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86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88.png" ContentType="image/png"/>
  <Override PartName="/ppt/media/image87.png" ContentType="image/png"/>
  <Override PartName="/ppt/media/image86.png" ContentType="image/pn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79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90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8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07F6B59-4533-47FD-A10C-47068C39DA87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AAAF2620-0F4E-4388-B765-BD03552D6D9D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B51CD7A1-C58E-4F05-864F-3392C9228D38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AC7C7AD-239F-4DE8-941E-27733D6E881D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000" cy="7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75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expressjs.com/en/api.html#app.use" TargetMode="External"/><Relationship Id="rId2" Type="http://schemas.openxmlformats.org/officeDocument/2006/relationships/hyperlink" Target="https://expressjs.com/en/api.html#app.use" TargetMode="External"/><Relationship Id="rId3" Type="http://schemas.openxmlformats.org/officeDocument/2006/relationships/hyperlink" Target="https://expressjs.com/en/api.html#app.use" TargetMode="External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expressjs.com/en/guide/writing-middleware.html" TargetMode="Externa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5/codes/simple-middleware" TargetMode="External"/><Relationship Id="rId2" Type="http://schemas.openxmlformats.org/officeDocument/2006/relationships/hyperlink" Target="https://github.com/fullstackccu/fullstackccu.github.io/tree/master/lectures/25/codes#simple-middleware" TargetMode="External"/><Relationship Id="rId3" Type="http://schemas.openxmlformats.org/officeDocument/2006/relationships/hyperlink" Target="https://github.com/fullstackccu/fullstackccu.github.io/tree/master/lectures/25/codes/dictionary-with-routes" TargetMode="External"/><Relationship Id="rId4" Type="http://schemas.openxmlformats.org/officeDocument/2006/relationships/hyperlink" Target="https://github.com/fullstackccu/fullstackccu.github.io/tree/master/lectures/25/codes#dictionary-with-routes" TargetMode="External"/><Relationship Id="rId5" Type="http://schemas.openxmlformats.org/officeDocument/2006/relationships/hyperlink" Target="https://expressjs.com/en/4x/api.html#router" TargetMode="External"/><Relationship Id="rId6" Type="http://schemas.openxmlformats.org/officeDocument/2006/relationships/hyperlink" Target="https://expressjs.com/en/guide/writing-middleware.html" TargetMode="External"/><Relationship Id="rId7" Type="http://schemas.openxmlformats.org/officeDocument/2006/relationships/hyperlink" Target="https://expressjs.com/en/guide/using-middleware.html" TargetMode="External"/><Relationship Id="rId8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Single-page_application" TargetMode="External"/><Relationship Id="rId2" Type="http://schemas.openxmlformats.org/officeDocument/2006/relationships/hyperlink" Target="https://blog.v123582.tw/2016/04/03/&#19981;&#21487;&#19981;&#30693;&#30340;&#21069;&#31471;&#36264;&#21218;-Isomorphic-&#33287;-UniversalJS/" TargetMode="External"/><Relationship Id="rId3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Single-page_application" TargetMode="External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piazza.com/class/j0y7gmnuoh167p?cid=184" TargetMode="External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2/codes/dictionary-server-side" TargetMode="External"/><Relationship Id="rId2" Type="http://schemas.openxmlformats.org/officeDocument/2006/relationships/hyperlink" Target="https://github.com/yayinternet/mongodb-examples#dictionary-server-side" TargetMode="External"/><Relationship Id="rId3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s://www.pinterest.com/search/pins/?q=cross-stitch%20hoop" TargetMode="External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6/codes/cross-stitch-one-hoop" TargetMode="External"/><Relationship Id="rId2" Type="http://schemas.openxmlformats.org/officeDocument/2006/relationships/hyperlink" Target="https://github.com/fullstackccu/fullstackccu.github.io/tree/master/lectures/26/codes/README.md#cross-stitch-one-hoop" TargetMode="External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hyperlink" Target="http://hashids.org/" TargetMode="External"/><Relationship Id="rId2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6/codes/cross-stitch-one-user" TargetMode="External"/><Relationship Id="rId2" Type="http://schemas.openxmlformats.org/officeDocument/2006/relationships/hyperlink" Target="https://github.com/fullstackccu/fullstackccu.github.io/tree/master/lectures/26/codes#cross-stitch-one-user" TargetMode="External"/><Relationship Id="rId3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OAuth" TargetMode="External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hyperlink" Target="https://developers.google.com/identity/sign-in/web/" TargetMode="External"/><Relationship Id="rId2" Type="http://schemas.openxmlformats.org/officeDocument/2006/relationships/hyperlink" Target="https://developers.facebook.com/docs/facebook-login" TargetMode="External"/><Relationship Id="rId3" Type="http://schemas.openxmlformats.org/officeDocument/2006/relationships/hyperlink" Target="https://dev.twitter.com/web/sign-in/desktop-browser" TargetMode="External"/><Relationship Id="rId4" Type="http://schemas.openxmlformats.org/officeDocument/2006/relationships/hyperlink" Target="https://developer.github.com/apps/" TargetMode="External"/><Relationship Id="rId5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hyperlink" Target="https://12factor.net/config" TargetMode="External"/><Relationship Id="rId2" Type="http://schemas.openxmlformats.org/officeDocument/2006/relationships/hyperlink" Target="https://devcenter.heroku.com/articles/config-vars" TargetMode="External"/><Relationship Id="rId3" Type="http://schemas.openxmlformats.org/officeDocument/2006/relationships/slideLayout" Target="../slideLayouts/slideLayout1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s://nodejs.org/api/modules.html#modules_all_together" TargetMode="External"/><Relationship Id="rId3" Type="http://schemas.openxmlformats.org/officeDocument/2006/relationships/slideLayout" Target="../slideLayouts/slideLayout1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slideLayout" Target="../slideLayouts/slideLayout1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slideLayout" Target="../slideLayouts/slideLayout1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slideLayout" Target="../slideLayouts/slideLayout15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slideLayout" Target="../slideLayouts/slideLayout1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slideLayout" Target="../slideLayouts/slideLayout1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6/codes/cross-stitch-user-login" TargetMode="External"/><Relationship Id="rId2" Type="http://schemas.openxmlformats.org/officeDocument/2006/relationships/hyperlink" Target="https://github.com/fullstackccu/fullstackccu.github.io/tree/master/lectures/26/codes#cross-stitch-user-login" TargetMode="External"/><Relationship Id="rId3" Type="http://schemas.openxmlformats.org/officeDocument/2006/relationships/slideLayout" Target="../slideLayouts/slideLayout1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hyperlink" Target="https://www.mongodb.com/blog/post/6-rules-of-thumb-for-mongodb-schema-design-part-1" TargetMode="External"/><Relationship Id="rId2" Type="http://schemas.openxmlformats.org/officeDocument/2006/relationships/hyperlink" Target="https://www.mongodb.com/blog/post/6-rules-of-thumb-for-mongodb-schema-design-part-1" TargetMode="External"/><Relationship Id="rId3" Type="http://schemas.openxmlformats.org/officeDocument/2006/relationships/hyperlink" Target="https://www.mongodb.com/blog/post/6-rules-of-thumb-for-mongodb-schema-design-part-2?_ga=2.131565967.1448836585.1496433077-586642455.1495427291" TargetMode="External"/><Relationship Id="rId4" Type="http://schemas.openxmlformats.org/officeDocument/2006/relationships/hyperlink" Target="https://www.mongodb.com/blog/post/6-rules-of-thumb-for-mongodb-schema-design-part-3?_ga=2.131565967.1448836585.1496433077-586642455.1495427291" TargetMode="External"/><Relationship Id="rId5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nodejs.org/api/modules.html#modules_the_module_object" TargetMode="External"/><Relationship Id="rId2" Type="http://schemas.openxmlformats.org/officeDocument/2006/relationships/hyperlink" Target="https://nodejs.org/api/modules.html#modules_the_module_object" TargetMode="External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20680" y="1074600"/>
            <a:ext cx="851976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/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4102165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11760" y="3811320"/>
            <a:ext cx="8519760" cy="1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43520" y="4352400"/>
            <a:ext cx="4228560" cy="11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[Function: printHello]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4215240" y="4241520"/>
            <a:ext cx="467712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export a function by setting it to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Google Shape;113;p22" descr=""/>
          <p:cNvPicPr/>
          <p:nvPr/>
        </p:nvPicPr>
        <p:blipFill>
          <a:blip r:embed="rId1"/>
          <a:srcRect l="0" t="0" r="0" b="10543"/>
          <a:stretch/>
        </p:blipFill>
        <p:spPr>
          <a:xfrm>
            <a:off x="680040" y="272880"/>
            <a:ext cx="8013600" cy="3871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48440" y="5158440"/>
            <a:ext cx="4228560" cy="16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scripts.js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hello, world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hello, it's 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Google Shape;119;p23" descr=""/>
          <p:cNvPicPr/>
          <p:nvPr/>
        </p:nvPicPr>
        <p:blipFill>
          <a:blip r:embed="rId1"/>
          <a:stretch/>
        </p:blipFill>
        <p:spPr>
          <a:xfrm>
            <a:off x="514080" y="137520"/>
            <a:ext cx="5822280" cy="4956840"/>
          </a:xfrm>
          <a:prstGeom prst="rect">
            <a:avLst/>
          </a:prstGeom>
          <a:ln>
            <a:noFill/>
          </a:ln>
        </p:spPr>
      </p:pic>
      <p:sp>
        <p:nvSpPr>
          <p:cNvPr id="210" name="TextShape 2"/>
          <p:cNvSpPr txBox="1"/>
          <p:nvPr/>
        </p:nvSpPr>
        <p:spPr>
          <a:xfrm>
            <a:off x="4407840" y="5133240"/>
            <a:ext cx="4677120" cy="19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Montserrat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export multiple functions by setting fields of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Back to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782640" y="1560240"/>
            <a:ext cx="545688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far, our server routes have all been defined in one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Right now, server.js: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Starts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Sets the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Serves the public/ directory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JSON-returning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HTML-returning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782640" y="5457240"/>
            <a:ext cx="560772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 our server grows, it'd be nice to split up server.js into separate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Google Shape;133;p25" descr=""/>
          <p:cNvPicPr/>
          <p:nvPr/>
        </p:nvPicPr>
        <p:blipFill>
          <a:blip r:embed="rId1"/>
          <a:stretch/>
        </p:blipFill>
        <p:spPr>
          <a:xfrm>
            <a:off x="6239880" y="825840"/>
            <a:ext cx="2760120" cy="58960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Goal: HTML vs JSON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try to split server.js into 3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Right now, server.js does the following: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Starts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Sets the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Serves the public/ directory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99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JSON-returning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ff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HTML-returning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782640" y="4929480"/>
            <a:ext cx="757836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continue to use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the logic in blue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try to move JSON routes to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api.js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try to move the HTML routes to </a:t>
            </a:r>
            <a:r>
              <a:rPr b="1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view.js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Goal: HTML vs JSON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782640" y="3000240"/>
            <a:ext cx="7578360" cy="480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Desired directory structure: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782640" y="1560240"/>
            <a:ext cx="757836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continue to use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the logic in blue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try to move JSON routes to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api.js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try to move the HTML routes to </a:t>
            </a:r>
            <a:r>
              <a:rPr b="1" lang="en-US" sz="2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view.js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Google Shape;148;p27" descr=""/>
          <p:cNvPicPr/>
          <p:nvPr/>
        </p:nvPicPr>
        <p:blipFill>
          <a:blip r:embed="rId1"/>
          <a:stretch/>
        </p:blipFill>
        <p:spPr>
          <a:xfrm>
            <a:off x="843120" y="3616920"/>
            <a:ext cx="2796840" cy="30301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Desired: server.js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Google Shape;154;p28" descr=""/>
          <p:cNvPicPr/>
          <p:nvPr/>
        </p:nvPicPr>
        <p:blipFill>
          <a:blip r:embed="rId1"/>
          <a:stretch/>
        </p:blipFill>
        <p:spPr>
          <a:xfrm>
            <a:off x="680040" y="1338480"/>
            <a:ext cx="6035760" cy="5442120"/>
          </a:xfrm>
          <a:prstGeom prst="rect">
            <a:avLst/>
          </a:prstGeom>
          <a:ln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5591880" y="2125080"/>
            <a:ext cx="3104640" cy="131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We'd like to keep all set-up stuff in server.js...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Desired api.js (DOESN'T WORK)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Google Shape;161;p29" descr=""/>
          <p:cNvPicPr/>
          <p:nvPr/>
        </p:nvPicPr>
        <p:blipFill>
          <a:blip r:embed="rId1"/>
          <a:stretch/>
        </p:blipFill>
        <p:spPr>
          <a:xfrm>
            <a:off x="1069200" y="2805840"/>
            <a:ext cx="4975560" cy="347040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994680" y="1498680"/>
            <a:ext cx="7342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we'd like to be able to define the /lookup/:word route in a different file, something like the following: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5247000" y="5518080"/>
            <a:ext cx="3690720" cy="103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define routes in a different file?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782640" y="1560240"/>
            <a:ext cx="7578360" cy="1032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Express lets you create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objects, on which you can define modular routes: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Google Shape;170;p30" descr=""/>
          <p:cNvPicPr/>
          <p:nvPr/>
        </p:nvPicPr>
        <p:blipFill>
          <a:blip r:embed="rId1"/>
          <a:srcRect l="0" t="0" r="3361" b="9069"/>
          <a:stretch/>
        </p:blipFill>
        <p:spPr>
          <a:xfrm>
            <a:off x="782640" y="2592720"/>
            <a:ext cx="6991920" cy="399384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782640" y="5373720"/>
            <a:ext cx="7578360" cy="1032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Create a new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Router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by calling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express.Router()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 routes the same way you'd set them on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Export the router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Google Shape;177;p31" descr=""/>
          <p:cNvPicPr/>
          <p:nvPr/>
        </p:nvPicPr>
        <p:blipFill>
          <a:blip r:embed="rId1"/>
          <a:srcRect l="0" t="10595" r="3361" b="9069"/>
          <a:stretch/>
        </p:blipFill>
        <p:spPr>
          <a:xfrm>
            <a:off x="782640" y="1643040"/>
            <a:ext cx="6991920" cy="3571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Today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Middleware and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Single-page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More MongoDB examples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Authentication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Next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last lecture!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What's next: An opinionated guide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the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782640" y="1560240"/>
            <a:ext cx="7578360" cy="154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we include the router by: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Importing our router module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Calling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app.use(</a:t>
            </a:r>
            <a:r>
              <a:rPr b="1" i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router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3"/>
              </a:rPr>
              <a:t>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on the imported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874800" y="4691160"/>
            <a:ext cx="7578360" cy="1804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the app will also use the routes defined in routes/api.js!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However,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have a bug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our code...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Google Shape;185;p32" descr=""/>
          <p:cNvPicPr/>
          <p:nvPr/>
        </p:nvPicPr>
        <p:blipFill>
          <a:blip r:embed="rId4"/>
          <a:stretch/>
        </p:blipFill>
        <p:spPr>
          <a:xfrm>
            <a:off x="782640" y="3103920"/>
            <a:ext cx="6647760" cy="136332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Google Shape;191;p33" descr=""/>
          <p:cNvPicPr/>
          <p:nvPr/>
        </p:nvPicPr>
        <p:blipFill>
          <a:blip r:embed="rId1"/>
          <a:stretch/>
        </p:blipFill>
        <p:spPr>
          <a:xfrm>
            <a:off x="3199680" y="1308240"/>
            <a:ext cx="5792400" cy="544212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5796720" y="3506040"/>
            <a:ext cx="1422720" cy="4276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"/>
          <p:cNvSpPr/>
          <p:nvPr/>
        </p:nvSpPr>
        <p:spPr>
          <a:xfrm>
            <a:off x="500760" y="2846880"/>
            <a:ext cx="2456280" cy="195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need to access the MongoDB collection in our route...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198;p34" descr=""/>
          <p:cNvPicPr/>
          <p:nvPr/>
        </p:nvPicPr>
        <p:blipFill>
          <a:blip r:embed="rId1"/>
          <a:srcRect l="0" t="57301" r="33478" b="0"/>
          <a:stretch/>
        </p:blipFill>
        <p:spPr>
          <a:xfrm>
            <a:off x="3195000" y="2004480"/>
            <a:ext cx="5712480" cy="3533400"/>
          </a:xfrm>
          <a:prstGeom prst="rect">
            <a:avLst/>
          </a:prstGeom>
          <a:ln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3600000" y="3604320"/>
            <a:ext cx="4210920" cy="4276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3"/>
          <p:cNvSpPr/>
          <p:nvPr/>
        </p:nvSpPr>
        <p:spPr>
          <a:xfrm>
            <a:off x="500760" y="2333880"/>
            <a:ext cx="2456280" cy="35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...Which used to be defined as a global variable in server.js.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What's the right way to access the database data?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288000" y="1340280"/>
            <a:ext cx="849600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Express, you define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middleware functions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get called certain requests, depending on how they are defined.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app.METHOD routes we have been writing are actually middleware functions: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Google Shape;208;p35" descr=""/>
          <p:cNvPicPr/>
          <p:nvPr/>
        </p:nvPicPr>
        <p:blipFill>
          <a:blip r:embed="rId2"/>
          <a:stretch/>
        </p:blipFill>
        <p:spPr>
          <a:xfrm>
            <a:off x="921240" y="3616200"/>
            <a:ext cx="5152680" cy="1733040"/>
          </a:xfrm>
          <a:prstGeom prst="rect">
            <a:avLst/>
          </a:prstGeom>
          <a:ln>
            <a:noFill/>
          </a:ln>
        </p:spPr>
      </p:pic>
      <p:sp>
        <p:nvSpPr>
          <p:cNvPr id="251" name="TextShape 3"/>
          <p:cNvSpPr txBox="1"/>
          <p:nvPr/>
        </p:nvSpPr>
        <p:spPr>
          <a:xfrm>
            <a:off x="858960" y="5633280"/>
            <a:ext cx="7578360" cy="95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onViewIndex is a middleware function that gets called every time there is a GET request for the "/" path.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386280" y="1556280"/>
            <a:ext cx="875772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also define middleware functions using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app.use()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Google Shape;216;p36" descr=""/>
          <p:cNvPicPr/>
          <p:nvPr/>
        </p:nvPicPr>
        <p:blipFill>
          <a:blip r:embed="rId1"/>
          <a:stretch/>
        </p:blipFill>
        <p:spPr>
          <a:xfrm>
            <a:off x="544320" y="2140560"/>
            <a:ext cx="8239680" cy="2010600"/>
          </a:xfrm>
          <a:prstGeom prst="rect">
            <a:avLst/>
          </a:prstGeom>
          <a:ln>
            <a:noFill/>
          </a:ln>
        </p:spPr>
      </p:pic>
      <p:sp>
        <p:nvSpPr>
          <p:cNvPr id="255" name="TextShape 3"/>
          <p:cNvSpPr txBox="1"/>
          <p:nvPr/>
        </p:nvSpPr>
        <p:spPr>
          <a:xfrm>
            <a:off x="774720" y="4104000"/>
            <a:ext cx="779328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Middleware functions receive 3 parameters: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same as in other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next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Function parameter. Calling this function invokes the next middleware function in the app.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resolve the request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res.send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etc, we don't have to call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next()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write middleware that defines new fields on each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Google Shape;224;p37" descr=""/>
          <p:cNvPicPr/>
          <p:nvPr/>
        </p:nvPicPr>
        <p:blipFill>
          <a:blip r:embed="rId1"/>
          <a:srcRect l="0" t="7617" r="0" b="42193"/>
          <a:stretch/>
        </p:blipFill>
        <p:spPr>
          <a:xfrm>
            <a:off x="655560" y="2871360"/>
            <a:ext cx="7440840" cy="281664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if we load this middleware on each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1" name="Google Shape;231;p38" descr=""/>
          <p:cNvPicPr/>
          <p:nvPr/>
        </p:nvPicPr>
        <p:blipFill>
          <a:blip r:embed="rId1"/>
          <a:srcRect l="0" t="0" r="0" b="11183"/>
          <a:stretch/>
        </p:blipFill>
        <p:spPr>
          <a:xfrm>
            <a:off x="843120" y="2308680"/>
            <a:ext cx="6877800" cy="4293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if we load this middleware on each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Google Shape;238;p39" descr=""/>
          <p:cNvPicPr/>
          <p:nvPr/>
        </p:nvPicPr>
        <p:blipFill>
          <a:blip r:embed="rId1"/>
          <a:srcRect l="0" t="0" r="0" b="11183"/>
          <a:stretch/>
        </p:blipFill>
        <p:spPr>
          <a:xfrm>
            <a:off x="1482840" y="2293560"/>
            <a:ext cx="6877800" cy="4293000"/>
          </a:xfrm>
          <a:prstGeom prst="rect">
            <a:avLst/>
          </a:prstGeom>
          <a:ln>
            <a:noFill/>
          </a:ln>
        </p:spPr>
      </p:pic>
      <p:sp>
        <p:nvSpPr>
          <p:cNvPr id="265" name="CustomShape 3"/>
          <p:cNvSpPr/>
          <p:nvPr/>
        </p:nvSpPr>
        <p:spPr>
          <a:xfrm>
            <a:off x="1235880" y="5214960"/>
            <a:ext cx="482040" cy="31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TextShape 4"/>
          <p:cNvSpPr txBox="1"/>
          <p:nvPr/>
        </p:nvSpPr>
        <p:spPr>
          <a:xfrm>
            <a:off x="-424080" y="4247640"/>
            <a:ext cx="20055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 that we need to use the api router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AFTER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we can access the collection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Google Shape;247;p40" descr=""/>
          <p:cNvPicPr/>
          <p:nvPr/>
        </p:nvPicPr>
        <p:blipFill>
          <a:blip r:embed="rId1"/>
          <a:stretch/>
        </p:blipFill>
        <p:spPr>
          <a:xfrm>
            <a:off x="782640" y="2172240"/>
            <a:ext cx="6725520" cy="442908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Middleware: app.use()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782640" y="1560240"/>
            <a:ext cx="7578360" cy="24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we can access the collection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Google Shape;254;p41" descr=""/>
          <p:cNvPicPr/>
          <p:nvPr/>
        </p:nvPicPr>
        <p:blipFill>
          <a:blip r:embed="rId1"/>
          <a:stretch/>
        </p:blipFill>
        <p:spPr>
          <a:xfrm>
            <a:off x="782640" y="2172240"/>
            <a:ext cx="6725520" cy="4429080"/>
          </a:xfrm>
          <a:prstGeom prst="rect">
            <a:avLst/>
          </a:prstGeom>
          <a:ln>
            <a:noFill/>
          </a:ln>
        </p:spPr>
      </p:pic>
      <p:sp>
        <p:nvSpPr>
          <p:cNvPr id="273" name="CustomShape 3"/>
          <p:cNvSpPr/>
          <p:nvPr/>
        </p:nvSpPr>
        <p:spPr>
          <a:xfrm>
            <a:off x="3626280" y="3671640"/>
            <a:ext cx="1935360" cy="4276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Final project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Final Project Proposal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due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today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6/11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Final Project is due Mon, June 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You will need to create a Video Walkthrough, which will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be graded (aside from completion)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Required for every project, Diary app or original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Views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782640" y="1560240"/>
            <a:ext cx="7578360" cy="109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similarly move the HTML-serving logic to views.js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module in server.js: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Google Shape;262;p42" descr=""/>
          <p:cNvPicPr/>
          <p:nvPr/>
        </p:nvPicPr>
        <p:blipFill>
          <a:blip r:embed="rId1"/>
          <a:stretch/>
        </p:blipFill>
        <p:spPr>
          <a:xfrm>
            <a:off x="782640" y="2729880"/>
            <a:ext cx="6008760" cy="763200"/>
          </a:xfrm>
          <a:prstGeom prst="rect">
            <a:avLst/>
          </a:prstGeom>
          <a:ln>
            <a:noFill/>
          </a:ln>
        </p:spPr>
      </p:pic>
      <p:pic>
        <p:nvPicPr>
          <p:cNvPr id="277" name="Google Shape;263;p42" descr=""/>
          <p:cNvPicPr/>
          <p:nvPr/>
        </p:nvPicPr>
        <p:blipFill>
          <a:blip r:embed="rId2"/>
          <a:stretch/>
        </p:blipFill>
        <p:spPr>
          <a:xfrm>
            <a:off x="843120" y="3771360"/>
            <a:ext cx="3979800" cy="143316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Views 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Google Shape;269;p43" descr=""/>
          <p:cNvPicPr/>
          <p:nvPr/>
        </p:nvPicPr>
        <p:blipFill>
          <a:blip r:embed="rId1"/>
          <a:stretch/>
        </p:blipFill>
        <p:spPr>
          <a:xfrm>
            <a:off x="782640" y="1766520"/>
            <a:ext cx="5047200" cy="448632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Routes and 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782640" y="1421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Simple middleware example code is here: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simple-middleware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Dictionary with routes example code here: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dictionary-with-routes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Express documentation: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Router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Writing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7"/>
              </a:rPr>
              <a:t>Using Middleware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Web app architectures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Structuring a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roughly 4 strategies for architecting a web application: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a new HTML page for each unique path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Single-page application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the exact same web page for every unique path (and the page runs JS to change what it look like)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Combination of 1 and 2 (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"Isomorphic" / "Universal"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Progressive Loading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Structuring a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roughly 4 strategies for architecting a web application: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 rendering: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a new HTML page for each unique path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Single-page application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sends the exact same web page for every unique path (and the page runs JS to change what it look like)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talk about this one 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Single-page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 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386280" y="1568520"/>
            <a:ext cx="8062560" cy="304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always sends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same one HTML file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all requests to the web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is configured so that requests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&lt;word&gt;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would still return e.g. index.html.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client JavaScript parses the URL to get the route parameters and initialize the app.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Google Shape;304;p49" descr=""/>
          <p:cNvPicPr/>
          <p:nvPr/>
        </p:nvPicPr>
        <p:blipFill>
          <a:blip r:embed="rId1"/>
          <a:stretch/>
        </p:blipFill>
        <p:spPr>
          <a:xfrm>
            <a:off x="4352400" y="4670280"/>
            <a:ext cx="2180880" cy="2180880"/>
          </a:xfrm>
          <a:prstGeom prst="rect">
            <a:avLst/>
          </a:prstGeom>
          <a:ln>
            <a:noFill/>
          </a:ln>
        </p:spPr>
      </p:pic>
      <p:sp>
        <p:nvSpPr>
          <p:cNvPr id="291" name="CustomShape 3"/>
          <p:cNvSpPr/>
          <p:nvPr/>
        </p:nvSpPr>
        <p:spPr>
          <a:xfrm>
            <a:off x="2548440" y="6057360"/>
            <a:ext cx="1374120" cy="654120"/>
          </a:xfrm>
          <a:prstGeom prst="rect">
            <a:avLst/>
          </a:prstGeom>
          <a:noFill/>
          <a:ln w="2844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index.html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1035000" y="512820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5"/>
          <p:cNvSpPr/>
          <p:nvPr/>
        </p:nvSpPr>
        <p:spPr>
          <a:xfrm>
            <a:off x="1035000" y="573768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6"/>
          <p:cNvSpPr/>
          <p:nvPr/>
        </p:nvSpPr>
        <p:spPr>
          <a:xfrm>
            <a:off x="1637280" y="4608360"/>
            <a:ext cx="733932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 localhost:3000/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 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86280" y="1568520"/>
            <a:ext cx="8062560" cy="304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always sends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same one HTML file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all requests to the web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is configured so that requests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&lt;word&gt;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would still return e.g. index.html.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client JavaScript parses the URL to get the route parameters and initialize the app.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Google Shape;315;p50" descr=""/>
          <p:cNvPicPr/>
          <p:nvPr/>
        </p:nvPicPr>
        <p:blipFill>
          <a:blip r:embed="rId1"/>
          <a:stretch/>
        </p:blipFill>
        <p:spPr>
          <a:xfrm>
            <a:off x="4352400" y="4670280"/>
            <a:ext cx="2180880" cy="2180880"/>
          </a:xfrm>
          <a:prstGeom prst="rect">
            <a:avLst/>
          </a:prstGeom>
          <a:ln>
            <a:noFill/>
          </a:ln>
        </p:spPr>
      </p:pic>
      <p:sp>
        <p:nvSpPr>
          <p:cNvPr id="298" name="CustomShape 3"/>
          <p:cNvSpPr/>
          <p:nvPr/>
        </p:nvSpPr>
        <p:spPr>
          <a:xfrm>
            <a:off x="2548440" y="6057360"/>
            <a:ext cx="1374120" cy="654120"/>
          </a:xfrm>
          <a:prstGeom prst="rect">
            <a:avLst/>
          </a:prstGeom>
          <a:noFill/>
          <a:ln w="2844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index.html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1035000" y="512820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5"/>
          <p:cNvSpPr/>
          <p:nvPr/>
        </p:nvSpPr>
        <p:spPr>
          <a:xfrm>
            <a:off x="1035000" y="573768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6"/>
          <p:cNvSpPr/>
          <p:nvPr/>
        </p:nvSpPr>
        <p:spPr>
          <a:xfrm>
            <a:off x="1266480" y="4608360"/>
            <a:ext cx="771012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Single page web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386280" y="1568520"/>
            <a:ext cx="8062560" cy="186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Another way to think of it: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embed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 your views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into 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use JavaScript to switch between the views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configure JSON routes for your server to handle sending and retrieving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Google Shape;326;p51" descr=""/>
          <p:cNvPicPr/>
          <p:nvPr/>
        </p:nvPicPr>
        <p:blipFill>
          <a:blip r:embed="rId1"/>
          <a:stretch/>
        </p:blipFill>
        <p:spPr>
          <a:xfrm>
            <a:off x="4568400" y="4145040"/>
            <a:ext cx="2180880" cy="2180880"/>
          </a:xfrm>
          <a:prstGeom prst="rect">
            <a:avLst/>
          </a:prstGeom>
          <a:ln>
            <a:noFill/>
          </a:ln>
        </p:spPr>
      </p:pic>
      <p:sp>
        <p:nvSpPr>
          <p:cNvPr id="305" name="CustomShape 3"/>
          <p:cNvSpPr/>
          <p:nvPr/>
        </p:nvSpPr>
        <p:spPr>
          <a:xfrm>
            <a:off x="2764800" y="5532120"/>
            <a:ext cx="1374120" cy="654120"/>
          </a:xfrm>
          <a:prstGeom prst="rect">
            <a:avLst/>
          </a:prstGeom>
          <a:noFill/>
          <a:ln w="2844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index.html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1251000" y="460296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5"/>
          <p:cNvSpPr/>
          <p:nvPr/>
        </p:nvSpPr>
        <p:spPr>
          <a:xfrm>
            <a:off x="1251000" y="5212440"/>
            <a:ext cx="364500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6"/>
          <p:cNvSpPr/>
          <p:nvPr/>
        </p:nvSpPr>
        <p:spPr>
          <a:xfrm>
            <a:off x="1482840" y="4083120"/>
            <a:ext cx="319716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 localhost:3000/dog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Web topic requests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Post to our Piazza post: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https://piazza.com/class/j0y7gmnuoh167p?cid=184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35;p52" descr=""/>
          <p:cNvPicPr/>
          <p:nvPr/>
        </p:nvPicPr>
        <p:blipFill>
          <a:blip r:embed="rId1"/>
          <a:stretch/>
        </p:blipFill>
        <p:spPr>
          <a:xfrm>
            <a:off x="782640" y="2652840"/>
            <a:ext cx="4489200" cy="2376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782640" y="1560240"/>
            <a:ext cx="7662240" cy="109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write our dictionary example as a single-page web app.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Google Shape;338;p52" descr=""/>
          <p:cNvPicPr/>
          <p:nvPr/>
        </p:nvPicPr>
        <p:blipFill>
          <a:blip r:embed="rId2"/>
          <a:srcRect l="0" t="0" r="0" b="12723"/>
          <a:stretch/>
        </p:blipFill>
        <p:spPr>
          <a:xfrm>
            <a:off x="3695760" y="4286880"/>
            <a:ext cx="5447880" cy="237600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782640" y="1560240"/>
            <a:ext cx="7578360" cy="124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For our multi-page dictionary app, we had two handlebars files: index.handlebars and word.handlebars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Google Shape;345;p53" descr=""/>
          <p:cNvPicPr/>
          <p:nvPr/>
        </p:nvPicPr>
        <p:blipFill>
          <a:blip r:embed="rId1"/>
          <a:stretch/>
        </p:blipFill>
        <p:spPr>
          <a:xfrm>
            <a:off x="900000" y="2712600"/>
            <a:ext cx="3047040" cy="3374640"/>
          </a:xfrm>
          <a:prstGeom prst="rect">
            <a:avLst/>
          </a:prstGeom>
          <a:ln>
            <a:noFill/>
          </a:ln>
        </p:spPr>
      </p:pic>
      <p:pic>
        <p:nvPicPr>
          <p:cNvPr id="316" name="Google Shape;346;p53" descr=""/>
          <p:cNvPicPr/>
          <p:nvPr/>
        </p:nvPicPr>
        <p:blipFill>
          <a:blip r:embed="rId2"/>
          <a:stretch/>
        </p:blipFill>
        <p:spPr>
          <a:xfrm>
            <a:off x="4716000" y="3254400"/>
            <a:ext cx="4001400" cy="2077560"/>
          </a:xfrm>
          <a:prstGeom prst="rect">
            <a:avLst/>
          </a:prstGeom>
          <a:ln>
            <a:noFill/>
          </a:ln>
        </p:spPr>
      </p:pic>
      <p:sp>
        <p:nvSpPr>
          <p:cNvPr id="317" name="TextShape 3"/>
          <p:cNvSpPr txBox="1"/>
          <p:nvPr/>
        </p:nvSpPr>
        <p:spPr>
          <a:xfrm>
            <a:off x="1080360" y="6087600"/>
            <a:ext cx="2686320" cy="58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index.handlebars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4"/>
          <p:cNvSpPr txBox="1"/>
          <p:nvPr/>
        </p:nvSpPr>
        <p:spPr>
          <a:xfrm>
            <a:off x="5373720" y="5653080"/>
            <a:ext cx="2686320" cy="58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word.handlebars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SPA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628560" y="1609200"/>
            <a:ext cx="2252880" cy="3509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a single-page web app, the HTML for both the Search page and the Word page are in index.html: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Google Shape;355;p54" descr=""/>
          <p:cNvPicPr/>
          <p:nvPr/>
        </p:nvPicPr>
        <p:blipFill>
          <a:blip r:embed="rId1"/>
          <a:stretch/>
        </p:blipFill>
        <p:spPr>
          <a:xfrm>
            <a:off x="3112920" y="647280"/>
            <a:ext cx="5937480" cy="594828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Server-side routing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all requests that are not JSON requests, we return "index.html"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Google Shape;362;p55" descr=""/>
          <p:cNvPicPr/>
          <p:nvPr/>
        </p:nvPicPr>
        <p:blipFill>
          <a:blip r:embed="rId1"/>
          <a:stretch/>
        </p:blipFill>
        <p:spPr>
          <a:xfrm>
            <a:off x="152280" y="3522240"/>
            <a:ext cx="8838720" cy="1425240"/>
          </a:xfrm>
          <a:prstGeom prst="rect">
            <a:avLst/>
          </a:prstGeom>
          <a:ln>
            <a:noFill/>
          </a:ln>
        </p:spPr>
      </p:pic>
      <p:pic>
        <p:nvPicPr>
          <p:cNvPr id="325" name="Google Shape;363;p55" descr=""/>
          <p:cNvPicPr/>
          <p:nvPr/>
        </p:nvPicPr>
        <p:blipFill>
          <a:blip r:embed="rId2"/>
          <a:stretch/>
        </p:blipFill>
        <p:spPr>
          <a:xfrm>
            <a:off x="152280" y="2821320"/>
            <a:ext cx="4686480" cy="435240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Client-side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 views are hidden at first by the client.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8" name="Google Shape;370;p56" descr=""/>
          <p:cNvPicPr/>
          <p:nvPr/>
        </p:nvPicPr>
        <p:blipFill>
          <a:blip r:embed="rId1"/>
          <a:stretch/>
        </p:blipFill>
        <p:spPr>
          <a:xfrm>
            <a:off x="847800" y="2323800"/>
            <a:ext cx="5609160" cy="3196440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Client-side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64800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page loads, the client looks at the URL to decide what page it should display.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1" name="Google Shape;377;p57" descr=""/>
          <p:cNvPicPr/>
          <p:nvPr/>
        </p:nvPicPr>
        <p:blipFill>
          <a:blip r:embed="rId1"/>
          <a:srcRect l="7259" t="18484" r="0" b="11021"/>
          <a:stretch/>
        </p:blipFill>
        <p:spPr>
          <a:xfrm>
            <a:off x="782640" y="2835720"/>
            <a:ext cx="7889760" cy="303552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Client-side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782640" y="1578240"/>
            <a:ext cx="7647120" cy="113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display the word view, the client makes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requests for the definition.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Google Shape;384;p58" descr=""/>
          <p:cNvPicPr/>
          <p:nvPr/>
        </p:nvPicPr>
        <p:blipFill>
          <a:blip r:embed="rId1"/>
          <a:stretch/>
        </p:blipFill>
        <p:spPr>
          <a:xfrm>
            <a:off x="782640" y="2734560"/>
            <a:ext cx="8097120" cy="344052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720000" y="158400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Completed example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dictionary-server-side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More MongoDB examples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Cross-stitch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782640" y="1944360"/>
            <a:ext cx="3422160" cy="4170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say that we want to write a Cross-stitch App, that lets us create and save a cross-stitch drawing (called a "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hoop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Simplest version: 1 global drawing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0" name="Google Shape;402;p61" descr=""/>
          <p:cNvPicPr/>
          <p:nvPr/>
        </p:nvPicPr>
        <p:blipFill>
          <a:blip r:embed="rId2"/>
          <a:stretch/>
        </p:blipFill>
        <p:spPr>
          <a:xfrm>
            <a:off x="4959360" y="1495440"/>
            <a:ext cx="3797280" cy="49852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Modules and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Implementation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782640" y="1944360"/>
            <a:ext cx="3889440" cy="4170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625 (25x25) small divs that make up each square of the drawing.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save the drawing to a database?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Google Shape;409;p62" descr=""/>
          <p:cNvPicPr/>
          <p:nvPr/>
        </p:nvPicPr>
        <p:blipFill>
          <a:blip r:embed="rId1"/>
          <a:stretch/>
        </p:blipFill>
        <p:spPr>
          <a:xfrm>
            <a:off x="4959360" y="1495440"/>
            <a:ext cx="3797280" cy="498528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Data representation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782640" y="1643040"/>
            <a:ext cx="7578360" cy="1100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need to figure out a way to represent your data, in a way that lets us load the drawing later.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Google Shape;416;p63" descr=""/>
          <p:cNvPicPr/>
          <p:nvPr/>
        </p:nvPicPr>
        <p:blipFill>
          <a:blip r:embed="rId1"/>
          <a:srcRect l="0" t="11669" r="5208" b="15035"/>
          <a:stretch/>
        </p:blipFill>
        <p:spPr>
          <a:xfrm>
            <a:off x="5046120" y="2743200"/>
            <a:ext cx="3616560" cy="3767760"/>
          </a:xfrm>
          <a:prstGeom prst="rect">
            <a:avLst/>
          </a:prstGeom>
          <a:ln>
            <a:noFill/>
          </a:ln>
        </p:spPr>
      </p:pic>
      <p:sp>
        <p:nvSpPr>
          <p:cNvPr id="347" name="TextShape 3"/>
          <p:cNvSpPr txBox="1"/>
          <p:nvPr/>
        </p:nvSpPr>
        <p:spPr>
          <a:xfrm>
            <a:off x="782640" y="2982960"/>
            <a:ext cx="4187520" cy="2926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each colored square, need to know: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Position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the hoop, need to know: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Name of the hoop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Data representation options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option: Give every pixel a number, 0-625, and assign each number a color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hoopData =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title: "smile",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pixelData: 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'white',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'white',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   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Google Shape;424;p64" descr=""/>
          <p:cNvPicPr/>
          <p:nvPr/>
        </p:nvPicPr>
        <p:blipFill>
          <a:blip r:embed="rId1"/>
          <a:srcRect l="0" t="11669" r="5208" b="15035"/>
          <a:stretch/>
        </p:blipFill>
        <p:spPr>
          <a:xfrm>
            <a:off x="5607000" y="3327840"/>
            <a:ext cx="3055320" cy="3183120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Data representation options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option: Give every pixel a number, 0-625, and assign each number a color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Drawbacks: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Would be hard to support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grids of different sizes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don't need to store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Information for every pixel,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only the changed pixels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Google Shape;431;p65" descr=""/>
          <p:cNvPicPr/>
          <p:nvPr/>
        </p:nvPicPr>
        <p:blipFill>
          <a:blip r:embed="rId1"/>
          <a:srcRect l="0" t="11669" r="5208" b="15035"/>
          <a:stretch/>
        </p:blipFill>
        <p:spPr>
          <a:xfrm>
            <a:off x="5607000" y="3327840"/>
            <a:ext cx="3055320" cy="318312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Data representation options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72000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Another option: Give every non-empty pixel a row number, column number, and a color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hoopData =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title: "smile",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pixelData: 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 row: 12, col: 8, color: 'black' },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 row: 11, col: 15, color: 'black' },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Saving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782640" y="1560240"/>
            <a:ext cx="757836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Since there is only one hoop, saving and retrieving the data is pretty easy: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client side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make a fetch POST request: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Google Shape;451;p68" descr=""/>
          <p:cNvPicPr/>
          <p:nvPr/>
        </p:nvPicPr>
        <p:blipFill>
          <a:blip r:embed="rId1"/>
          <a:stretch/>
        </p:blipFill>
        <p:spPr>
          <a:xfrm>
            <a:off x="4794840" y="2999520"/>
            <a:ext cx="3629880" cy="3553560"/>
          </a:xfrm>
          <a:prstGeom prst="rect">
            <a:avLst/>
          </a:prstGeom>
          <a:ln>
            <a:noFill/>
          </a:ln>
        </p:spPr>
      </p:pic>
      <p:sp>
        <p:nvSpPr>
          <p:cNvPr id="359" name="TextShape 3"/>
          <p:cNvSpPr txBox="1"/>
          <p:nvPr/>
        </p:nvSpPr>
        <p:spPr>
          <a:xfrm>
            <a:off x="980280" y="3596760"/>
            <a:ext cx="29833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(The first time we save, we won't have an id value.)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Saving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782640" y="1560240"/>
            <a:ext cx="757836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Since there is only one hoop, saving and retrieving the data is pretty easy: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 the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side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upsert the entry to the database: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2" name="Google Shape;459;p69" descr=""/>
          <p:cNvPicPr/>
          <p:nvPr/>
        </p:nvPicPr>
        <p:blipFill>
          <a:blip r:embed="rId1"/>
          <a:stretch/>
        </p:blipFill>
        <p:spPr>
          <a:xfrm>
            <a:off x="1579680" y="3136680"/>
            <a:ext cx="5984640" cy="355356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782640" y="1560240"/>
            <a:ext cx="757836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client side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make a fetch GET request when the page first loads: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5" name="Google Shape;466;p70" descr=""/>
          <p:cNvPicPr/>
          <p:nvPr/>
        </p:nvPicPr>
        <p:blipFill>
          <a:blip r:embed="rId1"/>
          <a:stretch/>
        </p:blipFill>
        <p:spPr>
          <a:xfrm>
            <a:off x="901440" y="2999520"/>
            <a:ext cx="7341120" cy="273816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782640" y="1560240"/>
            <a:ext cx="757836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 side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retrieving the data is *really* easy, since there is only one hoop: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Google Shape;473;p71" descr=""/>
          <p:cNvPicPr/>
          <p:nvPr/>
        </p:nvPicPr>
        <p:blipFill>
          <a:blip r:embed="rId1"/>
          <a:stretch/>
        </p:blipFill>
        <p:spPr>
          <a:xfrm>
            <a:off x="782640" y="2833560"/>
            <a:ext cx="6495840" cy="219024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One global cross-stitch hoop: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cross-stitch-one-hoop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782640" y="1560240"/>
            <a:ext cx="545688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far, our server routes have all been defined in one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Right now, server.js: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Starts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Sets the template engine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Serves the public/ directory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JSON-returning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Defines the HTML-returning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782640" y="5457240"/>
            <a:ext cx="5607720" cy="118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 our server grows, it'd be nice to split up server.js into separate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Google Shape;87;p18" descr=""/>
          <p:cNvPicPr/>
          <p:nvPr/>
        </p:nvPicPr>
        <p:blipFill>
          <a:blip r:embed="rId1"/>
          <a:stretch/>
        </p:blipFill>
        <p:spPr>
          <a:xfrm>
            <a:off x="6239880" y="825840"/>
            <a:ext cx="2760120" cy="5896080"/>
          </a:xfrm>
          <a:prstGeom prst="rect">
            <a:avLst/>
          </a:prstGeom>
          <a:ln>
            <a:noFill/>
          </a:ln>
        </p:spPr>
      </p:pic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Cross-stitch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782640" y="1748520"/>
            <a:ext cx="7578360" cy="1101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extend the cross-stitch App to create and save multiple cross-stitch drawings.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Each drawing is loaded at localhost:3000/id/&lt;id&gt;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3" name="Google Shape;486;p73" descr=""/>
          <p:cNvPicPr/>
          <p:nvPr/>
        </p:nvPicPr>
        <p:blipFill>
          <a:blip r:embed="rId1"/>
          <a:stretch/>
        </p:blipFill>
        <p:spPr>
          <a:xfrm>
            <a:off x="4220280" y="3397320"/>
            <a:ext cx="2424240" cy="3182760"/>
          </a:xfrm>
          <a:prstGeom prst="rect">
            <a:avLst/>
          </a:prstGeom>
          <a:ln>
            <a:noFill/>
          </a:ln>
        </p:spPr>
      </p:pic>
      <p:pic>
        <p:nvPicPr>
          <p:cNvPr id="374" name="Google Shape;487;p73" descr=""/>
          <p:cNvPicPr/>
          <p:nvPr/>
        </p:nvPicPr>
        <p:blipFill>
          <a:blip r:embed="rId2"/>
          <a:stretch/>
        </p:blipFill>
        <p:spPr>
          <a:xfrm>
            <a:off x="6644880" y="3600000"/>
            <a:ext cx="2193840" cy="2777760"/>
          </a:xfrm>
          <a:prstGeom prst="rect">
            <a:avLst/>
          </a:prstGeom>
          <a:ln>
            <a:noFill/>
          </a:ln>
        </p:spPr>
      </p:pic>
      <p:pic>
        <p:nvPicPr>
          <p:cNvPr id="375" name="Google Shape;488;p73" descr=""/>
          <p:cNvPicPr/>
          <p:nvPr/>
        </p:nvPicPr>
        <p:blipFill>
          <a:blip r:embed="rId3"/>
          <a:stretch/>
        </p:blipFill>
        <p:spPr>
          <a:xfrm>
            <a:off x="152280" y="3600000"/>
            <a:ext cx="3915000" cy="2458800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Data representation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782640" y="1643040"/>
            <a:ext cx="7578360" cy="1100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same data representation for each drawing; we're just going to have more than one: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Google Shape;495;p74" descr=""/>
          <p:cNvPicPr/>
          <p:nvPr/>
        </p:nvPicPr>
        <p:blipFill>
          <a:blip r:embed="rId1"/>
          <a:stretch/>
        </p:blipFill>
        <p:spPr>
          <a:xfrm>
            <a:off x="1582560" y="2931840"/>
            <a:ext cx="2710080" cy="3557880"/>
          </a:xfrm>
          <a:prstGeom prst="rect">
            <a:avLst/>
          </a:prstGeom>
          <a:ln>
            <a:noFill/>
          </a:ln>
        </p:spPr>
      </p:pic>
      <p:pic>
        <p:nvPicPr>
          <p:cNvPr id="379" name="Google Shape;496;p74" descr=""/>
          <p:cNvPicPr/>
          <p:nvPr/>
        </p:nvPicPr>
        <p:blipFill>
          <a:blip r:embed="rId2"/>
          <a:stretch/>
        </p:blipFill>
        <p:spPr>
          <a:xfrm>
            <a:off x="4293000" y="3158280"/>
            <a:ext cx="2452680" cy="310500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Two screens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782640" y="1643040"/>
            <a:ext cx="7578360" cy="1100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trickier decision is figuring out how to design the two screens, including a unique URL for each image: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Google Shape;503;p75" descr=""/>
          <p:cNvPicPr/>
          <p:nvPr/>
        </p:nvPicPr>
        <p:blipFill>
          <a:blip r:embed="rId1"/>
          <a:stretch/>
        </p:blipFill>
        <p:spPr>
          <a:xfrm>
            <a:off x="4854960" y="2910600"/>
            <a:ext cx="3751560" cy="3809520"/>
          </a:xfrm>
          <a:prstGeom prst="rect">
            <a:avLst/>
          </a:prstGeom>
          <a:ln>
            <a:noFill/>
          </a:ln>
        </p:spPr>
      </p:pic>
      <p:pic>
        <p:nvPicPr>
          <p:cNvPr id="383" name="Google Shape;504;p75" descr=""/>
          <p:cNvPicPr/>
          <p:nvPr/>
        </p:nvPicPr>
        <p:blipFill>
          <a:blip r:embed="rId2"/>
          <a:stretch/>
        </p:blipFill>
        <p:spPr>
          <a:xfrm>
            <a:off x="498960" y="3373920"/>
            <a:ext cx="3915000" cy="2458800"/>
          </a:xfrm>
          <a:prstGeom prst="rect">
            <a:avLst/>
          </a:prstGeom>
          <a:ln>
            <a:noFill/>
          </a:ln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663120" y="1643040"/>
            <a:ext cx="4174920" cy="3571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say that you have a URL at id/59314cc12ac3cce39cd98bf1.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load the URL for this id?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Google Shape;511;p76" descr=""/>
          <p:cNvPicPr/>
          <p:nvPr/>
        </p:nvPicPr>
        <p:blipFill>
          <a:blip r:embed="rId1"/>
          <a:stretch/>
        </p:blipFill>
        <p:spPr>
          <a:xfrm>
            <a:off x="5124600" y="1643040"/>
            <a:ext cx="3760560" cy="493704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504000" y="1512000"/>
            <a:ext cx="8169480" cy="576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solution: Look at the URL on the client and get the ID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9" name="Google Shape;518;p77" descr=""/>
          <p:cNvPicPr/>
          <p:nvPr/>
        </p:nvPicPr>
        <p:blipFill>
          <a:blip r:embed="rId1"/>
          <a:stretch/>
        </p:blipFill>
        <p:spPr>
          <a:xfrm>
            <a:off x="782640" y="2292840"/>
            <a:ext cx="6739200" cy="2141640"/>
          </a:xfrm>
          <a:prstGeom prst="rect">
            <a:avLst/>
          </a:prstGeom>
          <a:ln>
            <a:noFill/>
          </a:ln>
        </p:spPr>
      </p:pic>
      <p:sp>
        <p:nvSpPr>
          <p:cNvPr id="390" name="TextShape 3"/>
          <p:cNvSpPr txBox="1"/>
          <p:nvPr/>
        </p:nvSpPr>
        <p:spPr>
          <a:xfrm>
            <a:off x="717840" y="4430520"/>
            <a:ext cx="7778160" cy="1545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(Some other solutions: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Build the page completely in Handlebars template (icky)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Inject a global JavaScript variable into the Handlebars template (icky and tricky))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782640" y="1643040"/>
            <a:ext cx="7458840" cy="3571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server-side lookups are easy: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Google Shape;526;p78" descr=""/>
          <p:cNvPicPr/>
          <p:nvPr/>
        </p:nvPicPr>
        <p:blipFill>
          <a:blip r:embed="rId1"/>
          <a:stretch/>
        </p:blipFill>
        <p:spPr>
          <a:xfrm>
            <a:off x="844200" y="2368800"/>
            <a:ext cx="6375240" cy="4052880"/>
          </a:xfrm>
          <a:prstGeom prst="rect">
            <a:avLst/>
          </a:prstGeom>
          <a:ln>
            <a:noFill/>
          </a:ln>
        </p:spPr>
      </p:pic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Aside: HashIds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the cross-stitch app and the e-cards app, we used the raw MongoDB ids in the URL.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That's not great: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 be pretty guessable, since they don't change much between objects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Very long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Exposes database internals (the id) to the user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Try using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HashIds library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Multiple cross-stitch hoops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cross-stitch-one-user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Authentication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Adding user login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you want to add user login to your web page?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example, what if we extended the Cross-stitch app so that you had to log in before you could create a new cross-stitch drawing?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1" name="Google Shape;550;p82" descr=""/>
          <p:cNvPicPr/>
          <p:nvPr/>
        </p:nvPicPr>
        <p:blipFill>
          <a:blip r:embed="rId1"/>
          <a:stretch/>
        </p:blipFill>
        <p:spPr>
          <a:xfrm>
            <a:off x="4322520" y="4465080"/>
            <a:ext cx="4550760" cy="2147040"/>
          </a:xfrm>
          <a:prstGeom prst="rect">
            <a:avLst/>
          </a:prstGeom>
          <a:ln>
            <a:noFill/>
          </a:ln>
        </p:spPr>
      </p:pic>
      <p:pic>
        <p:nvPicPr>
          <p:cNvPr id="402" name="Google Shape;551;p82" descr=""/>
          <p:cNvPicPr/>
          <p:nvPr/>
        </p:nvPicPr>
        <p:blipFill>
          <a:blip r:embed="rId2"/>
          <a:srcRect l="0" t="12367" r="0" b="0"/>
          <a:stretch/>
        </p:blipFill>
        <p:spPr>
          <a:xfrm>
            <a:off x="197640" y="4303440"/>
            <a:ext cx="3103560" cy="534600"/>
          </a:xfrm>
          <a:prstGeom prst="rect">
            <a:avLst/>
          </a:prstGeom>
          <a:ln>
            <a:noFill/>
          </a:ln>
        </p:spPr>
      </p:pic>
      <p:sp>
        <p:nvSpPr>
          <p:cNvPr id="403" name="CustomShape 3"/>
          <p:cNvSpPr/>
          <p:nvPr/>
        </p:nvSpPr>
        <p:spPr>
          <a:xfrm>
            <a:off x="3301560" y="4570920"/>
            <a:ext cx="858240" cy="44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Authentication is hard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Trying to write your own login system is difficult: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are you going to save passwords securely?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do you help with forgotten passwords?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do you make sure users set a good password?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Luckily,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don't have to build your own login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OAuth2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782640" y="139356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OAuth2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standard for user authentication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users: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allows a user to log into a website like AirBnB via some other service, like Gmail or Facebook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developers: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lets you authenticate a user without having to implement log in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Examples: "Log in with Facebook"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8" name="Google Shape;565;p84" descr=""/>
          <p:cNvPicPr/>
          <p:nvPr/>
        </p:nvPicPr>
        <p:blipFill>
          <a:blip r:embed="rId2"/>
          <a:srcRect l="0" t="18785" r="0" b="61025"/>
          <a:stretch/>
        </p:blipFill>
        <p:spPr>
          <a:xfrm>
            <a:off x="2781720" y="4887720"/>
            <a:ext cx="5282280" cy="1160280"/>
          </a:xfrm>
          <a:prstGeom prst="rect">
            <a:avLst/>
          </a:prstGeom>
          <a:ln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OAuth2 APIs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Companies like Google, Facebook, Twitter, and GitHub have OAuth2 APIs: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Google Sign-in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Facebook Login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Twitter Login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GitHub Apps/Integrations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OAuth2 is standardized, but the libraries that these companies provide are all different.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must read the documentation to understand how to connect via their API.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737280" y="128772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 OAuth2 libraries are going to be different, but they work like the following: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an API key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Whitelist the domains that can call your API key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Insert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tag containing &lt;company&gt;'s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frontend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lphaL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&lt;company&gt;'s API to create a login button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lphaL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user clicks the login button, you will get information like: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romanL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Name, email,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romanL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Some sort of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Identity Token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Aside: API keys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Generally you're not supposed to store API keys in your GitHub repo, even though we did in HW5 and in some lecture examples.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are you supposed to store API keys?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API keys: Store in Env Vars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Generally you're not supposed to store API keys in your GitHub repo, even though we did in HW5 and in some lecture examples.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are you supposed to store API keys?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Best practice: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Use Environment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Set the environment variable on your host,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such as Heroku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 access the environment variable's value in NodeJS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process.env.VAR_NAME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need to authenticate the identity of the client on the backend as well: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backend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&lt;company&gt;'s libraries to verify the token from the client is a valid token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OAuth2: Frontend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0" name="Google Shape;601;p90" descr=""/>
          <p:cNvPicPr/>
          <p:nvPr/>
        </p:nvPicPr>
        <p:blipFill>
          <a:blip r:embed="rId1"/>
          <a:srcRect l="0" t="12367" r="0" b="0"/>
          <a:stretch/>
        </p:blipFill>
        <p:spPr>
          <a:xfrm>
            <a:off x="1915920" y="4619880"/>
            <a:ext cx="4429440" cy="763200"/>
          </a:xfrm>
          <a:prstGeom prst="rect">
            <a:avLst/>
          </a:prstGeom>
          <a:ln>
            <a:noFill/>
          </a:ln>
        </p:spPr>
      </p:pic>
      <p:pic>
        <p:nvPicPr>
          <p:cNvPr id="421" name="Google Shape;602;p90" descr=""/>
          <p:cNvPicPr/>
          <p:nvPr/>
        </p:nvPicPr>
        <p:blipFill>
          <a:blip r:embed="rId2"/>
          <a:stretch/>
        </p:blipFill>
        <p:spPr>
          <a:xfrm>
            <a:off x="664560" y="3170160"/>
            <a:ext cx="881280" cy="881280"/>
          </a:xfrm>
          <a:prstGeom prst="rect">
            <a:avLst/>
          </a:prstGeom>
          <a:ln>
            <a:noFill/>
          </a:ln>
        </p:spPr>
      </p:pic>
      <p:sp>
        <p:nvSpPr>
          <p:cNvPr id="422" name="CustomShape 2"/>
          <p:cNvSpPr/>
          <p:nvPr/>
        </p:nvSpPr>
        <p:spPr>
          <a:xfrm>
            <a:off x="1546200" y="3611160"/>
            <a:ext cx="804960" cy="88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23" name="Google Shape;604;p90" descr=""/>
          <p:cNvPicPr/>
          <p:nvPr/>
        </p:nvPicPr>
        <p:blipFill>
          <a:blip r:embed="rId3"/>
          <a:stretch/>
        </p:blipFill>
        <p:spPr>
          <a:xfrm>
            <a:off x="2592000" y="1224000"/>
            <a:ext cx="1476000" cy="1447560"/>
          </a:xfrm>
          <a:prstGeom prst="rect">
            <a:avLst/>
          </a:prstGeom>
          <a:ln>
            <a:noFill/>
          </a:ln>
        </p:spPr>
      </p:pic>
      <p:sp>
        <p:nvSpPr>
          <p:cNvPr id="424" name="CustomShape 3"/>
          <p:cNvSpPr/>
          <p:nvPr/>
        </p:nvSpPr>
        <p:spPr>
          <a:xfrm flipH="1" rot="10800000">
            <a:off x="2139120" y="3014640"/>
            <a:ext cx="72468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4"/>
          <p:cNvSpPr/>
          <p:nvPr/>
        </p:nvSpPr>
        <p:spPr>
          <a:xfrm flipH="1">
            <a:off x="1552680" y="2441880"/>
            <a:ext cx="753120" cy="81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TextShape 5"/>
          <p:cNvSpPr txBox="1"/>
          <p:nvPr/>
        </p:nvSpPr>
        <p:spPr>
          <a:xfrm>
            <a:off x="3706920" y="1944360"/>
            <a:ext cx="5095080" cy="3598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Load the Google API by calling Google's library functions with the client id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Add a button that, when clicked, prompts the user to log into Google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OAuth2: Frontend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8" name="Google Shape;613;p91" descr=""/>
          <p:cNvPicPr/>
          <p:nvPr/>
        </p:nvPicPr>
        <p:blipFill>
          <a:blip r:embed="rId1"/>
          <a:srcRect l="0" t="12367" r="0" b="0"/>
          <a:stretch/>
        </p:blipFill>
        <p:spPr>
          <a:xfrm>
            <a:off x="1915920" y="4619880"/>
            <a:ext cx="4429440" cy="763200"/>
          </a:xfrm>
          <a:prstGeom prst="rect">
            <a:avLst/>
          </a:prstGeom>
          <a:ln>
            <a:noFill/>
          </a:ln>
        </p:spPr>
      </p:pic>
      <p:pic>
        <p:nvPicPr>
          <p:cNvPr id="429" name="Google Shape;614;p91" descr=""/>
          <p:cNvPicPr/>
          <p:nvPr/>
        </p:nvPicPr>
        <p:blipFill>
          <a:blip r:embed="rId2"/>
          <a:stretch/>
        </p:blipFill>
        <p:spPr>
          <a:xfrm>
            <a:off x="664560" y="3170160"/>
            <a:ext cx="881280" cy="881280"/>
          </a:xfrm>
          <a:prstGeom prst="rect">
            <a:avLst/>
          </a:prstGeom>
          <a:ln>
            <a:noFill/>
          </a:ln>
        </p:spPr>
      </p:pic>
      <p:sp>
        <p:nvSpPr>
          <p:cNvPr id="430" name="CustomShape 2"/>
          <p:cNvSpPr/>
          <p:nvPr/>
        </p:nvSpPr>
        <p:spPr>
          <a:xfrm>
            <a:off x="1546200" y="3611160"/>
            <a:ext cx="804960" cy="88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31" name="Google Shape;616;p91" descr=""/>
          <p:cNvPicPr/>
          <p:nvPr/>
        </p:nvPicPr>
        <p:blipFill>
          <a:blip r:embed="rId3"/>
          <a:stretch/>
        </p:blipFill>
        <p:spPr>
          <a:xfrm>
            <a:off x="2142000" y="1566720"/>
            <a:ext cx="1476000" cy="1447560"/>
          </a:xfrm>
          <a:prstGeom prst="rect">
            <a:avLst/>
          </a:prstGeom>
          <a:ln>
            <a:noFill/>
          </a:ln>
        </p:spPr>
      </p:pic>
      <p:sp>
        <p:nvSpPr>
          <p:cNvPr id="432" name="CustomShape 3"/>
          <p:cNvSpPr/>
          <p:nvPr/>
        </p:nvSpPr>
        <p:spPr>
          <a:xfrm flipH="1" rot="10800000">
            <a:off x="2139120" y="3014640"/>
            <a:ext cx="72468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4"/>
          <p:cNvSpPr/>
          <p:nvPr/>
        </p:nvSpPr>
        <p:spPr>
          <a:xfrm flipH="1">
            <a:off x="1552680" y="2441880"/>
            <a:ext cx="753120" cy="81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34" name="Google Shape;619;p91" descr=""/>
          <p:cNvPicPr/>
          <p:nvPr/>
        </p:nvPicPr>
        <p:blipFill>
          <a:blip r:embed="rId4"/>
          <a:stretch/>
        </p:blipFill>
        <p:spPr>
          <a:xfrm>
            <a:off x="3846240" y="2758320"/>
            <a:ext cx="5055120" cy="37846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OAuth2: Frontend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6" name="Google Shape;625;p92" descr=""/>
          <p:cNvPicPr/>
          <p:nvPr/>
        </p:nvPicPr>
        <p:blipFill>
          <a:blip r:embed="rId1"/>
          <a:stretch/>
        </p:blipFill>
        <p:spPr>
          <a:xfrm>
            <a:off x="664560" y="3170160"/>
            <a:ext cx="881280" cy="881280"/>
          </a:xfrm>
          <a:prstGeom prst="rect">
            <a:avLst/>
          </a:prstGeom>
          <a:ln>
            <a:noFill/>
          </a:ln>
        </p:spPr>
      </p:pic>
      <p:sp>
        <p:nvSpPr>
          <p:cNvPr id="437" name="CustomShape 2"/>
          <p:cNvSpPr/>
          <p:nvPr/>
        </p:nvSpPr>
        <p:spPr>
          <a:xfrm>
            <a:off x="1546200" y="3611160"/>
            <a:ext cx="804960" cy="88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38" name="Google Shape;627;p92" descr=""/>
          <p:cNvPicPr/>
          <p:nvPr/>
        </p:nvPicPr>
        <p:blipFill>
          <a:blip r:embed="rId2"/>
          <a:stretch/>
        </p:blipFill>
        <p:spPr>
          <a:xfrm>
            <a:off x="2142000" y="1566720"/>
            <a:ext cx="1476000" cy="1447560"/>
          </a:xfrm>
          <a:prstGeom prst="rect">
            <a:avLst/>
          </a:prstGeom>
          <a:ln>
            <a:noFill/>
          </a:ln>
        </p:spPr>
      </p:pic>
      <p:sp>
        <p:nvSpPr>
          <p:cNvPr id="439" name="CustomShape 3"/>
          <p:cNvSpPr/>
          <p:nvPr/>
        </p:nvSpPr>
        <p:spPr>
          <a:xfrm flipH="1" rot="10800000">
            <a:off x="2139120" y="3014640"/>
            <a:ext cx="72468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4"/>
          <p:cNvSpPr/>
          <p:nvPr/>
        </p:nvSpPr>
        <p:spPr>
          <a:xfrm flipH="1">
            <a:off x="1552680" y="2441880"/>
            <a:ext cx="753120" cy="81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41" name="Google Shape;630;p92" descr=""/>
          <p:cNvPicPr/>
          <p:nvPr/>
        </p:nvPicPr>
        <p:blipFill>
          <a:blip r:embed="rId3"/>
          <a:stretch/>
        </p:blipFill>
        <p:spPr>
          <a:xfrm>
            <a:off x="1741680" y="4525560"/>
            <a:ext cx="4550760" cy="2147040"/>
          </a:xfrm>
          <a:prstGeom prst="rect">
            <a:avLst/>
          </a:prstGeom>
          <a:ln>
            <a:noFill/>
          </a:ln>
        </p:spPr>
      </p:pic>
      <p:sp>
        <p:nvSpPr>
          <p:cNvPr id="442" name="TextShape 5"/>
          <p:cNvSpPr txBox="1"/>
          <p:nvPr/>
        </p:nvSpPr>
        <p:spPr>
          <a:xfrm>
            <a:off x="3706920" y="1944360"/>
            <a:ext cx="5095080" cy="3598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user logs in, the login callback will fire with information about the user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Name, email,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Will also include an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IdentityToken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which will expire after a certain amount of time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701640" y="1656000"/>
            <a:ext cx="7578360" cy="105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include it in another JavaScript file by using the require statement: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Google Shape;99;p20" descr=""/>
          <p:cNvPicPr/>
          <p:nvPr/>
        </p:nvPicPr>
        <p:blipFill>
          <a:blip r:embed="rId1"/>
          <a:stretch/>
        </p:blipFill>
        <p:spPr>
          <a:xfrm>
            <a:off x="918360" y="2864520"/>
            <a:ext cx="4929480" cy="13194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02" name="TextShape 3"/>
          <p:cNvSpPr txBox="1"/>
          <p:nvPr/>
        </p:nvSpPr>
        <p:spPr>
          <a:xfrm>
            <a:off x="782640" y="4431240"/>
            <a:ext cx="7578360" cy="167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 that you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MUST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specify "./", "../", "/",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Otherwise NodeJS will look for it in the node_modules/ directory. 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require() resolution rules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OAuth2: Backend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4" name="Google Shape;637;p93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89280" y="4880880"/>
            <a:ext cx="4040280" cy="16837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445" name="Google Shape;638;p93" descr=""/>
          <p:cNvPicPr/>
          <p:nvPr/>
        </p:nvPicPr>
        <p:blipFill>
          <a:blip r:embed="rId2"/>
          <a:stretch/>
        </p:blipFill>
        <p:spPr>
          <a:xfrm>
            <a:off x="6511320" y="3396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446" name="CustomShape 2"/>
          <p:cNvSpPr/>
          <p:nvPr/>
        </p:nvSpPr>
        <p:spPr>
          <a:xfrm>
            <a:off x="3374280" y="399384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POST /create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7" name="Google Shape;640;p93" descr=""/>
          <p:cNvPicPr/>
          <p:nvPr/>
        </p:nvPicPr>
        <p:blipFill>
          <a:blip r:embed="rId3"/>
          <a:stretch/>
        </p:blipFill>
        <p:spPr>
          <a:xfrm>
            <a:off x="7400520" y="1718280"/>
            <a:ext cx="1182600" cy="1386000"/>
          </a:xfrm>
          <a:prstGeom prst="rect">
            <a:avLst/>
          </a:prstGeom>
          <a:ln>
            <a:noFill/>
          </a:ln>
        </p:spPr>
      </p:pic>
      <p:sp>
        <p:nvSpPr>
          <p:cNvPr id="448" name="CustomShape 3"/>
          <p:cNvSpPr/>
          <p:nvPr/>
        </p:nvSpPr>
        <p:spPr>
          <a:xfrm flipH="1" rot="10800000">
            <a:off x="7694280" y="3396600"/>
            <a:ext cx="591120" cy="86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4"/>
          <p:cNvSpPr/>
          <p:nvPr/>
        </p:nvSpPr>
        <p:spPr>
          <a:xfrm flipH="1" rot="10800000">
            <a:off x="6496200" y="4928760"/>
            <a:ext cx="2350800" cy="61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TextShape 5"/>
          <p:cNvSpPr txBox="1"/>
          <p:nvPr/>
        </p:nvSpPr>
        <p:spPr>
          <a:xfrm>
            <a:off x="707400" y="1825560"/>
            <a:ext cx="5456880" cy="15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we want to save information to the client, we should send along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IdentityToken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OAuth2: Backend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2" name="Google Shape;649;p94" descr=""/>
          <p:cNvPicPr/>
          <p:nvPr/>
        </p:nvPicPr>
        <p:blipFill>
          <a:blip r:embed="rId1"/>
          <a:srcRect l="0" t="0" r="39336" b="69722"/>
          <a:stretch/>
        </p:blipFill>
        <p:spPr>
          <a:xfrm>
            <a:off x="89280" y="4880880"/>
            <a:ext cx="4040280" cy="16837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453" name="Google Shape;650;p94" descr=""/>
          <p:cNvPicPr/>
          <p:nvPr/>
        </p:nvPicPr>
        <p:blipFill>
          <a:blip r:embed="rId2"/>
          <a:stretch/>
        </p:blipFill>
        <p:spPr>
          <a:xfrm>
            <a:off x="6511320" y="3396600"/>
            <a:ext cx="1182600" cy="1182600"/>
          </a:xfrm>
          <a:prstGeom prst="rect">
            <a:avLst/>
          </a:prstGeom>
          <a:ln>
            <a:noFill/>
          </a:ln>
        </p:spPr>
      </p:pic>
      <p:sp>
        <p:nvSpPr>
          <p:cNvPr id="454" name="CustomShape 2"/>
          <p:cNvSpPr/>
          <p:nvPr/>
        </p:nvSpPr>
        <p:spPr>
          <a:xfrm>
            <a:off x="3374280" y="3993840"/>
            <a:ext cx="239508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POST /create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5" name="Google Shape;652;p94" descr=""/>
          <p:cNvPicPr/>
          <p:nvPr/>
        </p:nvPicPr>
        <p:blipFill>
          <a:blip r:embed="rId3"/>
          <a:stretch/>
        </p:blipFill>
        <p:spPr>
          <a:xfrm>
            <a:off x="7400520" y="1718280"/>
            <a:ext cx="1182600" cy="1386000"/>
          </a:xfrm>
          <a:prstGeom prst="rect">
            <a:avLst/>
          </a:prstGeom>
          <a:ln>
            <a:noFill/>
          </a:ln>
        </p:spPr>
      </p:pic>
      <p:sp>
        <p:nvSpPr>
          <p:cNvPr id="456" name="CustomShape 3"/>
          <p:cNvSpPr/>
          <p:nvPr/>
        </p:nvSpPr>
        <p:spPr>
          <a:xfrm flipH="1" rot="10800000">
            <a:off x="7694280" y="3396600"/>
            <a:ext cx="591120" cy="86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4"/>
          <p:cNvSpPr/>
          <p:nvPr/>
        </p:nvSpPr>
        <p:spPr>
          <a:xfrm flipH="1" rot="10800000">
            <a:off x="6496200" y="4928760"/>
            <a:ext cx="2350800" cy="61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TextShape 5"/>
          <p:cNvSpPr txBox="1"/>
          <p:nvPr/>
        </p:nvSpPr>
        <p:spPr>
          <a:xfrm>
            <a:off x="707400" y="1825560"/>
            <a:ext cx="5456880" cy="15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NodeJS can then call into Google's Login endpoint to verify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IdentityToken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valid and to get the user's email, name,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9" name="Google Shape;656;p94" descr=""/>
          <p:cNvPicPr/>
          <p:nvPr/>
        </p:nvPicPr>
        <p:blipFill>
          <a:blip r:embed="rId4"/>
          <a:stretch/>
        </p:blipFill>
        <p:spPr>
          <a:xfrm>
            <a:off x="7022880" y="5169240"/>
            <a:ext cx="1476000" cy="1447560"/>
          </a:xfrm>
          <a:prstGeom prst="rect">
            <a:avLst/>
          </a:prstGeom>
          <a:ln>
            <a:noFill/>
          </a:ln>
        </p:spPr>
      </p:pic>
      <p:sp>
        <p:nvSpPr>
          <p:cNvPr id="460" name="CustomShape 6"/>
          <p:cNvSpPr/>
          <p:nvPr/>
        </p:nvSpPr>
        <p:spPr>
          <a:xfrm flipH="1" rot="3600600">
            <a:off x="7323120" y="4570200"/>
            <a:ext cx="72432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7"/>
          <p:cNvSpPr/>
          <p:nvPr/>
        </p:nvSpPr>
        <p:spPr>
          <a:xfrm flipH="1" rot="14399400">
            <a:off x="7063560" y="4557960"/>
            <a:ext cx="753120" cy="81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Adding user login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782640" y="156024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Adding user login to Cross-stitch: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we have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two collections: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Users and Hoops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4" name="Google Shape;665;p95" descr=""/>
          <p:cNvPicPr/>
          <p:nvPr/>
        </p:nvPicPr>
        <p:blipFill>
          <a:blip r:embed="rId1"/>
          <a:stretch/>
        </p:blipFill>
        <p:spPr>
          <a:xfrm>
            <a:off x="4292640" y="2923560"/>
            <a:ext cx="4550760" cy="2147040"/>
          </a:xfrm>
          <a:prstGeom prst="rect">
            <a:avLst/>
          </a:prstGeom>
          <a:ln>
            <a:noFill/>
          </a:ln>
        </p:spPr>
      </p:pic>
      <p:pic>
        <p:nvPicPr>
          <p:cNvPr id="465" name="Google Shape;666;p95" descr=""/>
          <p:cNvPicPr/>
          <p:nvPr/>
        </p:nvPicPr>
        <p:blipFill>
          <a:blip r:embed="rId2"/>
          <a:srcRect l="0" t="12367" r="0" b="0"/>
          <a:stretch/>
        </p:blipFill>
        <p:spPr>
          <a:xfrm>
            <a:off x="167400" y="2761560"/>
            <a:ext cx="3103560" cy="534600"/>
          </a:xfrm>
          <a:prstGeom prst="rect">
            <a:avLst/>
          </a:prstGeom>
          <a:ln>
            <a:noFill/>
          </a:ln>
        </p:spPr>
      </p:pic>
      <p:sp>
        <p:nvSpPr>
          <p:cNvPr id="466" name="CustomShape 3"/>
          <p:cNvSpPr/>
          <p:nvPr/>
        </p:nvSpPr>
        <p:spPr>
          <a:xfrm>
            <a:off x="3271320" y="3029040"/>
            <a:ext cx="858240" cy="44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67" name="Google Shape;668;p95" descr=""/>
          <p:cNvPicPr/>
          <p:nvPr/>
        </p:nvPicPr>
        <p:blipFill>
          <a:blip r:embed="rId3"/>
          <a:stretch/>
        </p:blipFill>
        <p:spPr>
          <a:xfrm>
            <a:off x="948600" y="5205960"/>
            <a:ext cx="6229080" cy="1028520"/>
          </a:xfrm>
          <a:prstGeom prst="rect">
            <a:avLst/>
          </a:prstGeom>
          <a:ln>
            <a:noFill/>
          </a:ln>
        </p:spPr>
      </p:pic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Saving hoops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782640" y="156024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 Hoop now has an author associated with it: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0" name="Google Shape;675;p96" descr=""/>
          <p:cNvPicPr/>
          <p:nvPr/>
        </p:nvPicPr>
        <p:blipFill>
          <a:blip r:embed="rId1"/>
          <a:stretch/>
        </p:blipFill>
        <p:spPr>
          <a:xfrm>
            <a:off x="888120" y="2187000"/>
            <a:ext cx="7052040" cy="4459320"/>
          </a:xfrm>
          <a:prstGeom prst="rect">
            <a:avLst/>
          </a:prstGeom>
          <a:ln>
            <a:noFill/>
          </a:ln>
        </p:spPr>
      </p:pic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Loading hoops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TextShape 2"/>
          <p:cNvSpPr txBox="1"/>
          <p:nvPr/>
        </p:nvSpPr>
        <p:spPr>
          <a:xfrm>
            <a:off x="782640" y="156024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also need to load hoops by author: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Google Shape;682;p97" descr=""/>
          <p:cNvPicPr/>
          <p:nvPr/>
        </p:nvPicPr>
        <p:blipFill>
          <a:blip r:embed="rId1"/>
          <a:stretch/>
        </p:blipFill>
        <p:spPr>
          <a:xfrm>
            <a:off x="152280" y="2368080"/>
            <a:ext cx="8838720" cy="3074760"/>
          </a:xfrm>
          <a:prstGeom prst="rect">
            <a:avLst/>
          </a:prstGeom>
          <a:ln>
            <a:noFill/>
          </a:ln>
        </p:spPr>
      </p:pic>
      <p:sp>
        <p:nvSpPr>
          <p:cNvPr id="474" name="TextShape 3"/>
          <p:cNvSpPr txBox="1"/>
          <p:nvPr/>
        </p:nvSpPr>
        <p:spPr>
          <a:xfrm>
            <a:off x="782640" y="573516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is also called an "application-level join"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Completed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User login for cross-stitch: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cross-stitch-user-login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run instructions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database design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more on MongoDB database design, MongoDB wrote a short, helpful blog series: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6 Rules of Thumb for MongoDB Schema Design: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Part 1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Basic modeling techniques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Part 2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Referencing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Part 3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Design recommendations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*a lot* more on database design, take a database class!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782640" y="1688040"/>
            <a:ext cx="7578360" cy="2878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m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odule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special object automatically defined in each NodeJS file, representing the current module.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you call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require('./fileName.js')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will return the value of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as defined in fileName.js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module.exports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initialized to an empty object.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2019-06-10T18:55:27Z</dcterms:modified>
  <cp:revision>11</cp:revision>
  <dc:subject/>
  <dc:title/>
</cp:coreProperties>
</file>