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89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_rels/slide104.xml.rels" ContentType="application/vnd.openxmlformats-package.relationships+xml"/>
  <Override PartName="/ppt/slides/_rels/slide46.xml.rels" ContentType="application/vnd.openxmlformats-package.relationships+xml"/>
  <Override PartName="/ppt/slides/_rels/slide43.xml.rels" ContentType="application/vnd.openxmlformats-package.relationships+xml"/>
  <Override PartName="/ppt/slides/_rels/slide99.xml.rels" ContentType="application/vnd.openxmlformats-package.relationships+xml"/>
  <Override PartName="/ppt/slides/_rels/slide42.xml.rels" ContentType="application/vnd.openxmlformats-package.relationships+xml"/>
  <Override PartName="/ppt/slides/_rels/slide98.xml.rels" ContentType="application/vnd.openxmlformats-package.relationships+xml"/>
  <Override PartName="/ppt/slides/_rels/slide41.xml.rels" ContentType="application/vnd.openxmlformats-package.relationships+xml"/>
  <Override PartName="/ppt/slides/_rels/slide97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95.xml.rels" ContentType="application/vnd.openxmlformats-package.relationships+xml"/>
  <Override PartName="/ppt/slides/_rels/slide36.xml.rels" ContentType="application/vnd.openxmlformats-package.relationships+xml"/>
  <Override PartName="/ppt/slides/_rels/slide94.xml.rels" ContentType="application/vnd.openxmlformats-package.relationships+xml"/>
  <Override PartName="/ppt/slides/_rels/slide35.xml.rels" ContentType="application/vnd.openxmlformats-package.relationships+xml"/>
  <Override PartName="/ppt/slides/_rels/slide93.xml.rels" ContentType="application/vnd.openxmlformats-package.relationships+xml"/>
  <Override PartName="/ppt/slides/_rels/slide77.xml.rels" ContentType="application/vnd.openxmlformats-package.relationships+xml"/>
  <Override PartName="/ppt/slides/_rels/slide34.xml.rels" ContentType="application/vnd.openxmlformats-package.relationships+xml"/>
  <Override PartName="/ppt/slides/_rels/slide92.xml.rels" ContentType="application/vnd.openxmlformats-package.relationships+xml"/>
  <Override PartName="/ppt/slides/_rels/slide91.xml.rels" ContentType="application/vnd.openxmlformats-package.relationships+xml"/>
  <Override PartName="/ppt/slides/_rels/slide26.xml.rels" ContentType="application/vnd.openxmlformats-package.relationships+xml"/>
  <Override PartName="/ppt/slides/_rels/slide58.xml.rels" ContentType="application/vnd.openxmlformats-package.relationships+xml"/>
  <Override PartName="/ppt/slides/_rels/slide100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17.xml.rels" ContentType="application/vnd.openxmlformats-package.relationships+xml"/>
  <Override PartName="/ppt/slides/_rels/slide86.xml.rels" ContentType="application/vnd.openxmlformats-package.relationships+xml"/>
  <Override PartName="/ppt/slides/_rels/slide24.xml.rels" ContentType="application/vnd.openxmlformats-package.relationships+xml"/>
  <Override PartName="/ppt/slides/_rels/slide82.xml.rels" ContentType="application/vnd.openxmlformats-package.relationships+xml"/>
  <Override PartName="/ppt/slides/_rels/slide45.xml.rels" ContentType="application/vnd.openxmlformats-package.relationships+xml"/>
  <Override PartName="/ppt/slides/_rels/slide2.xml.rels" ContentType="application/vnd.openxmlformats-package.relationships+xml"/>
  <Override PartName="/ppt/slides/_rels/slide85.xml.rels" ContentType="application/vnd.openxmlformats-package.relationships+xml"/>
  <Override PartName="/ppt/slides/_rels/slide23.xml.rels" ContentType="application/vnd.openxmlformats-package.relationships+xml"/>
  <Override PartName="/ppt/slides/_rels/slide81.xml.rels" ContentType="application/vnd.openxmlformats-package.relationships+xml"/>
  <Override PartName="/ppt/slides/_rels/slide44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84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101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68.xml.rels" ContentType="application/vnd.openxmlformats-package.relationships+xml"/>
  <Override PartName="/ppt/slides/_rels/slide102.xml.rels" ContentType="application/vnd.openxmlformats-package.relationships+xml"/>
  <Override PartName="/ppt/slides/_rels/slide12.xml.rels" ContentType="application/vnd.openxmlformats-package.relationships+xml"/>
  <Override PartName="/ppt/slides/_rels/slide70.xml.rels" ContentType="application/vnd.openxmlformats-package.relationships+xml"/>
  <Override PartName="/ppt/slides/_rels/slide33.xml.rels" ContentType="application/vnd.openxmlformats-package.relationships+xml"/>
  <Override PartName="/ppt/slides/_rels/slide19.xml.rels" ContentType="application/vnd.openxmlformats-package.relationships+xml"/>
  <Override PartName="/ppt/slides/_rels/slide39.xml.rels" ContentType="application/vnd.openxmlformats-package.relationships+xml"/>
  <Override PartName="/ppt/slides/_rels/slide90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83.xml.rels" ContentType="application/vnd.openxmlformats-package.relationships+xml"/>
  <Override PartName="/ppt/slides/_rels/slide69.xml.rels" ContentType="application/vnd.openxmlformats-package.relationships+xml"/>
  <Override PartName="/ppt/slides/_rels/slide103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105.xml.rels" ContentType="application/vnd.openxmlformats-package.relationships+xml"/>
  <Override PartName="/ppt/slides/_rels/slide52.xml.rels" ContentType="application/vnd.openxmlformats-package.relationships+xml"/>
  <Override PartName="/ppt/slides/_rels/slide106.xml.rels" ContentType="application/vnd.openxmlformats-package.relationships+xml"/>
  <Override PartName="/ppt/slides/_rels/slide53.xml.rels" ContentType="application/vnd.openxmlformats-package.relationships+xml"/>
  <Override PartName="/ppt/slides/_rels/slide107.xml.rels" ContentType="application/vnd.openxmlformats-package.relationships+xml"/>
  <Override PartName="/ppt/slides/_rels/slide54.xml.rels" ContentType="application/vnd.openxmlformats-package.relationships+xml"/>
  <Override PartName="/ppt/slides/_rels/slide108.xml.rels" ContentType="application/vnd.openxmlformats-package.relationships+xml"/>
  <Override PartName="/ppt/slides/_rels/slide55.xml.rels" ContentType="application/vnd.openxmlformats-package.relationships+xml"/>
  <Override PartName="/ppt/slides/_rels/slide109.xml.rels" ContentType="application/vnd.openxmlformats-package.relationships+xml"/>
  <Override PartName="/ppt/slides/_rels/slide56.xml.rels" ContentType="application/vnd.openxmlformats-package.relationships+xml"/>
  <Override PartName="/ppt/slides/_rels/slide59.xml.rels" ContentType="application/vnd.openxmlformats-package.relationships+xml"/>
  <Override PartName="/ppt/slides/_rels/slide3.xml.rels" ContentType="application/vnd.openxmlformats-package.relationships+xml"/>
  <Override PartName="/ppt/slides/_rels/slide60.xml.rels" ContentType="application/vnd.openxmlformats-package.relationships+xml"/>
  <Override PartName="/ppt/slides/_rels/slide79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96.xml.rels" ContentType="application/vnd.openxmlformats-package.relationships+xml"/>
  <Override PartName="/ppt/slides/_rels/slide8.xml.rels" ContentType="application/vnd.openxmlformats-package.relationships+xml"/>
  <Override PartName="/ppt/slides/_rels/slide65.xml.rels" ContentType="application/vnd.openxmlformats-package.relationships+xml"/>
  <Override PartName="/ppt/slides/_rels/slide9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57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8.xml.rels" ContentType="application/vnd.openxmlformats-package.relationships+xml"/>
  <Override PartName="/ppt/slides/_rels/slide30.xml.rels" ContentType="application/vnd.openxmlformats-package.relationships+xml"/>
  <Override PartName="/ppt/slides/_rels/slide87.xml.rels" ContentType="application/vnd.openxmlformats-package.relationships+xml"/>
  <Override PartName="/ppt/slides/_rels/slide31.xml.rels" ContentType="application/vnd.openxmlformats-package.relationships+xml"/>
  <Override PartName="/ppt/slides/_rels/slide88.xml.rels" ContentType="application/vnd.openxmlformats-package.relationships+xml"/>
  <Override PartName="/ppt/slides/_rels/slide32.xml.rels" ContentType="application/vnd.openxmlformats-package.relationships+xml"/>
  <Override PartName="/ppt/slides/_rels/slide89.xml.rels" ContentType="application/vnd.openxmlformats-package.relationships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slides/slide20.xml" ContentType="application/vnd.openxmlformats-officedocument.presentationml.slide+xml"/>
  <Override PartName="/ppt/slides/slide79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8.xml" ContentType="application/vnd.openxmlformats-officedocument.presentationml.slide+xml"/>
  <Override PartName="/ppt/slides/slide56.xml" ContentType="application/vnd.openxmlformats-officedocument.presentationml.slide+xml"/>
  <Override PartName="/ppt/slides/slide109.xml" ContentType="application/vnd.openxmlformats-officedocument.presentationml.slide+xml"/>
  <Override PartName="/ppt/slides/slide10.xml" ContentType="application/vnd.openxmlformats-officedocument.presentationml.slide+xml"/>
  <Override PartName="/ppt/slides/slide104.xml" ContentType="application/vnd.openxmlformats-officedocument.presentationml.slide+xml"/>
  <Override PartName="/ppt/slides/slide69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4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50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52.xml" ContentType="application/vnd.openxmlformats-officedocument.presentationml.slide+xml"/>
  <Override PartName="/ppt/slides/slide9.xml" ContentType="application/vnd.openxmlformats-officedocument.presentationml.slide+xml"/>
  <Override PartName="/ppt/slides/slide5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0.xml" ContentType="application/vnd.openxmlformats-officedocument.presentationml.slide+xml"/>
  <Override PartName="/ppt/slides/slide16.xml" ContentType="application/vnd.openxmlformats-officedocument.presentationml.slide+xml"/>
  <Override PartName="/ppt/slides/slide91.xml" ContentType="application/vnd.openxmlformats-officedocument.presentationml.slide+xml"/>
  <Override PartName="/ppt/slides/slide17.xml" ContentType="application/vnd.openxmlformats-officedocument.presentationml.slide+xml"/>
  <Override PartName="/ppt/slides/slide92.xml" ContentType="application/vnd.openxmlformats-officedocument.presentationml.slide+xml"/>
  <Override PartName="/ppt/slides/slide18.xml" ContentType="application/vnd.openxmlformats-officedocument.presentationml.slide+xml"/>
  <Override PartName="/ppt/slides/slide9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100.xml" ContentType="application/vnd.openxmlformats-officedocument.presentationml.slide+xml"/>
  <Override PartName="/ppt/slides/slide65.xml" ContentType="application/vnd.openxmlformats-officedocument.presentationml.slide+xml"/>
  <Override PartName="/ppt/slides/slide101.xml" ContentType="application/vnd.openxmlformats-officedocument.presentationml.slide+xml"/>
  <Override PartName="/ppt/slides/slide66.xml" ContentType="application/vnd.openxmlformats-officedocument.presentationml.slide+xml"/>
  <Override PartName="/ppt/slides/slide102.xml" ContentType="application/vnd.openxmlformats-officedocument.presentationml.slide+xml"/>
  <Override PartName="/ppt/slides/slide67.xml" ContentType="application/vnd.openxmlformats-officedocument.presentationml.slide+xml"/>
  <Override PartName="/ppt/slides/slide103.xml" ContentType="application/vnd.openxmlformats-officedocument.presentationml.slide+xml"/>
  <Override PartName="/ppt/slides/slide68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_rels/presentation.xml.rels" ContentType="application/vnd.openxmlformats-package.relationships+xml"/>
  <Override PartName="/ppt/media/image131.png" ContentType="image/png"/>
  <Override PartName="/ppt/media/image130.png" ContentType="image/png"/>
  <Override PartName="/ppt/media/image128.png" ContentType="image/png"/>
  <Override PartName="/ppt/media/image127.png" ContentType="image/png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109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7.png" ContentType="image/png"/>
  <Override PartName="/ppt/media/image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12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39299E4-7877-40D3-89E4-A11E50810742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FD859BB-9794-47CC-856D-C4BBD8A1549B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3FC7D024-6848-441B-B48B-6E5C180F1DC3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6B864BD-6BA3-41B8-8F0F-78075E4B430C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000" cy="7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7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slideLayout" Target="../slideLayouts/slideLayout15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slideLayout" Target="../slideLayouts/slideLayout15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image" Target="../media/image123.png"/><Relationship Id="rId3" Type="http://schemas.openxmlformats.org/officeDocument/2006/relationships/slideLayout" Target="../slideLayouts/slideLayout15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slideLayout" Target="../slideLayouts/slideLayout15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slideLayout" Target="../slideLayouts/slideLayout15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slideLayout" Target="../slideLayouts/slideLayout1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5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slideLayout" Target="../slideLayouts/slideLayout15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slideLayout" Target="../slideLayouts/slideLayout15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2/codes/dictionary-spa" TargetMode="External"/><Relationship Id="rId2" Type="http://schemas.openxmlformats.org/officeDocument/2006/relationships/hyperlink" Target="https://github.com/fullstackccu/fullstackccu.github.io/tree/master/lectures/22/codes#dictionary-spa" TargetMode="External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://localhost:3000/lookup/dog" TargetMode="External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Single-page_application" TargetMode="External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expressjs.com/en/guide/using-template-engines.html" TargetMode="External"/><Relationship Id="rId2" Type="http://schemas.openxmlformats.org/officeDocument/2006/relationships/hyperlink" Target="http://handlebarsjs.com/" TargetMode="External"/><Relationship Id="rId3" Type="http://schemas.openxmlformats.org/officeDocument/2006/relationships/hyperlink" Target="https://github.com/pugjs/pug" TargetMode="External"/><Relationship Id="rId4" Type="http://schemas.openxmlformats.org/officeDocument/2006/relationships/hyperlink" Target="https://github.com/tj/ejs" TargetMode="External"/><Relationship Id="rId5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s://expressjs.com/en/api.html#app.render" TargetMode="External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2/codes/dictionary-server-side-starter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2/codes/dictionary-server-side" TargetMode="External"/><Relationship Id="rId2" Type="http://schemas.openxmlformats.org/officeDocument/2006/relationships/hyperlink" Target="https://github.com/yayinternet/mongodb-examples#dictionary-server-side" TargetMode="External"/><Relationship Id="rId3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nodejs.org/api/modules.html#modules_modules" TargetMode="External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hyperlink" Target="https://nodejs.org/api/modules.html#modules_all_together" TargetMode="External"/><Relationship Id="rId3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hyperlink" Target="https://nodejs.org/api/modules.html#modules_the_module_object" TargetMode="External"/><Relationship Id="rId2" Type="http://schemas.openxmlformats.org/officeDocument/2006/relationships/hyperlink" Target="https://nodejs.org/api/modules.html#modules_the_module_object" TargetMode="External"/><Relationship Id="rId3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3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3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3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slideLayout" Target="../slideLayouts/slideLayout37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slideLayout" Target="../slideLayouts/slideLayout3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5/codes/simple-modules" TargetMode="External"/><Relationship Id="rId2" Type="http://schemas.openxmlformats.org/officeDocument/2006/relationships/hyperlink" Target="https://github.com/fullstackccu/fullstackccu.github.io/tree/master/lectures/25/codes" TargetMode="External"/><Relationship Id="rId3" Type="http://schemas.openxmlformats.org/officeDocument/2006/relationships/hyperlink" Target="https://nodejs.org/api/modules.html" TargetMode="External"/><Relationship Id="rId4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5/codes/dictionary-with-routes" TargetMode="External"/><Relationship Id="rId2" Type="http://schemas.openxmlformats.org/officeDocument/2006/relationships/image" Target="../media/image101.png"/><Relationship Id="rId3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slideLayout" Target="../slideLayouts/slideLayout1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hyperlink" Target="https://expressjs.com/en/api.html#app.use" TargetMode="External"/><Relationship Id="rId2" Type="http://schemas.openxmlformats.org/officeDocument/2006/relationships/hyperlink" Target="https://expressjs.com/en/api.html#app.use" TargetMode="External"/><Relationship Id="rId3" Type="http://schemas.openxmlformats.org/officeDocument/2006/relationships/hyperlink" Target="https://expressjs.com/en/api.html#app.use" TargetMode="External"/><Relationship Id="rId4" Type="http://schemas.openxmlformats.org/officeDocument/2006/relationships/image" Target="../media/image106.png"/><Relationship Id="rId5" Type="http://schemas.openxmlformats.org/officeDocument/2006/relationships/slideLayout" Target="../slideLayouts/slideLayout1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slideLayout" Target="../slideLayouts/slideLayout1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slideLayout" Target="../slideLayouts/slideLayout1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hyperlink" Target="https://expressjs.com/en/guide/writing-middleware.html" TargetMode="External"/><Relationship Id="rId2" Type="http://schemas.openxmlformats.org/officeDocument/2006/relationships/image" Target="../media/image109.png"/><Relationship Id="rId3" Type="http://schemas.openxmlformats.org/officeDocument/2006/relationships/slideLayout" Target="../slideLayouts/slideLayout1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slideLayout" Target="../slideLayouts/slideLayout1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slideLayout" Target="../slideLayouts/slideLayout15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slideLayout" Target="../slideLayouts/slideLayout15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slideLayout" Target="../slideLayouts/slideLayout15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slideLayout" Target="../slideLayouts/slideLayout15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slideLayout" Target="../slideLayouts/slideLayout15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5/codes/simple-middleware" TargetMode="External"/><Relationship Id="rId2" Type="http://schemas.openxmlformats.org/officeDocument/2006/relationships/hyperlink" Target="https://github.com/fullstackccu/fullstackccu.github.io/tree/master/lectures/25/codes#simple-middleware" TargetMode="External"/><Relationship Id="rId3" Type="http://schemas.openxmlformats.org/officeDocument/2006/relationships/hyperlink" Target="https://github.com/fullstackccu/fullstackccu.github.io/tree/master/lectures/25/codes/dictionary-with-routes" TargetMode="External"/><Relationship Id="rId4" Type="http://schemas.openxmlformats.org/officeDocument/2006/relationships/hyperlink" Target="https://github.com/fullstackccu/fullstackccu.github.io/tree/master/lectures/25/codes#dictionary-with-routes" TargetMode="External"/><Relationship Id="rId5" Type="http://schemas.openxmlformats.org/officeDocument/2006/relationships/hyperlink" Target="https://expressjs.com/en/4x/api.html#router" TargetMode="External"/><Relationship Id="rId6" Type="http://schemas.openxmlformats.org/officeDocument/2006/relationships/hyperlink" Target="https://expressjs.com/en/guide/writing-middleware.html" TargetMode="External"/><Relationship Id="rId7" Type="http://schemas.openxmlformats.org/officeDocument/2006/relationships/hyperlink" Target="https://expressjs.com/en/guide/using-middleware.html" TargetMode="External"/><Relationship Id="rId8" Type="http://schemas.openxmlformats.org/officeDocument/2006/relationships/slideLayout" Target="../slideLayouts/slideLayout15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Single-page_application" TargetMode="External"/><Relationship Id="rId2" Type="http://schemas.openxmlformats.org/officeDocument/2006/relationships/slideLayout" Target="../slideLayouts/slideLayout15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Single-page_application" TargetMode="External"/><Relationship Id="rId2" Type="http://schemas.openxmlformats.org/officeDocument/2006/relationships/slideLayout" Target="../slideLayouts/slideLayout15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20680" y="1074600"/>
            <a:ext cx="851976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/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11760" y="3811320"/>
            <a:ext cx="851976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JSON route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360000" y="1684440"/>
            <a:ext cx="800064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also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Return JSON in response to request to lookup/&lt;word&gt;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Google Shape;131;p23" descr=""/>
          <p:cNvPicPr/>
          <p:nvPr/>
        </p:nvPicPr>
        <p:blipFill>
          <a:blip r:embed="rId1"/>
          <a:stretch/>
        </p:blipFill>
        <p:spPr>
          <a:xfrm>
            <a:off x="1101960" y="3047760"/>
            <a:ext cx="5104800" cy="3282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TextShape 2"/>
          <p:cNvSpPr txBox="1"/>
          <p:nvPr/>
        </p:nvSpPr>
        <p:spPr>
          <a:xfrm>
            <a:off x="386280" y="1568520"/>
            <a:ext cx="8062560" cy="30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always sends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same one HTML file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all requests to the web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is configured so that requests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&lt;word&gt;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would still return e.g. index.html.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JavaScript parses the URL to get the route parameters and initialize the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1" name="Google Shape;855;p113" descr=""/>
          <p:cNvPicPr/>
          <p:nvPr/>
        </p:nvPicPr>
        <p:blipFill>
          <a:blip r:embed="rId1"/>
          <a:stretch/>
        </p:blipFill>
        <p:spPr>
          <a:xfrm>
            <a:off x="4352400" y="467028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582" name="CustomShape 3"/>
          <p:cNvSpPr/>
          <p:nvPr/>
        </p:nvSpPr>
        <p:spPr>
          <a:xfrm>
            <a:off x="2548440" y="605736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4"/>
          <p:cNvSpPr/>
          <p:nvPr/>
        </p:nvSpPr>
        <p:spPr>
          <a:xfrm>
            <a:off x="1035000" y="512820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5"/>
          <p:cNvSpPr/>
          <p:nvPr/>
        </p:nvSpPr>
        <p:spPr>
          <a:xfrm>
            <a:off x="1035000" y="573768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6"/>
          <p:cNvSpPr/>
          <p:nvPr/>
        </p:nvSpPr>
        <p:spPr>
          <a:xfrm>
            <a:off x="1266480" y="4608360"/>
            <a:ext cx="771012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TextShape 2"/>
          <p:cNvSpPr txBox="1"/>
          <p:nvPr/>
        </p:nvSpPr>
        <p:spPr>
          <a:xfrm>
            <a:off x="386280" y="1568520"/>
            <a:ext cx="8062560" cy="186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Another way to think of it: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embed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 your views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into 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use JavaScript to switch between the views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configure JSON routes for your server to handle sending and retrieving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8" name="Google Shape;866;p114" descr=""/>
          <p:cNvPicPr/>
          <p:nvPr/>
        </p:nvPicPr>
        <p:blipFill>
          <a:blip r:embed="rId1"/>
          <a:stretch/>
        </p:blipFill>
        <p:spPr>
          <a:xfrm>
            <a:off x="4568400" y="414504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589" name="CustomShape 3"/>
          <p:cNvSpPr/>
          <p:nvPr/>
        </p:nvSpPr>
        <p:spPr>
          <a:xfrm>
            <a:off x="2764800" y="553212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1251000" y="460296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5"/>
          <p:cNvSpPr/>
          <p:nvPr/>
        </p:nvSpPr>
        <p:spPr>
          <a:xfrm>
            <a:off x="1251000" y="521244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6"/>
          <p:cNvSpPr/>
          <p:nvPr/>
        </p:nvSpPr>
        <p:spPr>
          <a:xfrm>
            <a:off x="1482840" y="4083120"/>
            <a:ext cx="319716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875;p115" descr=""/>
          <p:cNvPicPr/>
          <p:nvPr/>
        </p:nvPicPr>
        <p:blipFill>
          <a:blip r:embed="rId1"/>
          <a:stretch/>
        </p:blipFill>
        <p:spPr>
          <a:xfrm>
            <a:off x="782640" y="2652840"/>
            <a:ext cx="4489200" cy="2376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5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432000" y="1560240"/>
            <a:ext cx="856800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write our dictionary example as a single-page web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6" name="Google Shape;878;p115" descr=""/>
          <p:cNvPicPr/>
          <p:nvPr/>
        </p:nvPicPr>
        <p:blipFill>
          <a:blip r:embed="rId2"/>
          <a:srcRect l="0" t="0" r="0" b="12723"/>
          <a:stretch/>
        </p:blipFill>
        <p:spPr>
          <a:xfrm>
            <a:off x="3695760" y="4286880"/>
            <a:ext cx="5447880" cy="237600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TextShape 2"/>
          <p:cNvSpPr txBox="1"/>
          <p:nvPr/>
        </p:nvSpPr>
        <p:spPr>
          <a:xfrm>
            <a:off x="792000" y="1440000"/>
            <a:ext cx="7578360" cy="12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our multi-page dictionary app, we had two handlebars files: index.handlebars and word.handlebars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9" name="Google Shape;885;p116" descr=""/>
          <p:cNvPicPr/>
          <p:nvPr/>
        </p:nvPicPr>
        <p:blipFill>
          <a:blip r:embed="rId1"/>
          <a:stretch/>
        </p:blipFill>
        <p:spPr>
          <a:xfrm>
            <a:off x="900000" y="2712600"/>
            <a:ext cx="3047040" cy="3374640"/>
          </a:xfrm>
          <a:prstGeom prst="rect">
            <a:avLst/>
          </a:prstGeom>
          <a:ln>
            <a:noFill/>
          </a:ln>
        </p:spPr>
      </p:pic>
      <p:pic>
        <p:nvPicPr>
          <p:cNvPr id="600" name="Google Shape;886;p116" descr=""/>
          <p:cNvPicPr/>
          <p:nvPr/>
        </p:nvPicPr>
        <p:blipFill>
          <a:blip r:embed="rId2"/>
          <a:stretch/>
        </p:blipFill>
        <p:spPr>
          <a:xfrm>
            <a:off x="4716000" y="3254400"/>
            <a:ext cx="4001400" cy="2077560"/>
          </a:xfrm>
          <a:prstGeom prst="rect">
            <a:avLst/>
          </a:prstGeom>
          <a:ln>
            <a:noFill/>
          </a:ln>
        </p:spPr>
      </p:pic>
      <p:sp>
        <p:nvSpPr>
          <p:cNvPr id="601" name="TextShape 3"/>
          <p:cNvSpPr txBox="1"/>
          <p:nvPr/>
        </p:nvSpPr>
        <p:spPr>
          <a:xfrm>
            <a:off x="864000" y="6087600"/>
            <a:ext cx="2902680" cy="58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index.handlebars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TextShape 4"/>
          <p:cNvSpPr txBox="1"/>
          <p:nvPr/>
        </p:nvSpPr>
        <p:spPr>
          <a:xfrm>
            <a:off x="4968000" y="5653080"/>
            <a:ext cx="3092040" cy="58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word.handlebars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SPA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TextShape 2"/>
          <p:cNvSpPr txBox="1"/>
          <p:nvPr/>
        </p:nvSpPr>
        <p:spPr>
          <a:xfrm>
            <a:off x="628560" y="1609200"/>
            <a:ext cx="2252880" cy="3509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a single-page web app, the HTML for both the Search page and the Word page are in index.html: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5" name="Google Shape;895;p117" descr=""/>
          <p:cNvPicPr/>
          <p:nvPr/>
        </p:nvPicPr>
        <p:blipFill>
          <a:blip r:embed="rId1"/>
          <a:stretch/>
        </p:blipFill>
        <p:spPr>
          <a:xfrm>
            <a:off x="3112920" y="647280"/>
            <a:ext cx="5937480" cy="5948280"/>
          </a:xfrm>
          <a:prstGeom prst="rect">
            <a:avLst/>
          </a:prstGeom>
          <a:ln>
            <a:noFill/>
          </a:ln>
        </p:spPr>
      </p:pic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Server-side routing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all requests that are not JSON requests, we return "index.html"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8" name="Google Shape;902;p118" descr=""/>
          <p:cNvPicPr/>
          <p:nvPr/>
        </p:nvPicPr>
        <p:blipFill>
          <a:blip r:embed="rId1"/>
          <a:stretch/>
        </p:blipFill>
        <p:spPr>
          <a:xfrm>
            <a:off x="152280" y="3522240"/>
            <a:ext cx="8838720" cy="1425240"/>
          </a:xfrm>
          <a:prstGeom prst="rect">
            <a:avLst/>
          </a:prstGeom>
          <a:ln>
            <a:noFill/>
          </a:ln>
        </p:spPr>
      </p:pic>
      <p:pic>
        <p:nvPicPr>
          <p:cNvPr id="609" name="Google Shape;903;p118" descr=""/>
          <p:cNvPicPr/>
          <p:nvPr/>
        </p:nvPicPr>
        <p:blipFill>
          <a:blip r:embed="rId2"/>
          <a:stretch/>
        </p:blipFill>
        <p:spPr>
          <a:xfrm>
            <a:off x="152280" y="2821320"/>
            <a:ext cx="4686480" cy="435240"/>
          </a:xfrm>
          <a:prstGeom prst="rect">
            <a:avLst/>
          </a:prstGeom>
          <a:ln>
            <a:noFill/>
          </a:ln>
        </p:spPr>
      </p:pic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 views are hidden at first by the client.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2" name="Google Shape;910;p119" descr=""/>
          <p:cNvPicPr/>
          <p:nvPr/>
        </p:nvPicPr>
        <p:blipFill>
          <a:blip r:embed="rId1"/>
          <a:stretch/>
        </p:blipFill>
        <p:spPr>
          <a:xfrm>
            <a:off x="847800" y="2323800"/>
            <a:ext cx="5609160" cy="3196440"/>
          </a:xfrm>
          <a:prstGeom prst="rect">
            <a:avLst/>
          </a:prstGeom>
          <a:ln>
            <a:noFill/>
          </a:ln>
        </p:spPr>
      </p:pic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page loads, the client looks at the URL to decide what page it should display.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5" name="Google Shape;917;p120" descr=""/>
          <p:cNvPicPr/>
          <p:nvPr/>
        </p:nvPicPr>
        <p:blipFill>
          <a:blip r:embed="rId1"/>
          <a:srcRect l="7259" t="18484" r="0" b="11021"/>
          <a:stretch/>
        </p:blipFill>
        <p:spPr>
          <a:xfrm>
            <a:off x="782640" y="2835720"/>
            <a:ext cx="7889760" cy="3035520"/>
          </a:xfrm>
          <a:prstGeom prst="rect">
            <a:avLst/>
          </a:prstGeom>
          <a:ln>
            <a:noFill/>
          </a:ln>
        </p:spPr>
      </p:pic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display the word view, the client makes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requests for the definition.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8" name="Google Shape;924;p121" descr=""/>
          <p:cNvPicPr/>
          <p:nvPr/>
        </p:nvPicPr>
        <p:blipFill>
          <a:blip r:embed="rId1"/>
          <a:stretch/>
        </p:blipFill>
        <p:spPr>
          <a:xfrm>
            <a:off x="782640" y="2734560"/>
            <a:ext cx="8097120" cy="3440520"/>
          </a:xfrm>
          <a:prstGeom prst="rect">
            <a:avLst/>
          </a:prstGeom>
          <a:ln>
            <a:noFill/>
          </a:ln>
        </p:spPr>
      </p:pic>
    </p:spTree>
  </p:cSld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Completed example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dictionary-spa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JSON route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23360" y="1578960"/>
            <a:ext cx="792864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also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Return JSON in response to request to lookup/&lt;word&gt;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138;p24" descr=""/>
          <p:cNvPicPr/>
          <p:nvPr/>
        </p:nvPicPr>
        <p:blipFill>
          <a:blip r:embed="rId1"/>
          <a:stretch/>
        </p:blipFill>
        <p:spPr>
          <a:xfrm>
            <a:off x="888120" y="2820240"/>
            <a:ext cx="5348880" cy="38548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JSON route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60000" y="1584000"/>
            <a:ext cx="7904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also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Return JSON in response to request to lookup/&lt;word&gt;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Google Shape;145;p25" descr=""/>
          <p:cNvPicPr/>
          <p:nvPr/>
        </p:nvPicPr>
        <p:blipFill>
          <a:blip r:embed="rId1"/>
          <a:srcRect l="0" t="0" r="0" b="57673"/>
          <a:stretch/>
        </p:blipFill>
        <p:spPr>
          <a:xfrm>
            <a:off x="835560" y="2969280"/>
            <a:ext cx="7578360" cy="23342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26" name="TextShape 3"/>
          <p:cNvSpPr txBox="1"/>
          <p:nvPr/>
        </p:nvSpPr>
        <p:spPr>
          <a:xfrm>
            <a:off x="782640" y="5574960"/>
            <a:ext cx="76309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navigate to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http://localhost:3000/lookup/dog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we see the raw JSON response.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JSON route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288000" y="1684440"/>
            <a:ext cx="807264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also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Return JSON in response to request to lookup/&lt;word&gt;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284760" y="3472560"/>
            <a:ext cx="1816920" cy="241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how we actually query our JSON route is through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Google Shape;154;p26" descr=""/>
          <p:cNvPicPr/>
          <p:nvPr/>
        </p:nvPicPr>
        <p:blipFill>
          <a:blip r:embed="rId1"/>
          <a:stretch/>
        </p:blipFill>
        <p:spPr>
          <a:xfrm>
            <a:off x="2254320" y="2940840"/>
            <a:ext cx="6481080" cy="36306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Dynamically generated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782640" y="1560240"/>
            <a:ext cx="757836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we wanted each definition to also have its own page: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http://localhost:3000/dog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should show a web page with the definition of "dog:"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Google Shape;166;p28" descr=""/>
          <p:cNvPicPr/>
          <p:nvPr/>
        </p:nvPicPr>
        <p:blipFill>
          <a:blip r:embed="rId1"/>
          <a:srcRect l="0" t="0" r="0" b="12723"/>
          <a:stretch/>
        </p:blipFill>
        <p:spPr>
          <a:xfrm>
            <a:off x="621000" y="3170520"/>
            <a:ext cx="7901640" cy="34462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Naive solution: static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63000" y="1512000"/>
            <a:ext cx="9225000" cy="60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solution would be to create 1000s of very similar web pages: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Google Shape;173;p29" descr=""/>
          <p:cNvPicPr/>
          <p:nvPr/>
        </p:nvPicPr>
        <p:blipFill>
          <a:blip r:embed="rId1"/>
          <a:stretch/>
        </p:blipFill>
        <p:spPr>
          <a:xfrm>
            <a:off x="92160" y="2833560"/>
            <a:ext cx="8815680" cy="38998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sp>
        <p:nvSpPr>
          <p:cNvPr id="238" name="TextShape 3"/>
          <p:cNvSpPr txBox="1"/>
          <p:nvPr/>
        </p:nvSpPr>
        <p:spPr>
          <a:xfrm>
            <a:off x="213480" y="2290320"/>
            <a:ext cx="338832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cat/index.html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Naive solution: static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Google Shape;180;p30" descr=""/>
          <p:cNvPicPr/>
          <p:nvPr/>
        </p:nvPicPr>
        <p:blipFill>
          <a:blip r:embed="rId1"/>
          <a:stretch/>
        </p:blipFill>
        <p:spPr>
          <a:xfrm>
            <a:off x="152280" y="2805120"/>
            <a:ext cx="8815680" cy="38998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sp>
        <p:nvSpPr>
          <p:cNvPr id="241" name="TextShape 2"/>
          <p:cNvSpPr txBox="1"/>
          <p:nvPr/>
        </p:nvSpPr>
        <p:spPr>
          <a:xfrm>
            <a:off x="194400" y="2081520"/>
            <a:ext cx="506160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category/index.html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105480" y="1431360"/>
            <a:ext cx="9225000" cy="60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solution would be to create 1000s of very similar web pages: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188;p31" descr=""/>
          <p:cNvPicPr/>
          <p:nvPr/>
        </p:nvPicPr>
        <p:blipFill>
          <a:blip r:embed="rId1"/>
          <a:stretch/>
        </p:blipFill>
        <p:spPr>
          <a:xfrm>
            <a:off x="152280" y="2833560"/>
            <a:ext cx="9143640" cy="37047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4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Naive solution: static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213480" y="2290320"/>
            <a:ext cx="492588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catastrophe/index.html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423720" y="1575360"/>
            <a:ext cx="9225000" cy="60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solution would be to create 1000s of very similar web pages: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Naive solution: static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782640" y="1575360"/>
            <a:ext cx="4281120" cy="5131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could put each of these files under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public/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have a unique HTML file for each word of the dictionary.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Google Shape;198;p32" descr=""/>
          <p:cNvPicPr/>
          <p:nvPr/>
        </p:nvPicPr>
        <p:blipFill>
          <a:blip r:embed="rId1"/>
          <a:stretch/>
        </p:blipFill>
        <p:spPr>
          <a:xfrm>
            <a:off x="5879880" y="1728360"/>
            <a:ext cx="2424600" cy="107244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250" name="Google Shape;199;p32" descr=""/>
          <p:cNvPicPr/>
          <p:nvPr/>
        </p:nvPicPr>
        <p:blipFill>
          <a:blip r:embed="rId2"/>
          <a:stretch/>
        </p:blipFill>
        <p:spPr>
          <a:xfrm>
            <a:off x="6090840" y="2002320"/>
            <a:ext cx="2491920" cy="1009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51" name="Google Shape;200;p32" descr=""/>
          <p:cNvPicPr/>
          <p:nvPr/>
        </p:nvPicPr>
        <p:blipFill>
          <a:blip r:embed="rId3"/>
          <a:stretch/>
        </p:blipFill>
        <p:spPr>
          <a:xfrm>
            <a:off x="6335280" y="2288880"/>
            <a:ext cx="2491920" cy="1009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52" name="TextShape 3"/>
          <p:cNvSpPr txBox="1"/>
          <p:nvPr/>
        </p:nvSpPr>
        <p:spPr>
          <a:xfrm>
            <a:off x="6755400" y="639180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Google Shape;202;p32" descr=""/>
          <p:cNvPicPr/>
          <p:nvPr/>
        </p:nvPicPr>
        <p:blipFill>
          <a:blip r:embed="rId4"/>
          <a:srcRect l="0" t="0" r="0" b="93225"/>
          <a:stretch/>
        </p:blipFill>
        <p:spPr>
          <a:xfrm>
            <a:off x="6639120" y="3456360"/>
            <a:ext cx="1722600" cy="400680"/>
          </a:xfrm>
          <a:prstGeom prst="rect">
            <a:avLst/>
          </a:prstGeom>
          <a:ln>
            <a:noFill/>
          </a:ln>
        </p:spPr>
      </p:pic>
      <p:pic>
        <p:nvPicPr>
          <p:cNvPr id="254" name="Google Shape;203;p32" descr=""/>
          <p:cNvPicPr/>
          <p:nvPr/>
        </p:nvPicPr>
        <p:blipFill>
          <a:blip r:embed="rId5"/>
          <a:srcRect l="0" t="12852" r="0" b="0"/>
          <a:stretch/>
        </p:blipFill>
        <p:spPr>
          <a:xfrm>
            <a:off x="6639120" y="4174560"/>
            <a:ext cx="1722600" cy="2396880"/>
          </a:xfrm>
          <a:prstGeom prst="rect">
            <a:avLst/>
          </a:prstGeom>
          <a:ln>
            <a:noFill/>
          </a:ln>
        </p:spPr>
      </p:pic>
      <p:sp>
        <p:nvSpPr>
          <p:cNvPr id="255" name="TextShape 4"/>
          <p:cNvSpPr txBox="1"/>
          <p:nvPr/>
        </p:nvSpPr>
        <p:spPr>
          <a:xfrm>
            <a:off x="6679080" y="364860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 application architecture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 with 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Modules, Middleware,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 application architecture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Single-page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NXET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Authentication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Accessibility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Testing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Naive solution: static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782640" y="1575360"/>
            <a:ext cx="5096880" cy="5131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However, that would be a pain: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Very time-consuming to hand-code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Even if we wrote a script to generate the 1000s of HTML files, it'd be annoying to have to rerun the script every time there's a new word, new definition,  if there's a change in the HTML format,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Google Shape;211;p33" descr=""/>
          <p:cNvPicPr/>
          <p:nvPr/>
        </p:nvPicPr>
        <p:blipFill>
          <a:blip r:embed="rId1"/>
          <a:stretch/>
        </p:blipFill>
        <p:spPr>
          <a:xfrm>
            <a:off x="5879880" y="1728360"/>
            <a:ext cx="2424600" cy="107244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259" name="Google Shape;212;p33" descr=""/>
          <p:cNvPicPr/>
          <p:nvPr/>
        </p:nvPicPr>
        <p:blipFill>
          <a:blip r:embed="rId2"/>
          <a:stretch/>
        </p:blipFill>
        <p:spPr>
          <a:xfrm>
            <a:off x="6090840" y="2002320"/>
            <a:ext cx="2491920" cy="1009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60" name="Google Shape;213;p33" descr=""/>
          <p:cNvPicPr/>
          <p:nvPr/>
        </p:nvPicPr>
        <p:blipFill>
          <a:blip r:embed="rId3"/>
          <a:stretch/>
        </p:blipFill>
        <p:spPr>
          <a:xfrm>
            <a:off x="6335280" y="2288880"/>
            <a:ext cx="2491920" cy="1009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61" name="TextShape 3"/>
          <p:cNvSpPr txBox="1"/>
          <p:nvPr/>
        </p:nvSpPr>
        <p:spPr>
          <a:xfrm>
            <a:off x="6755400" y="639180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Google Shape;215;p33" descr=""/>
          <p:cNvPicPr/>
          <p:nvPr/>
        </p:nvPicPr>
        <p:blipFill>
          <a:blip r:embed="rId4"/>
          <a:srcRect l="0" t="0" r="0" b="93225"/>
          <a:stretch/>
        </p:blipFill>
        <p:spPr>
          <a:xfrm>
            <a:off x="6639120" y="3456360"/>
            <a:ext cx="1722600" cy="400680"/>
          </a:xfrm>
          <a:prstGeom prst="rect">
            <a:avLst/>
          </a:prstGeom>
          <a:ln>
            <a:noFill/>
          </a:ln>
        </p:spPr>
      </p:pic>
      <p:pic>
        <p:nvPicPr>
          <p:cNvPr id="263" name="Google Shape;216;p33" descr=""/>
          <p:cNvPicPr/>
          <p:nvPr/>
        </p:nvPicPr>
        <p:blipFill>
          <a:blip r:embed="rId5"/>
          <a:srcRect l="0" t="12852" r="0" b="0"/>
          <a:stretch/>
        </p:blipFill>
        <p:spPr>
          <a:xfrm>
            <a:off x="6639120" y="4174560"/>
            <a:ext cx="1722600" cy="2396880"/>
          </a:xfrm>
          <a:prstGeom prst="rect">
            <a:avLst/>
          </a:prstGeom>
          <a:ln>
            <a:noFill/>
          </a:ln>
        </p:spPr>
      </p:pic>
      <p:sp>
        <p:nvSpPr>
          <p:cNvPr id="264" name="TextShape 4"/>
          <p:cNvSpPr txBox="1"/>
          <p:nvPr/>
        </p:nvSpPr>
        <p:spPr>
          <a:xfrm>
            <a:off x="6679080" y="364860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Dynamically generated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Instead, we'll make our server dynamically generate a web page for the word as soon as it is requested: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Google Shape;224;p34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323240"/>
            <a:ext cx="42814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68" name="CustomShape 3"/>
          <p:cNvSpPr/>
          <p:nvPr/>
        </p:nvSpPr>
        <p:spPr>
          <a:xfrm>
            <a:off x="1280880" y="4323240"/>
            <a:ext cx="308952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 flipH="1" rot="10800000">
            <a:off x="5607000" y="4579560"/>
            <a:ext cx="1235520" cy="55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5"/>
          <p:cNvSpPr/>
          <p:nvPr/>
        </p:nvSpPr>
        <p:spPr>
          <a:xfrm>
            <a:off x="2997720" y="3167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Dynamically generated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Instead, we'll make our server dynamically generate a web page for the word as soon as it is requested: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3" name="Google Shape;234;p35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323240"/>
            <a:ext cx="42814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74" name="CustomShape 3"/>
          <p:cNvSpPr/>
          <p:nvPr/>
        </p:nvSpPr>
        <p:spPr>
          <a:xfrm>
            <a:off x="1280880" y="4323240"/>
            <a:ext cx="308952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Google Shape;236;p35" descr=""/>
          <p:cNvPicPr/>
          <p:nvPr/>
        </p:nvPicPr>
        <p:blipFill>
          <a:blip r:embed="rId2"/>
          <a:stretch/>
        </p:blipFill>
        <p:spPr>
          <a:xfrm>
            <a:off x="560700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276" name="CustomShape 4"/>
          <p:cNvSpPr/>
          <p:nvPr/>
        </p:nvSpPr>
        <p:spPr>
          <a:xfrm flipH="1" rot="10800000">
            <a:off x="5607000" y="4579560"/>
            <a:ext cx="1235520" cy="55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TextShape 5"/>
          <p:cNvSpPr txBox="1"/>
          <p:nvPr/>
        </p:nvSpPr>
        <p:spPr>
          <a:xfrm>
            <a:off x="5257800" y="457956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997720" y="3167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Google Shape;240;p35" descr=""/>
          <p:cNvPicPr/>
          <p:nvPr/>
        </p:nvPicPr>
        <p:blipFill>
          <a:blip r:embed="rId3"/>
          <a:stretch/>
        </p:blipFill>
        <p:spPr>
          <a:xfrm>
            <a:off x="7793640" y="3047400"/>
            <a:ext cx="763200" cy="763200"/>
          </a:xfrm>
          <a:prstGeom prst="rect">
            <a:avLst/>
          </a:prstGeom>
          <a:ln>
            <a:noFill/>
          </a:ln>
        </p:spPr>
      </p:pic>
      <p:pic>
        <p:nvPicPr>
          <p:cNvPr id="280" name="Google Shape;241;p35" descr=""/>
          <p:cNvPicPr/>
          <p:nvPr/>
        </p:nvPicPr>
        <p:blipFill>
          <a:blip r:embed="rId4"/>
          <a:stretch/>
        </p:blipFill>
        <p:spPr>
          <a:xfrm>
            <a:off x="7462080" y="3172680"/>
            <a:ext cx="511920" cy="511920"/>
          </a:xfrm>
          <a:prstGeom prst="rect">
            <a:avLst/>
          </a:prstGeom>
          <a:ln>
            <a:noFill/>
          </a:ln>
        </p:spPr>
      </p:pic>
      <p:sp>
        <p:nvSpPr>
          <p:cNvPr id="281" name="TextShape 7"/>
          <p:cNvSpPr txBox="1"/>
          <p:nvPr/>
        </p:nvSpPr>
        <p:spPr>
          <a:xfrm>
            <a:off x="7234560" y="388440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8"/>
          <p:cNvSpPr/>
          <p:nvPr/>
        </p:nvSpPr>
        <p:spPr>
          <a:xfrm>
            <a:off x="7325280" y="4396680"/>
            <a:ext cx="1552320" cy="149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Server.js will create an HTML page for the word on the spot...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9"/>
          <p:cNvSpPr/>
          <p:nvPr/>
        </p:nvSpPr>
        <p:spPr>
          <a:xfrm flipH="1" rot="10800000">
            <a:off x="7459920" y="3706560"/>
            <a:ext cx="723240" cy="27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Dynamically generated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Instead, we'll make our server dynamically generate a web page for the word as soon as it is requested: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Google Shape;251;p36" descr=""/>
          <p:cNvPicPr/>
          <p:nvPr/>
        </p:nvPicPr>
        <p:blipFill>
          <a:blip r:embed="rId1"/>
          <a:stretch/>
        </p:blipFill>
        <p:spPr>
          <a:xfrm>
            <a:off x="560700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 flipH="1" rot="10800000">
            <a:off x="5607000" y="4579560"/>
            <a:ext cx="1235520" cy="55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TextShape 4"/>
          <p:cNvSpPr txBox="1"/>
          <p:nvPr/>
        </p:nvSpPr>
        <p:spPr>
          <a:xfrm>
            <a:off x="5562360" y="457956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2997720" y="3167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 flipH="1">
            <a:off x="4415760" y="4292280"/>
            <a:ext cx="1146240" cy="57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7"/>
          <p:cNvSpPr/>
          <p:nvPr/>
        </p:nvSpPr>
        <p:spPr>
          <a:xfrm>
            <a:off x="5875560" y="5378760"/>
            <a:ext cx="294156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we see the HTML displayed.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Google Shape;258;p36" descr=""/>
          <p:cNvPicPr/>
          <p:nvPr/>
        </p:nvPicPr>
        <p:blipFill>
          <a:blip r:embed="rId2"/>
          <a:srcRect l="0" t="0" r="13571" b="0"/>
          <a:stretch/>
        </p:blipFill>
        <p:spPr>
          <a:xfrm>
            <a:off x="346680" y="4292280"/>
            <a:ext cx="3828240" cy="23227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93" name="Google Shape;259;p36" descr=""/>
          <p:cNvPicPr/>
          <p:nvPr/>
        </p:nvPicPr>
        <p:blipFill>
          <a:blip r:embed="rId3"/>
          <a:stretch/>
        </p:blipFill>
        <p:spPr>
          <a:xfrm>
            <a:off x="4798800" y="4717080"/>
            <a:ext cx="763200" cy="7632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Dynamically generated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Instead, we'll make our server dynamically generate a web page for the word as soon as it is requested: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Google Shape;266;p37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323240"/>
            <a:ext cx="42814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97" name="CustomShape 3"/>
          <p:cNvSpPr/>
          <p:nvPr/>
        </p:nvSpPr>
        <p:spPr>
          <a:xfrm>
            <a:off x="1280880" y="4323240"/>
            <a:ext cx="308952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Google Shape;268;p37" descr=""/>
          <p:cNvPicPr/>
          <p:nvPr/>
        </p:nvPicPr>
        <p:blipFill>
          <a:blip r:embed="rId2"/>
          <a:stretch/>
        </p:blipFill>
        <p:spPr>
          <a:xfrm>
            <a:off x="560700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299" name="CustomShape 4"/>
          <p:cNvSpPr/>
          <p:nvPr/>
        </p:nvSpPr>
        <p:spPr>
          <a:xfrm flipH="1" rot="10800000">
            <a:off x="5607000" y="4579560"/>
            <a:ext cx="1235520" cy="55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TextShape 5"/>
          <p:cNvSpPr txBox="1"/>
          <p:nvPr/>
        </p:nvSpPr>
        <p:spPr>
          <a:xfrm>
            <a:off x="5257800" y="457956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2997720" y="3167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Google Shape;272;p37" descr=""/>
          <p:cNvPicPr/>
          <p:nvPr/>
        </p:nvPicPr>
        <p:blipFill>
          <a:blip r:embed="rId3"/>
          <a:stretch/>
        </p:blipFill>
        <p:spPr>
          <a:xfrm>
            <a:off x="7793640" y="3047400"/>
            <a:ext cx="763200" cy="763200"/>
          </a:xfrm>
          <a:prstGeom prst="rect">
            <a:avLst/>
          </a:prstGeom>
          <a:ln>
            <a:noFill/>
          </a:ln>
        </p:spPr>
      </p:pic>
      <p:pic>
        <p:nvPicPr>
          <p:cNvPr id="303" name="Google Shape;273;p37" descr=""/>
          <p:cNvPicPr/>
          <p:nvPr/>
        </p:nvPicPr>
        <p:blipFill>
          <a:blip r:embed="rId4"/>
          <a:stretch/>
        </p:blipFill>
        <p:spPr>
          <a:xfrm>
            <a:off x="7462080" y="3172680"/>
            <a:ext cx="511920" cy="511920"/>
          </a:xfrm>
          <a:prstGeom prst="rect">
            <a:avLst/>
          </a:prstGeom>
          <a:ln>
            <a:noFill/>
          </a:ln>
        </p:spPr>
      </p:pic>
      <p:sp>
        <p:nvSpPr>
          <p:cNvPr id="304" name="TextShape 7"/>
          <p:cNvSpPr txBox="1"/>
          <p:nvPr/>
        </p:nvSpPr>
        <p:spPr>
          <a:xfrm>
            <a:off x="7234560" y="388440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8"/>
          <p:cNvSpPr/>
          <p:nvPr/>
        </p:nvSpPr>
        <p:spPr>
          <a:xfrm>
            <a:off x="7325280" y="4396680"/>
            <a:ext cx="1552320" cy="149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Server.js will create an HTML page for the word on the spot...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9"/>
          <p:cNvSpPr/>
          <p:nvPr/>
        </p:nvSpPr>
        <p:spPr>
          <a:xfrm flipH="1" rot="10800000">
            <a:off x="7459920" y="3706560"/>
            <a:ext cx="723240" cy="27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0"/>
          <p:cNvSpPr/>
          <p:nvPr/>
        </p:nvSpPr>
        <p:spPr>
          <a:xfrm>
            <a:off x="6858000" y="2336400"/>
            <a:ext cx="2230560" cy="429552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1"/>
          <p:cNvSpPr/>
          <p:nvPr/>
        </p:nvSpPr>
        <p:spPr>
          <a:xfrm>
            <a:off x="3314880" y="4835520"/>
            <a:ext cx="3543120" cy="158976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How does this step work?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Web app architectures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Single-page application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the exact same web page for every unique path (and the page runs JS to change what it look like)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Combination of 1 and 2 ("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Isomorphic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/ 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Universal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Progressive Loading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start with this one.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Dynamically generated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make our server dynamically generate a web page for the word as soon as it is requested: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6" name="Google Shape;302;p41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323240"/>
            <a:ext cx="42814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317" name="CustomShape 3"/>
          <p:cNvSpPr/>
          <p:nvPr/>
        </p:nvSpPr>
        <p:spPr>
          <a:xfrm>
            <a:off x="1280880" y="4323240"/>
            <a:ext cx="308952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Google Shape;304;p41" descr=""/>
          <p:cNvPicPr/>
          <p:nvPr/>
        </p:nvPicPr>
        <p:blipFill>
          <a:blip r:embed="rId2"/>
          <a:stretch/>
        </p:blipFill>
        <p:spPr>
          <a:xfrm>
            <a:off x="560700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319" name="CustomShape 4"/>
          <p:cNvSpPr/>
          <p:nvPr/>
        </p:nvSpPr>
        <p:spPr>
          <a:xfrm flipH="1" rot="10800000">
            <a:off x="5607000" y="4579560"/>
            <a:ext cx="1235520" cy="55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5"/>
          <p:cNvSpPr txBox="1"/>
          <p:nvPr/>
        </p:nvSpPr>
        <p:spPr>
          <a:xfrm>
            <a:off x="5257800" y="457956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2997720" y="3167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Google Shape;308;p41" descr=""/>
          <p:cNvPicPr/>
          <p:nvPr/>
        </p:nvPicPr>
        <p:blipFill>
          <a:blip r:embed="rId3"/>
          <a:stretch/>
        </p:blipFill>
        <p:spPr>
          <a:xfrm>
            <a:off x="7793640" y="3047400"/>
            <a:ext cx="763200" cy="763200"/>
          </a:xfrm>
          <a:prstGeom prst="rect">
            <a:avLst/>
          </a:prstGeom>
          <a:ln>
            <a:noFill/>
          </a:ln>
        </p:spPr>
      </p:pic>
      <p:pic>
        <p:nvPicPr>
          <p:cNvPr id="323" name="Google Shape;309;p41" descr=""/>
          <p:cNvPicPr/>
          <p:nvPr/>
        </p:nvPicPr>
        <p:blipFill>
          <a:blip r:embed="rId4"/>
          <a:stretch/>
        </p:blipFill>
        <p:spPr>
          <a:xfrm>
            <a:off x="7462080" y="3172680"/>
            <a:ext cx="511920" cy="511920"/>
          </a:xfrm>
          <a:prstGeom prst="rect">
            <a:avLst/>
          </a:prstGeom>
          <a:ln>
            <a:noFill/>
          </a:ln>
        </p:spPr>
      </p:pic>
      <p:sp>
        <p:nvSpPr>
          <p:cNvPr id="324" name="TextShape 7"/>
          <p:cNvSpPr txBox="1"/>
          <p:nvPr/>
        </p:nvSpPr>
        <p:spPr>
          <a:xfrm>
            <a:off x="7234560" y="388440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25280" y="4396680"/>
            <a:ext cx="1552320" cy="149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Server.js will create an HTML page for the word on the spot...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 flipH="1" rot="10800000">
            <a:off x="7459920" y="3706560"/>
            <a:ext cx="723240" cy="27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10"/>
          <p:cNvSpPr/>
          <p:nvPr/>
        </p:nvSpPr>
        <p:spPr>
          <a:xfrm>
            <a:off x="6858000" y="2336400"/>
            <a:ext cx="2230560" cy="429552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start with defining a dummy route: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Google Shape;320;p42" descr=""/>
          <p:cNvPicPr/>
          <p:nvPr/>
        </p:nvPicPr>
        <p:blipFill>
          <a:blip r:embed="rId1"/>
          <a:stretch/>
        </p:blipFill>
        <p:spPr>
          <a:xfrm>
            <a:off x="888120" y="2322720"/>
            <a:ext cx="6943320" cy="3779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Final project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Final Project is due Mon, June 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 late cutoff! Must turn in on time.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start with defining a dummy route: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Google Shape;327;p43" descr=""/>
          <p:cNvPicPr/>
          <p:nvPr/>
        </p:nvPicPr>
        <p:blipFill>
          <a:blip r:embed="rId1"/>
          <a:stretch/>
        </p:blipFill>
        <p:spPr>
          <a:xfrm>
            <a:off x="1083960" y="5019120"/>
            <a:ext cx="4401720" cy="1659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34" name="TextShape 3"/>
          <p:cNvSpPr txBox="1"/>
          <p:nvPr/>
        </p:nvSpPr>
        <p:spPr>
          <a:xfrm>
            <a:off x="5757840" y="5094000"/>
            <a:ext cx="3179880" cy="150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just echoes what we passed in as a query parameter.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Google Shape;329;p43" descr=""/>
          <p:cNvPicPr/>
          <p:nvPr/>
        </p:nvPicPr>
        <p:blipFill>
          <a:blip r:embed="rId2"/>
          <a:stretch/>
        </p:blipFill>
        <p:spPr>
          <a:xfrm>
            <a:off x="1083960" y="2292480"/>
            <a:ext cx="4688280" cy="25520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we look up and show the definition too: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Google Shape;336;p44" descr=""/>
          <p:cNvPicPr/>
          <p:nvPr/>
        </p:nvPicPr>
        <p:blipFill>
          <a:blip r:embed="rId1"/>
          <a:stretch/>
        </p:blipFill>
        <p:spPr>
          <a:xfrm>
            <a:off x="888120" y="2292480"/>
            <a:ext cx="7090200" cy="429372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0" name="Google Shape;342;p45" descr=""/>
          <p:cNvPicPr/>
          <p:nvPr/>
        </p:nvPicPr>
        <p:blipFill>
          <a:blip r:embed="rId1"/>
          <a:stretch/>
        </p:blipFill>
        <p:spPr>
          <a:xfrm>
            <a:off x="400680" y="1592280"/>
            <a:ext cx="6803280" cy="4119840"/>
          </a:xfrm>
          <a:prstGeom prst="rect">
            <a:avLst/>
          </a:prstGeom>
          <a:ln>
            <a:noFill/>
          </a:ln>
        </p:spPr>
      </p:pic>
      <p:pic>
        <p:nvPicPr>
          <p:cNvPr id="341" name="Google Shape;343;p45" descr=""/>
          <p:cNvPicPr/>
          <p:nvPr/>
        </p:nvPicPr>
        <p:blipFill>
          <a:blip r:embed="rId2"/>
          <a:stretch/>
        </p:blipFill>
        <p:spPr>
          <a:xfrm>
            <a:off x="4539960" y="5042880"/>
            <a:ext cx="4459320" cy="15886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8;p46" descr=""/>
          <p:cNvPicPr/>
          <p:nvPr/>
        </p:nvPicPr>
        <p:blipFill>
          <a:blip r:embed="rId1"/>
          <a:srcRect l="0" t="29628" r="0" b="0"/>
          <a:stretch/>
        </p:blipFill>
        <p:spPr>
          <a:xfrm>
            <a:off x="870840" y="1908720"/>
            <a:ext cx="7059240" cy="4948920"/>
          </a:xfrm>
          <a:prstGeom prst="rect">
            <a:avLst/>
          </a:prstGeom>
          <a:ln>
            <a:noFill/>
          </a:ln>
        </p:spPr>
      </p:pic>
      <p:sp>
        <p:nvSpPr>
          <p:cNvPr id="3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720000" y="1273680"/>
            <a:ext cx="7452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make our HTML response a little fancier: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888120" y="1590480"/>
            <a:ext cx="747252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make our HTML response a little fancier: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Google Shape;357;p47" descr=""/>
          <p:cNvPicPr/>
          <p:nvPr/>
        </p:nvPicPr>
        <p:blipFill>
          <a:blip r:embed="rId1"/>
          <a:stretch/>
        </p:blipFill>
        <p:spPr>
          <a:xfrm>
            <a:off x="888120" y="2247480"/>
            <a:ext cx="6967080" cy="37796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650520" y="2871720"/>
            <a:ext cx="319608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works, but now we have a big HTML string in our server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Google Shape;364;p48" descr=""/>
          <p:cNvPicPr/>
          <p:nvPr/>
        </p:nvPicPr>
        <p:blipFill>
          <a:blip r:embed="rId1"/>
          <a:stretch/>
        </p:blipFill>
        <p:spPr>
          <a:xfrm>
            <a:off x="3950640" y="1720080"/>
            <a:ext cx="5072400" cy="493992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Template Engines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Goal: HTML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288000" y="1560240"/>
            <a:ext cx="8496000" cy="139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want our NodeJS code to be able to take an HTML template, fill in its placeholder values, and return the completed page: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Google Shape;376;p50" descr=""/>
          <p:cNvPicPr/>
          <p:nvPr/>
        </p:nvPicPr>
        <p:blipFill>
          <a:blip r:embed="rId1"/>
          <a:stretch/>
        </p:blipFill>
        <p:spPr>
          <a:xfrm>
            <a:off x="3737880" y="2720520"/>
            <a:ext cx="3977280" cy="226800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355" name="Google Shape;377;p50" descr=""/>
          <p:cNvPicPr/>
          <p:nvPr/>
        </p:nvPicPr>
        <p:blipFill>
          <a:blip r:embed="rId2"/>
          <a:stretch/>
        </p:blipFill>
        <p:spPr>
          <a:xfrm>
            <a:off x="2275920" y="5052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356" name="CustomShape 3"/>
          <p:cNvSpPr/>
          <p:nvPr/>
        </p:nvSpPr>
        <p:spPr>
          <a:xfrm flipH="1" rot="10800000">
            <a:off x="2275920" y="6264000"/>
            <a:ext cx="1987920" cy="58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TextShape 4"/>
          <p:cNvSpPr txBox="1"/>
          <p:nvPr/>
        </p:nvSpPr>
        <p:spPr>
          <a:xfrm>
            <a:off x="1577160" y="623520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47880" y="4823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6"/>
          <p:cNvSpPr/>
          <p:nvPr/>
        </p:nvSpPr>
        <p:spPr>
          <a:xfrm>
            <a:off x="2744640" y="3997440"/>
            <a:ext cx="993240" cy="1054800"/>
          </a:xfrm>
          <a:custGeom>
            <a:avLst/>
            <a:gdLst/>
            <a:ahLst/>
            <a:rect l="l" t="t" r="r" b="b"/>
            <a:pathLst>
              <a:path w="39739" h="42203">
                <a:moveTo>
                  <a:pt x="6579" y="42203"/>
                </a:moveTo>
                <a:cubicBezTo>
                  <a:pt x="5775" y="37581"/>
                  <a:pt x="-3771" y="21503"/>
                  <a:pt x="1756" y="14469"/>
                </a:cubicBezTo>
                <a:cubicBezTo>
                  <a:pt x="7283" y="7435"/>
                  <a:pt x="33409" y="2412"/>
                  <a:pt x="39739" y="0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7"/>
          <p:cNvSpPr/>
          <p:nvPr/>
        </p:nvSpPr>
        <p:spPr>
          <a:xfrm>
            <a:off x="3300840" y="5996880"/>
            <a:ext cx="768240" cy="453600"/>
          </a:xfrm>
          <a:custGeom>
            <a:avLst/>
            <a:gdLst/>
            <a:ahLst/>
            <a:rect l="l" t="t" r="r" b="b"/>
            <a:pathLst>
              <a:path w="30748" h="18162">
                <a:moveTo>
                  <a:pt x="0" y="0"/>
                </a:moveTo>
                <a:cubicBezTo>
                  <a:pt x="1507" y="2914"/>
                  <a:pt x="3918" y="15173"/>
                  <a:pt x="9043" y="17484"/>
                </a:cubicBezTo>
                <a:cubicBezTo>
                  <a:pt x="14168" y="19795"/>
                  <a:pt x="27131" y="14469"/>
                  <a:pt x="30748" y="13866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8"/>
          <p:cNvSpPr/>
          <p:nvPr/>
        </p:nvSpPr>
        <p:spPr>
          <a:xfrm>
            <a:off x="4069440" y="5169960"/>
            <a:ext cx="4673520" cy="1597320"/>
          </a:xfrm>
          <a:prstGeom prst="rect">
            <a:avLst/>
          </a:prstGeom>
          <a:noFill/>
          <a:ln w="28440">
            <a:solidFill>
              <a:srgbClr val="43434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word: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"dog",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definition: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"A quadruped of the genus Canis, …"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Goal: HTML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782640" y="1560240"/>
            <a:ext cx="7578360" cy="139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 want our NodeJS code to be able to take an HTML template, fill in its placeholder values, and return the completed page: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Google Shape;390;p51" descr=""/>
          <p:cNvPicPr/>
          <p:nvPr/>
        </p:nvPicPr>
        <p:blipFill>
          <a:blip r:embed="rId1"/>
          <a:stretch/>
        </p:blipFill>
        <p:spPr>
          <a:xfrm>
            <a:off x="2275920" y="5052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365" name="CustomShape 3"/>
          <p:cNvSpPr/>
          <p:nvPr/>
        </p:nvSpPr>
        <p:spPr>
          <a:xfrm flipH="1" rot="10800000">
            <a:off x="2275920" y="6336000"/>
            <a:ext cx="2203920" cy="65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TextShape 4"/>
          <p:cNvSpPr txBox="1"/>
          <p:nvPr/>
        </p:nvSpPr>
        <p:spPr>
          <a:xfrm>
            <a:off x="1577160" y="623520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47880" y="482328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2744640" y="3997440"/>
            <a:ext cx="993240" cy="1054800"/>
          </a:xfrm>
          <a:custGeom>
            <a:avLst/>
            <a:gdLst/>
            <a:ahLst/>
            <a:rect l="l" t="t" r="r" b="b"/>
            <a:pathLst>
              <a:path w="39739" h="42203">
                <a:moveTo>
                  <a:pt x="6579" y="42203"/>
                </a:moveTo>
                <a:cubicBezTo>
                  <a:pt x="5775" y="37581"/>
                  <a:pt x="-3771" y="21503"/>
                  <a:pt x="1756" y="14469"/>
                </a:cubicBezTo>
                <a:cubicBezTo>
                  <a:pt x="7283" y="7435"/>
                  <a:pt x="33409" y="2412"/>
                  <a:pt x="39739" y="0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69" name="Google Shape;395;p51" descr=""/>
          <p:cNvPicPr/>
          <p:nvPr/>
        </p:nvPicPr>
        <p:blipFill>
          <a:blip r:embed="rId2"/>
          <a:stretch/>
        </p:blipFill>
        <p:spPr>
          <a:xfrm>
            <a:off x="3737880" y="3403800"/>
            <a:ext cx="5313600" cy="2661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70" name="CustomShape 7"/>
          <p:cNvSpPr/>
          <p:nvPr/>
        </p:nvSpPr>
        <p:spPr>
          <a:xfrm>
            <a:off x="3165120" y="6104520"/>
            <a:ext cx="1220400" cy="437040"/>
          </a:xfrm>
          <a:custGeom>
            <a:avLst/>
            <a:gdLst/>
            <a:ahLst/>
            <a:rect l="l" t="t" r="r" b="b"/>
            <a:pathLst>
              <a:path w="48835" h="17497">
                <a:moveTo>
                  <a:pt x="0" y="0"/>
                </a:moveTo>
                <a:cubicBezTo>
                  <a:pt x="3417" y="2914"/>
                  <a:pt x="12360" y="17384"/>
                  <a:pt x="20499" y="17484"/>
                </a:cubicBezTo>
                <a:cubicBezTo>
                  <a:pt x="28638" y="17585"/>
                  <a:pt x="44112" y="3417"/>
                  <a:pt x="48835" y="603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Template Engine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Allows you to define templates in a text file, then fill out the contents of the template in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 will replace the variables in a template file with actual values, then it will send the result to the client as an HTML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Some popular template engines: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Handlebars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We'll be using this one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Pug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EJS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and 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Handlebars: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782640" y="1579680"/>
            <a:ext cx="7578360" cy="2069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Handlebars lets you write templates in 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embed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{{ placeholders }}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within the HTML that can get filled in via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Your templates are saved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.handlebars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2010960" y="3815280"/>
            <a:ext cx="488052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&lt;div class="entry"&gt;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&lt;h1&gt;{{title}}&lt;/h1&gt;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&lt;div class="body"&gt;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{{body}}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&lt;/div&gt;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&lt;/div&gt;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Handlebars and NodeJS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782640" y="171468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setup Handlebars and NodeJS using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express-handlebars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NodeJS library: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679680" y="3009960"/>
            <a:ext cx="7969680" cy="31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const exphbs  = require('express-handlebars');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app = express();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hbs = exphbs.create();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app.engine('handlebars', hbs.engine);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app.set('view engine', 'handlebars');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650520" y="2871720"/>
            <a:ext cx="319608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instead of our large template string: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1" name="Google Shape;423;p55" descr=""/>
          <p:cNvPicPr/>
          <p:nvPr/>
        </p:nvPicPr>
        <p:blipFill>
          <a:blip r:embed="rId1"/>
          <a:stretch/>
        </p:blipFill>
        <p:spPr>
          <a:xfrm>
            <a:off x="3950640" y="1720080"/>
            <a:ext cx="5072400" cy="493992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Handlebars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906480" y="1514880"/>
            <a:ext cx="778968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create a template in a file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words.handlebars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Google Shape;430;p56" descr=""/>
          <p:cNvPicPr/>
          <p:nvPr/>
        </p:nvPicPr>
        <p:blipFill>
          <a:blip r:embed="rId1"/>
          <a:stretch/>
        </p:blipFill>
        <p:spPr>
          <a:xfrm>
            <a:off x="1223280" y="2198520"/>
            <a:ext cx="6855480" cy="3717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85" name="TextShape 3"/>
          <p:cNvSpPr txBox="1"/>
          <p:nvPr/>
        </p:nvSpPr>
        <p:spPr>
          <a:xfrm>
            <a:off x="375840" y="6048000"/>
            <a:ext cx="8552160" cy="694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.handlebars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the file extension for Handlebar templates.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Handlebars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906480" y="1514880"/>
            <a:ext cx="717192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save this in a directory called "views":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Google Shape;438;p57" descr=""/>
          <p:cNvPicPr/>
          <p:nvPr/>
        </p:nvPicPr>
        <p:blipFill>
          <a:blip r:embed="rId1"/>
          <a:stretch/>
        </p:blipFill>
        <p:spPr>
          <a:xfrm>
            <a:off x="845640" y="2275200"/>
            <a:ext cx="3209760" cy="3972240"/>
          </a:xfrm>
          <a:prstGeom prst="rect">
            <a:avLst/>
          </a:prstGeom>
          <a:ln>
            <a:noFill/>
          </a:ln>
        </p:spPr>
      </p:pic>
      <p:sp>
        <p:nvSpPr>
          <p:cNvPr id="389" name="CustomShape 3"/>
          <p:cNvSpPr/>
          <p:nvPr/>
        </p:nvSpPr>
        <p:spPr>
          <a:xfrm>
            <a:off x="1167840" y="4530960"/>
            <a:ext cx="2991960" cy="727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4"/>
          <p:cNvSpPr txBox="1"/>
          <p:nvPr/>
        </p:nvSpPr>
        <p:spPr>
          <a:xfrm>
            <a:off x="4568040" y="3418920"/>
            <a:ext cx="41983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views/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default directory in which Handlebars will look for templates.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650520" y="2871720"/>
            <a:ext cx="319608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instead of returning a long string on the server side: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Google Shape;447;p58" descr=""/>
          <p:cNvPicPr/>
          <p:nvPr/>
        </p:nvPicPr>
        <p:blipFill>
          <a:blip r:embed="rId1"/>
          <a:stretch/>
        </p:blipFill>
        <p:spPr>
          <a:xfrm>
            <a:off x="3950640" y="1720080"/>
            <a:ext cx="5072400" cy="493992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Set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782640" y="1711080"/>
            <a:ext cx="726228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configure our server to use Handlebars as the template engine: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Google Shape;454;p59" descr=""/>
          <p:cNvPicPr/>
          <p:nvPr/>
        </p:nvPicPr>
        <p:blipFill>
          <a:blip r:embed="rId1"/>
          <a:stretch/>
        </p:blipFill>
        <p:spPr>
          <a:xfrm>
            <a:off x="782640" y="2910600"/>
            <a:ext cx="7654680" cy="269604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res.render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241200" y="2600280"/>
            <a:ext cx="221544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call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res.render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fill in the "word" Handlebars template.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Google Shape;461;p60" descr=""/>
          <p:cNvPicPr/>
          <p:nvPr/>
        </p:nvPicPr>
        <p:blipFill>
          <a:blip r:embed="rId2"/>
          <a:stretch/>
        </p:blipFill>
        <p:spPr>
          <a:xfrm>
            <a:off x="2624400" y="1805760"/>
            <a:ext cx="6381720" cy="444672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res.render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1" name="Google Shape;467;p61" descr=""/>
          <p:cNvPicPr/>
          <p:nvPr/>
        </p:nvPicPr>
        <p:blipFill>
          <a:blip r:embed="rId1"/>
          <a:stretch/>
        </p:blipFill>
        <p:spPr>
          <a:xfrm>
            <a:off x="3754800" y="1649880"/>
            <a:ext cx="5525640" cy="2176560"/>
          </a:xfrm>
          <a:prstGeom prst="rect">
            <a:avLst/>
          </a:prstGeom>
          <a:ln>
            <a:noFill/>
          </a:ln>
        </p:spPr>
      </p:pic>
      <p:pic>
        <p:nvPicPr>
          <p:cNvPr id="402" name="Google Shape;468;p61" descr=""/>
          <p:cNvPicPr/>
          <p:nvPr/>
        </p:nvPicPr>
        <p:blipFill>
          <a:blip r:embed="rId2"/>
          <a:stretch/>
        </p:blipFill>
        <p:spPr>
          <a:xfrm>
            <a:off x="257760" y="1837800"/>
            <a:ext cx="3209760" cy="3972240"/>
          </a:xfrm>
          <a:prstGeom prst="rect">
            <a:avLst/>
          </a:prstGeom>
          <a:ln>
            <a:noFill/>
          </a:ln>
        </p:spPr>
      </p:pic>
      <p:sp>
        <p:nvSpPr>
          <p:cNvPr id="403" name="CustomShape 2"/>
          <p:cNvSpPr/>
          <p:nvPr/>
        </p:nvSpPr>
        <p:spPr>
          <a:xfrm>
            <a:off x="1040040" y="4446360"/>
            <a:ext cx="2531880" cy="3751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3"/>
          <p:cNvSpPr/>
          <p:nvPr/>
        </p:nvSpPr>
        <p:spPr>
          <a:xfrm>
            <a:off x="5488200" y="3332880"/>
            <a:ext cx="1369440" cy="3751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TextShape 4"/>
          <p:cNvSpPr txBox="1"/>
          <p:nvPr/>
        </p:nvSpPr>
        <p:spPr>
          <a:xfrm>
            <a:off x="3843360" y="4197960"/>
            <a:ext cx="5019120" cy="149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first parameter is the string name of the template to render, without the ".handlebars" extension.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res.render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7" name="Google Shape;477;p62" descr=""/>
          <p:cNvPicPr/>
          <p:nvPr/>
        </p:nvPicPr>
        <p:blipFill>
          <a:blip r:embed="rId1"/>
          <a:stretch/>
        </p:blipFill>
        <p:spPr>
          <a:xfrm>
            <a:off x="3754800" y="1649880"/>
            <a:ext cx="5525640" cy="2176560"/>
          </a:xfrm>
          <a:prstGeom prst="rect">
            <a:avLst/>
          </a:prstGeom>
          <a:ln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6769080" y="3302640"/>
            <a:ext cx="2168280" cy="3751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TextShape 3"/>
          <p:cNvSpPr txBox="1"/>
          <p:nvPr/>
        </p:nvSpPr>
        <p:spPr>
          <a:xfrm>
            <a:off x="272880" y="1825560"/>
            <a:ext cx="3481560" cy="1657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second parameter contains the definitions of the variables to be filled out in the template.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Google Shape;480;p62" descr=""/>
          <p:cNvPicPr/>
          <p:nvPr/>
        </p:nvPicPr>
        <p:blipFill>
          <a:blip r:embed="rId2"/>
          <a:srcRect l="2372" t="28313" r="4243" b="23550"/>
          <a:stretch/>
        </p:blipFill>
        <p:spPr>
          <a:xfrm>
            <a:off x="919440" y="4366080"/>
            <a:ext cx="7174080" cy="21765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11" name="TextShape 4"/>
          <p:cNvSpPr txBox="1"/>
          <p:nvPr/>
        </p:nvSpPr>
        <p:spPr>
          <a:xfrm>
            <a:off x="767160" y="382680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5"/>
          <p:cNvSpPr txBox="1"/>
          <p:nvPr/>
        </p:nvSpPr>
        <p:spPr>
          <a:xfrm>
            <a:off x="783000" y="6391440"/>
            <a:ext cx="1490760" cy="54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782640" y="1560240"/>
            <a:ext cx="757836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go back to our dictionary example that let us look up the definition of words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GitHub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86;p18" descr=""/>
          <p:cNvPicPr/>
          <p:nvPr/>
        </p:nvPicPr>
        <p:blipFill>
          <a:blip r:embed="rId2"/>
          <a:stretch/>
        </p:blipFill>
        <p:spPr>
          <a:xfrm>
            <a:off x="782640" y="2811960"/>
            <a:ext cx="6298200" cy="279324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775080" y="1348200"/>
            <a:ext cx="7578360" cy="139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Handlebars templating engine will return to the client the filled in template as HTML: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Google Shape;489;p63" descr=""/>
          <p:cNvPicPr/>
          <p:nvPr/>
        </p:nvPicPr>
        <p:blipFill>
          <a:blip r:embed="rId1"/>
          <a:stretch/>
        </p:blipFill>
        <p:spPr>
          <a:xfrm>
            <a:off x="2275920" y="451908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416" name="CustomShape 3"/>
          <p:cNvSpPr/>
          <p:nvPr/>
        </p:nvSpPr>
        <p:spPr>
          <a:xfrm flipH="1" rot="10800000">
            <a:off x="2275920" y="5760000"/>
            <a:ext cx="2203920" cy="61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TextShape 4"/>
          <p:cNvSpPr txBox="1"/>
          <p:nvPr/>
        </p:nvSpPr>
        <p:spPr>
          <a:xfrm>
            <a:off x="1577160" y="5702040"/>
            <a:ext cx="188136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5"/>
          <p:cNvSpPr/>
          <p:nvPr/>
        </p:nvSpPr>
        <p:spPr>
          <a:xfrm>
            <a:off x="47880" y="428976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6"/>
          <p:cNvSpPr/>
          <p:nvPr/>
        </p:nvSpPr>
        <p:spPr>
          <a:xfrm>
            <a:off x="2744640" y="3463920"/>
            <a:ext cx="993240" cy="1054800"/>
          </a:xfrm>
          <a:custGeom>
            <a:avLst/>
            <a:gdLst/>
            <a:ahLst/>
            <a:rect l="l" t="t" r="r" b="b"/>
            <a:pathLst>
              <a:path w="39739" h="42203">
                <a:moveTo>
                  <a:pt x="6579" y="42203"/>
                </a:moveTo>
                <a:cubicBezTo>
                  <a:pt x="5775" y="37581"/>
                  <a:pt x="-3771" y="21503"/>
                  <a:pt x="1756" y="14469"/>
                </a:cubicBezTo>
                <a:cubicBezTo>
                  <a:pt x="7283" y="7435"/>
                  <a:pt x="33409" y="2412"/>
                  <a:pt x="39739" y="0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20" name="Google Shape;494;p63" descr=""/>
          <p:cNvPicPr/>
          <p:nvPr/>
        </p:nvPicPr>
        <p:blipFill>
          <a:blip r:embed="rId2"/>
          <a:stretch/>
        </p:blipFill>
        <p:spPr>
          <a:xfrm>
            <a:off x="3737880" y="2870640"/>
            <a:ext cx="5313600" cy="2661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21" name="CustomShape 7"/>
          <p:cNvSpPr/>
          <p:nvPr/>
        </p:nvSpPr>
        <p:spPr>
          <a:xfrm>
            <a:off x="3165120" y="5571000"/>
            <a:ext cx="1220400" cy="437040"/>
          </a:xfrm>
          <a:custGeom>
            <a:avLst/>
            <a:gdLst/>
            <a:ahLst/>
            <a:rect l="l" t="t" r="r" b="b"/>
            <a:pathLst>
              <a:path w="48835" h="17497">
                <a:moveTo>
                  <a:pt x="0" y="0"/>
                </a:moveTo>
                <a:cubicBezTo>
                  <a:pt x="3417" y="2914"/>
                  <a:pt x="12360" y="17384"/>
                  <a:pt x="20499" y="17484"/>
                </a:cubicBezTo>
                <a:cubicBezTo>
                  <a:pt x="28638" y="17585"/>
                  <a:pt x="44112" y="3417"/>
                  <a:pt x="48835" y="603"/>
                </a:cubicBez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HTML Template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782640" y="1560240"/>
            <a:ext cx="7578360" cy="139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Handlebars templating engine will return to the client the filled in template as HTML: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4" name="Google Shape;502;p64" descr=""/>
          <p:cNvPicPr/>
          <p:nvPr/>
        </p:nvPicPr>
        <p:blipFill>
          <a:blip r:embed="rId1"/>
          <a:stretch/>
        </p:blipFill>
        <p:spPr>
          <a:xfrm>
            <a:off x="1794240" y="2954520"/>
            <a:ext cx="5555520" cy="35985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Note on templates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3480120" y="1703160"/>
            <a:ext cx="5337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is dynamically generating HTML files to return back to the client, but these HTML files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aren't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saved on the server; they are just passed directly to the client from memory.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7" name="Google Shape;509;p65" descr=""/>
          <p:cNvPicPr/>
          <p:nvPr/>
        </p:nvPicPr>
        <p:blipFill>
          <a:blip r:embed="rId1"/>
          <a:stretch/>
        </p:blipFill>
        <p:spPr>
          <a:xfrm>
            <a:off x="634680" y="1703160"/>
            <a:ext cx="2769480" cy="360540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Note on style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TextShape 2"/>
          <p:cNvSpPr txBox="1"/>
          <p:nvPr/>
        </p:nvSpPr>
        <p:spPr>
          <a:xfrm>
            <a:off x="782640" y="1703160"/>
            <a:ext cx="5337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we are splitting our view code in two places: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index.html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file that gets loaded when you go to localhost:3000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word.handlebars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The HTML template for word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Style-wise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if you use a template engine, you usually serve *all* your view files via the template engine.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0" name="Google Shape;516;p66" descr=""/>
          <p:cNvPicPr/>
          <p:nvPr/>
        </p:nvPicPr>
        <p:blipFill>
          <a:blip r:embed="rId1"/>
          <a:stretch/>
        </p:blipFill>
        <p:spPr>
          <a:xfrm>
            <a:off x="6297840" y="1703160"/>
            <a:ext cx="2769480" cy="360540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Note on style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782640" y="1703160"/>
            <a:ext cx="5337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make index.html into a Handlebars "template" that does not have any parameters: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3" name="Google Shape;523;p67" descr=""/>
          <p:cNvPicPr/>
          <p:nvPr/>
        </p:nvPicPr>
        <p:blipFill>
          <a:blip r:embed="rId1"/>
          <a:stretch/>
        </p:blipFill>
        <p:spPr>
          <a:xfrm>
            <a:off x="5893920" y="2122200"/>
            <a:ext cx="2718720" cy="3422160"/>
          </a:xfrm>
          <a:prstGeom prst="rect">
            <a:avLst/>
          </a:prstGeom>
          <a:ln>
            <a:noFill/>
          </a:ln>
        </p:spPr>
      </p:pic>
      <p:sp>
        <p:nvSpPr>
          <p:cNvPr id="434" name="CustomShape 3"/>
          <p:cNvSpPr/>
          <p:nvPr/>
        </p:nvSpPr>
        <p:spPr>
          <a:xfrm>
            <a:off x="6444360" y="3974040"/>
            <a:ext cx="2168280" cy="3751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35" name="Google Shape;525;p67" descr=""/>
          <p:cNvPicPr/>
          <p:nvPr/>
        </p:nvPicPr>
        <p:blipFill>
          <a:blip r:embed="rId2"/>
          <a:stretch/>
        </p:blipFill>
        <p:spPr>
          <a:xfrm>
            <a:off x="857880" y="3224520"/>
            <a:ext cx="3342960" cy="342216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Note on style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782640" y="1703160"/>
            <a:ext cx="7578360" cy="1039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in server.js, we will render the "index" template when there is a GET request to localhost:3000: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8" name="Google Shape;532;p68" descr=""/>
          <p:cNvPicPr/>
          <p:nvPr/>
        </p:nvPicPr>
        <p:blipFill>
          <a:blip r:embed="rId1"/>
          <a:stretch/>
        </p:blipFill>
        <p:spPr>
          <a:xfrm>
            <a:off x="860760" y="2895480"/>
            <a:ext cx="4670640" cy="1579320"/>
          </a:xfrm>
          <a:prstGeom prst="rect">
            <a:avLst/>
          </a:prstGeom>
          <a:ln>
            <a:noFill/>
          </a:ln>
        </p:spPr>
      </p:pic>
      <p:pic>
        <p:nvPicPr>
          <p:cNvPr id="439" name="Google Shape;533;p68" descr=""/>
          <p:cNvPicPr/>
          <p:nvPr/>
        </p:nvPicPr>
        <p:blipFill>
          <a:blip r:embed="rId2"/>
          <a:stretch/>
        </p:blipFill>
        <p:spPr>
          <a:xfrm>
            <a:off x="959400" y="4627440"/>
            <a:ext cx="4473360" cy="20775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720000" y="158400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Completed example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dictionary-server-side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Modules and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TextShape 2"/>
          <p:cNvSpPr txBox="1"/>
          <p:nvPr/>
        </p:nvSpPr>
        <p:spPr>
          <a:xfrm>
            <a:off x="782640" y="1560240"/>
            <a:ext cx="545688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far, our server routes have all been defined in one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782640" y="5457240"/>
            <a:ext cx="560772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 our server grows, it'd be nice to split up server.js into separate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6" name="Google Shape;552;p71" descr=""/>
          <p:cNvPicPr/>
          <p:nvPr/>
        </p:nvPicPr>
        <p:blipFill>
          <a:blip r:embed="rId1"/>
          <a:stretch/>
        </p:blipFill>
        <p:spPr>
          <a:xfrm>
            <a:off x="6239880" y="825840"/>
            <a:ext cx="2760120" cy="589608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NodeJS allows you to load external files, or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modules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",  via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 We've already loaded three types of modules: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Core NodeJS modules, e.g.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require('http')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External NodeJS modules downloaded via npm, e.g.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require('express')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JSON file, e.g.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require('./dictionary.json')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will now see how to define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own NodeJS modules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include them in other JavaScript files via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statement.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Static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88120" y="1684440"/>
            <a:ext cx="7472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Statically serve index.html / style.css / fetch.js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Google Shape;93;p19" descr=""/>
          <p:cNvPicPr/>
          <p:nvPr/>
        </p:nvPicPr>
        <p:blipFill>
          <a:blip r:embed="rId1"/>
          <a:stretch/>
        </p:blipFill>
        <p:spPr>
          <a:xfrm>
            <a:off x="948600" y="2834640"/>
            <a:ext cx="5127480" cy="619920"/>
          </a:xfrm>
          <a:prstGeom prst="rect">
            <a:avLst/>
          </a:prstGeom>
          <a:ln>
            <a:noFill/>
          </a:ln>
        </p:spPr>
      </p:pic>
      <p:pic>
        <p:nvPicPr>
          <p:cNvPr id="198" name="Google Shape;94;p19" descr=""/>
          <p:cNvPicPr/>
          <p:nvPr/>
        </p:nvPicPr>
        <p:blipFill>
          <a:blip r:embed="rId2"/>
          <a:stretch/>
        </p:blipFill>
        <p:spPr>
          <a:xfrm>
            <a:off x="1055160" y="3454920"/>
            <a:ext cx="2247480" cy="1790280"/>
          </a:xfrm>
          <a:prstGeom prst="rect">
            <a:avLst/>
          </a:prstGeom>
          <a:ln>
            <a:noFill/>
          </a:ln>
        </p:spPr>
      </p:pic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TextShape 2"/>
          <p:cNvSpPr txBox="1"/>
          <p:nvPr/>
        </p:nvSpPr>
        <p:spPr>
          <a:xfrm>
            <a:off x="729360" y="1567080"/>
            <a:ext cx="7578360" cy="4853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NodeJS module is just a JavaScript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module = One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can only be one module per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say that you define the following JavaScript file: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1" name="Google Shape;565;p73" descr=""/>
          <p:cNvPicPr/>
          <p:nvPr/>
        </p:nvPicPr>
        <p:blipFill>
          <a:blip r:embed="rId1"/>
          <a:stretch/>
        </p:blipFill>
        <p:spPr>
          <a:xfrm>
            <a:off x="709920" y="4048920"/>
            <a:ext cx="8001360" cy="22960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782640" y="1688040"/>
            <a:ext cx="757836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include it in another JavaScript file by using the require statement: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4" name="Google Shape;572;p74" descr=""/>
          <p:cNvPicPr/>
          <p:nvPr/>
        </p:nvPicPr>
        <p:blipFill>
          <a:blip r:embed="rId1"/>
          <a:stretch/>
        </p:blipFill>
        <p:spPr>
          <a:xfrm>
            <a:off x="918360" y="2864520"/>
            <a:ext cx="4929480" cy="1319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55" name="TextShape 3"/>
          <p:cNvSpPr txBox="1"/>
          <p:nvPr/>
        </p:nvSpPr>
        <p:spPr>
          <a:xfrm>
            <a:off x="782640" y="4431240"/>
            <a:ext cx="7578360" cy="167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you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specify "./", "../", "/",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Otherwise NodeJS will look for it in the node_modules/ directory. 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require() resolution rules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7" name="Google Shape;579;p75" descr=""/>
          <p:cNvPicPr/>
          <p:nvPr/>
        </p:nvPicPr>
        <p:blipFill>
          <a:blip r:embed="rId1"/>
          <a:stretch/>
        </p:blipFill>
        <p:spPr>
          <a:xfrm>
            <a:off x="782640" y="1791360"/>
            <a:ext cx="8001360" cy="22960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458" name="Google Shape;580;p75" descr=""/>
          <p:cNvPicPr/>
          <p:nvPr/>
        </p:nvPicPr>
        <p:blipFill>
          <a:blip r:embed="rId2"/>
          <a:srcRect l="0" t="0" r="0" b="40709"/>
          <a:stretch/>
        </p:blipFill>
        <p:spPr>
          <a:xfrm>
            <a:off x="782640" y="4299480"/>
            <a:ext cx="4929480" cy="828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59" name="CustomShape 2"/>
          <p:cNvSpPr/>
          <p:nvPr/>
        </p:nvSpPr>
        <p:spPr>
          <a:xfrm>
            <a:off x="782640" y="5489640"/>
            <a:ext cx="7342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5033160" y="5421960"/>
            <a:ext cx="391932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NodeJS file executes immediately when require()d.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Private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782640" y="1688040"/>
            <a:ext cx="757836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Everything declared in a module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private to that module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by default.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say that you define the following JavaScript file: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3" name="Google Shape;589;p76" descr=""/>
          <p:cNvPicPr/>
          <p:nvPr/>
        </p:nvPicPr>
        <p:blipFill>
          <a:blip r:embed="rId1"/>
          <a:stretch/>
        </p:blipFill>
        <p:spPr>
          <a:xfrm>
            <a:off x="672120" y="3526920"/>
            <a:ext cx="7688880" cy="321300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Private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TextShape 2"/>
          <p:cNvSpPr txBox="1"/>
          <p:nvPr/>
        </p:nvSpPr>
        <p:spPr>
          <a:xfrm>
            <a:off x="782640" y="1688040"/>
            <a:ext cx="757836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include it and try to run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printHello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or access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helloCounter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it will not work: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Google Shape;596;p77" descr=""/>
          <p:cNvPicPr/>
          <p:nvPr/>
        </p:nvPicPr>
        <p:blipFill>
          <a:blip r:embed="rId1"/>
          <a:srcRect l="0" t="0" r="0" b="28415"/>
          <a:stretch/>
        </p:blipFill>
        <p:spPr>
          <a:xfrm>
            <a:off x="696600" y="2773440"/>
            <a:ext cx="6222960" cy="13107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67" name="CustomShape 3"/>
          <p:cNvSpPr/>
          <p:nvPr/>
        </p:nvSpPr>
        <p:spPr>
          <a:xfrm>
            <a:off x="636840" y="4230720"/>
            <a:ext cx="8260560" cy="336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/.../scripts.js:2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printHello();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^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ReferenceError: printHello is not defined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at Object.&lt;anonymous&gt;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Private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782640" y="1688040"/>
            <a:ext cx="757836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include it and try to run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printHello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or access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helloCounter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it will not work: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636840" y="4294080"/>
            <a:ext cx="8260560" cy="31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scripts.js:2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console.log(helloCounter);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^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ReferenceError: helloCounter is not defined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at Object.&lt;anonymous&gt;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Google Shape;605;p78" descr=""/>
          <p:cNvPicPr/>
          <p:nvPr/>
        </p:nvPicPr>
        <p:blipFill>
          <a:blip r:embed="rId1"/>
          <a:stretch/>
        </p:blipFill>
        <p:spPr>
          <a:xfrm>
            <a:off x="782640" y="2712240"/>
            <a:ext cx="6357600" cy="14331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782640" y="1688040"/>
            <a:ext cx="7578360" cy="2878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m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odule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special object automatically defined in each NodeJS file, representing the current module.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you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require('./fileName.js')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will return the value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as defined in fileName.js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initialized to an empty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865440" y="5299200"/>
            <a:ext cx="3854520" cy="11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4720320" y="5128200"/>
            <a:ext cx="39193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Prints an empty object because we didn't modify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broken-module.js.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6" name="Google Shape;618;p80" descr=""/>
          <p:cNvPicPr/>
          <p:nvPr/>
        </p:nvPicPr>
        <p:blipFill>
          <a:blip r:embed="rId1"/>
          <a:stretch/>
        </p:blipFill>
        <p:spPr>
          <a:xfrm>
            <a:off x="282960" y="152280"/>
            <a:ext cx="8577720" cy="48229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43520" y="4352400"/>
            <a:ext cx="3854520" cy="11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 there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3858480" y="4256280"/>
            <a:ext cx="492840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Prints "hello there", because we set 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"hello there" in string-module.js.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value of "result" is the value of "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in string-module.js.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9" name="Google Shape;625;p81" descr=""/>
          <p:cNvPicPr/>
          <p:nvPr/>
        </p:nvPicPr>
        <p:blipFill>
          <a:blip r:embed="rId1"/>
          <a:stretch/>
        </p:blipFill>
        <p:spPr>
          <a:xfrm>
            <a:off x="152280" y="380880"/>
            <a:ext cx="8838720" cy="36460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443520" y="4352400"/>
            <a:ext cx="4228560" cy="11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[Function: printHello]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TextShape 2"/>
          <p:cNvSpPr txBox="1"/>
          <p:nvPr/>
        </p:nvSpPr>
        <p:spPr>
          <a:xfrm>
            <a:off x="4215240" y="4241520"/>
            <a:ext cx="46771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export a function by setting it to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2" name="Google Shape;632;p82" descr=""/>
          <p:cNvPicPr/>
          <p:nvPr/>
        </p:nvPicPr>
        <p:blipFill>
          <a:blip r:embed="rId1"/>
          <a:srcRect l="0" t="0" r="0" b="10543"/>
          <a:stretch/>
        </p:blipFill>
        <p:spPr>
          <a:xfrm>
            <a:off x="680040" y="272880"/>
            <a:ext cx="8013600" cy="3871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Static routes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888120" y="1684440"/>
            <a:ext cx="7472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Statically serve index.html / style.css / fetch.js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Google Shape;101;p20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207720" y="3558240"/>
            <a:ext cx="4766040" cy="18745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02" name="CustomShape 3"/>
          <p:cNvSpPr/>
          <p:nvPr/>
        </p:nvSpPr>
        <p:spPr>
          <a:xfrm>
            <a:off x="1627920" y="3563280"/>
            <a:ext cx="31950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localhost:3000/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TextShape 4"/>
          <p:cNvSpPr txBox="1"/>
          <p:nvPr/>
        </p:nvSpPr>
        <p:spPr>
          <a:xfrm>
            <a:off x="1040760" y="5844600"/>
            <a:ext cx="7472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when there's a request to localhost:3000/ 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748440" y="5158440"/>
            <a:ext cx="4228560" cy="16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world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it's 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Google Shape;638;p83" descr=""/>
          <p:cNvPicPr/>
          <p:nvPr/>
        </p:nvPicPr>
        <p:blipFill>
          <a:blip r:embed="rId1"/>
          <a:stretch/>
        </p:blipFill>
        <p:spPr>
          <a:xfrm>
            <a:off x="514080" y="137520"/>
            <a:ext cx="5822280" cy="4956840"/>
          </a:xfrm>
          <a:prstGeom prst="rect">
            <a:avLst/>
          </a:prstGeom>
          <a:ln>
            <a:noFill/>
          </a:ln>
        </p:spPr>
      </p:pic>
      <p:sp>
        <p:nvSpPr>
          <p:cNvPr id="485" name="TextShape 2"/>
          <p:cNvSpPr txBox="1"/>
          <p:nvPr/>
        </p:nvSpPr>
        <p:spPr>
          <a:xfrm>
            <a:off x="4407840" y="5133240"/>
            <a:ext cx="46771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export multiple functions by setting fields of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748440" y="5158440"/>
            <a:ext cx="4228560" cy="16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world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it's 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7" name="Google Shape;645;p84" descr=""/>
          <p:cNvPicPr/>
          <p:nvPr/>
        </p:nvPicPr>
        <p:blipFill>
          <a:blip r:embed="rId1"/>
          <a:stretch/>
        </p:blipFill>
        <p:spPr>
          <a:xfrm>
            <a:off x="514080" y="137520"/>
            <a:ext cx="5822280" cy="4956840"/>
          </a:xfrm>
          <a:prstGeom prst="rect">
            <a:avLst/>
          </a:prstGeom>
          <a:ln>
            <a:noFill/>
          </a:ln>
        </p:spPr>
      </p:pic>
      <p:sp>
        <p:nvSpPr>
          <p:cNvPr id="488" name="TextShape 2"/>
          <p:cNvSpPr txBox="1"/>
          <p:nvPr/>
        </p:nvSpPr>
        <p:spPr>
          <a:xfrm>
            <a:off x="4407840" y="5133240"/>
            <a:ext cx="46771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export multiple functions by setting fields of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867960" y="2646720"/>
            <a:ext cx="5114520" cy="727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748440" y="5158440"/>
            <a:ext cx="4228560" cy="16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count is now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count is now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count is now 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4166640" y="5158440"/>
            <a:ext cx="4677120" cy="1623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create private variables and fields by not exporting them.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2" name="Google Shape;654;p85" descr=""/>
          <p:cNvPicPr/>
          <p:nvPr/>
        </p:nvPicPr>
        <p:blipFill>
          <a:blip r:embed="rId1"/>
          <a:stretch/>
        </p:blipFill>
        <p:spPr>
          <a:xfrm>
            <a:off x="748440" y="152280"/>
            <a:ext cx="7423920" cy="48283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Simple module examples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Module example code is here: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simple-modules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NodeJS Module documentation: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https://nodejs.org/api/modules.html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Back to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782640" y="1560240"/>
            <a:ext cx="545688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far, our server routes have all been defined in one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TextShape 3"/>
          <p:cNvSpPr txBox="1"/>
          <p:nvPr/>
        </p:nvSpPr>
        <p:spPr>
          <a:xfrm>
            <a:off x="782640" y="5457240"/>
            <a:ext cx="560772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 our server grows, it'd be nice to split up server.js into separate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9" name="Google Shape;673;p88" descr=""/>
          <p:cNvPicPr/>
          <p:nvPr/>
        </p:nvPicPr>
        <p:blipFill>
          <a:blip r:embed="rId1"/>
          <a:stretch/>
        </p:blipFill>
        <p:spPr>
          <a:xfrm>
            <a:off x="6239880" y="825840"/>
            <a:ext cx="2760120" cy="5896080"/>
          </a:xfrm>
          <a:prstGeom prst="rect">
            <a:avLst/>
          </a:prstGeom>
          <a:ln>
            <a:noFill/>
          </a:ln>
        </p:spPr>
      </p:pic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Goal: HTML vs JSON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Let's try to split server.js into 3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Right now, server.js does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99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ff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782640" y="4929480"/>
            <a:ext cx="757836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We'll continue to use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for the logic in blue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We'll try to move JSON routes to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api.js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We'll try to move the HTML routes to </a:t>
            </a: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view.js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Goal: HTML vs JSON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782640" y="3000240"/>
            <a:ext cx="7578360" cy="480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Desired directory structure: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TextShape 3"/>
          <p:cNvSpPr txBox="1"/>
          <p:nvPr/>
        </p:nvSpPr>
        <p:spPr>
          <a:xfrm>
            <a:off x="782640" y="1560240"/>
            <a:ext cx="757836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continue to use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the logic in blue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JSON routes to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api.js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the HTML routes to </a:t>
            </a: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view.js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6" name="Google Shape;688;p90" descr=""/>
          <p:cNvPicPr/>
          <p:nvPr/>
        </p:nvPicPr>
        <p:blipFill>
          <a:blip r:embed="rId2"/>
          <a:stretch/>
        </p:blipFill>
        <p:spPr>
          <a:xfrm>
            <a:off x="843120" y="3616920"/>
            <a:ext cx="2796840" cy="3030120"/>
          </a:xfrm>
          <a:prstGeom prst="rect">
            <a:avLst/>
          </a:prstGeom>
          <a:ln>
            <a:noFill/>
          </a:ln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Desired: 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8" name="Google Shape;694;p91" descr=""/>
          <p:cNvPicPr/>
          <p:nvPr/>
        </p:nvPicPr>
        <p:blipFill>
          <a:blip r:embed="rId1"/>
          <a:stretch/>
        </p:blipFill>
        <p:spPr>
          <a:xfrm>
            <a:off x="680040" y="1338480"/>
            <a:ext cx="6035760" cy="5442120"/>
          </a:xfrm>
          <a:prstGeom prst="rect">
            <a:avLst/>
          </a:prstGeom>
          <a:ln>
            <a:noFill/>
          </a:ln>
        </p:spPr>
      </p:pic>
      <p:sp>
        <p:nvSpPr>
          <p:cNvPr id="509" name="CustomShape 2"/>
          <p:cNvSpPr/>
          <p:nvPr/>
        </p:nvSpPr>
        <p:spPr>
          <a:xfrm>
            <a:off x="5591880" y="2125080"/>
            <a:ext cx="3104640" cy="131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We'd like to keep all set-up stuff in server.js...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Desired api.js (DOESN'T WORK)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1" name="Google Shape;701;p92" descr=""/>
          <p:cNvPicPr/>
          <p:nvPr/>
        </p:nvPicPr>
        <p:blipFill>
          <a:blip r:embed="rId1"/>
          <a:stretch/>
        </p:blipFill>
        <p:spPr>
          <a:xfrm>
            <a:off x="1069200" y="2805840"/>
            <a:ext cx="4975560" cy="3470400"/>
          </a:xfrm>
          <a:prstGeom prst="rect">
            <a:avLst/>
          </a:prstGeom>
          <a:ln>
            <a:noFill/>
          </a:ln>
        </p:spPr>
      </p:pic>
      <p:sp>
        <p:nvSpPr>
          <p:cNvPr id="512" name="CustomShape 2"/>
          <p:cNvSpPr/>
          <p:nvPr/>
        </p:nvSpPr>
        <p:spPr>
          <a:xfrm>
            <a:off x="1009080" y="1512000"/>
            <a:ext cx="7342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we'd like to be able to define the /lookup/:word route in a different file, something like the following: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5247000" y="5518080"/>
            <a:ext cx="3690720" cy="103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define routes in a different file?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Static routes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88120" y="1684440"/>
            <a:ext cx="7472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Statically serve index.html / style.css / fetch.js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419040" y="5425920"/>
            <a:ext cx="88333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679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NodeJS server.js program checks the public directory to see if "index.html" exists, which is does, so it replies with that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similarly provides fetch.js and style.css, embedded in index.html.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Google Shape;111;p21" descr=""/>
          <p:cNvPicPr/>
          <p:nvPr/>
        </p:nvPicPr>
        <p:blipFill>
          <a:blip r:embed="rId1"/>
          <a:stretch/>
        </p:blipFill>
        <p:spPr>
          <a:xfrm>
            <a:off x="1386360" y="3362040"/>
            <a:ext cx="1017720" cy="1017720"/>
          </a:xfrm>
          <a:prstGeom prst="rect">
            <a:avLst/>
          </a:prstGeom>
          <a:ln>
            <a:noFill/>
          </a:ln>
        </p:spPr>
      </p:pic>
      <p:pic>
        <p:nvPicPr>
          <p:cNvPr id="208" name="Google Shape;112;p21" descr=""/>
          <p:cNvPicPr/>
          <p:nvPr/>
        </p:nvPicPr>
        <p:blipFill>
          <a:blip r:embed="rId2"/>
          <a:stretch/>
        </p:blipFill>
        <p:spPr>
          <a:xfrm>
            <a:off x="2627280" y="2798640"/>
            <a:ext cx="5129640" cy="555120"/>
          </a:xfrm>
          <a:prstGeom prst="rect">
            <a:avLst/>
          </a:prstGeom>
          <a:ln>
            <a:noFill/>
          </a:ln>
        </p:spPr>
      </p:pic>
      <p:pic>
        <p:nvPicPr>
          <p:cNvPr id="209" name="Google Shape;113;p21" descr=""/>
          <p:cNvPicPr/>
          <p:nvPr/>
        </p:nvPicPr>
        <p:blipFill>
          <a:blip r:embed="rId3"/>
          <a:stretch/>
        </p:blipFill>
        <p:spPr>
          <a:xfrm>
            <a:off x="4713480" y="3362040"/>
            <a:ext cx="2099520" cy="1618920"/>
          </a:xfrm>
          <a:prstGeom prst="rect">
            <a:avLst/>
          </a:prstGeom>
          <a:ln>
            <a:noFill/>
          </a:ln>
        </p:spPr>
      </p:pic>
      <p:sp>
        <p:nvSpPr>
          <p:cNvPr id="210" name="CustomShape 4"/>
          <p:cNvSpPr/>
          <p:nvPr/>
        </p:nvSpPr>
        <p:spPr>
          <a:xfrm>
            <a:off x="2556000" y="3019680"/>
            <a:ext cx="1853640" cy="497160"/>
          </a:xfrm>
          <a:custGeom>
            <a:avLst/>
            <a:gdLst/>
            <a:ahLst/>
            <a:rect l="l" t="t" r="r" b="b"/>
            <a:pathLst>
              <a:path w="74156" h="19896">
                <a:moveTo>
                  <a:pt x="6631" y="0"/>
                </a:moveTo>
                <a:lnTo>
                  <a:pt x="0" y="0"/>
                </a:lnTo>
                <a:lnTo>
                  <a:pt x="0" y="19896"/>
                </a:lnTo>
                <a:lnTo>
                  <a:pt x="74156" y="1989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5"/>
          <p:cNvSpPr/>
          <p:nvPr/>
        </p:nvSpPr>
        <p:spPr>
          <a:xfrm>
            <a:off x="2398680" y="365472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"Does the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'public'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folder have an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'index.html'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TextShape 2"/>
          <p:cNvSpPr txBox="1"/>
          <p:nvPr/>
        </p:nvSpPr>
        <p:spPr>
          <a:xfrm>
            <a:off x="782640" y="1440000"/>
            <a:ext cx="7578360" cy="103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Express lets you create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objects, on which you can define modular routes: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6" name="Google Shape;710;p93" descr=""/>
          <p:cNvPicPr/>
          <p:nvPr/>
        </p:nvPicPr>
        <p:blipFill>
          <a:blip r:embed="rId1"/>
          <a:srcRect l="0" t="0" r="3361" b="9069"/>
          <a:stretch/>
        </p:blipFill>
        <p:spPr>
          <a:xfrm>
            <a:off x="782640" y="2592720"/>
            <a:ext cx="6991920" cy="3993840"/>
          </a:xfrm>
          <a:prstGeom prst="rect">
            <a:avLst/>
          </a:prstGeom>
          <a:ln>
            <a:noFill/>
          </a:ln>
        </p:spPr>
      </p:pic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782640" y="5373720"/>
            <a:ext cx="7578360" cy="103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Create a new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by calling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express.Router()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 routes the same way you'd set them on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Export the router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9" name="Google Shape;717;p94" descr=""/>
          <p:cNvPicPr/>
          <p:nvPr/>
        </p:nvPicPr>
        <p:blipFill>
          <a:blip r:embed="rId1"/>
          <a:srcRect l="0" t="10595" r="3361" b="9069"/>
          <a:stretch/>
        </p:blipFill>
        <p:spPr>
          <a:xfrm>
            <a:off x="782640" y="1643040"/>
            <a:ext cx="6991920" cy="3571920"/>
          </a:xfrm>
          <a:prstGeom prst="rect">
            <a:avLst/>
          </a:prstGeom>
          <a:ln>
            <a:noFill/>
          </a:ln>
        </p:spPr>
      </p:pic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the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TextShape 2"/>
          <p:cNvSpPr txBox="1"/>
          <p:nvPr/>
        </p:nvSpPr>
        <p:spPr>
          <a:xfrm>
            <a:off x="782640" y="1560240"/>
            <a:ext cx="7578360" cy="154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we include the router by: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Importing our router module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Calling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app.use(</a:t>
            </a:r>
            <a:r>
              <a:rPr b="1" i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router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3"/>
              </a:rPr>
              <a:t>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on the imported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874800" y="4691160"/>
            <a:ext cx="7578360" cy="1804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Now the app will also use the routes defined in routes/api.js!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However,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 have a bug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in our code...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3" name="Google Shape;725;p95" descr=""/>
          <p:cNvPicPr/>
          <p:nvPr/>
        </p:nvPicPr>
        <p:blipFill>
          <a:blip r:embed="rId4"/>
          <a:stretch/>
        </p:blipFill>
        <p:spPr>
          <a:xfrm>
            <a:off x="782640" y="3103920"/>
            <a:ext cx="6647760" cy="1363320"/>
          </a:xfrm>
          <a:prstGeom prst="rect">
            <a:avLst/>
          </a:prstGeom>
          <a:ln>
            <a:noFill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5" name="Google Shape;731;p96" descr=""/>
          <p:cNvPicPr/>
          <p:nvPr/>
        </p:nvPicPr>
        <p:blipFill>
          <a:blip r:embed="rId1"/>
          <a:stretch/>
        </p:blipFill>
        <p:spPr>
          <a:xfrm>
            <a:off x="3199680" y="1308240"/>
            <a:ext cx="5792400" cy="5442120"/>
          </a:xfrm>
          <a:prstGeom prst="rect">
            <a:avLst/>
          </a:prstGeom>
          <a:ln>
            <a:noFill/>
          </a:ln>
        </p:spPr>
      </p:pic>
      <p:sp>
        <p:nvSpPr>
          <p:cNvPr id="526" name="CustomShape 2"/>
          <p:cNvSpPr/>
          <p:nvPr/>
        </p:nvSpPr>
        <p:spPr>
          <a:xfrm>
            <a:off x="5796720" y="3506040"/>
            <a:ext cx="142272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3"/>
          <p:cNvSpPr/>
          <p:nvPr/>
        </p:nvSpPr>
        <p:spPr>
          <a:xfrm>
            <a:off x="500760" y="2846880"/>
            <a:ext cx="2456280" cy="195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need to access the MongoDB collection in our route...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738;p97" descr=""/>
          <p:cNvPicPr/>
          <p:nvPr/>
        </p:nvPicPr>
        <p:blipFill>
          <a:blip r:embed="rId1"/>
          <a:srcRect l="0" t="57301" r="33478" b="0"/>
          <a:stretch/>
        </p:blipFill>
        <p:spPr>
          <a:xfrm>
            <a:off x="3195000" y="2004480"/>
            <a:ext cx="5712480" cy="3533400"/>
          </a:xfrm>
          <a:prstGeom prst="rect">
            <a:avLst/>
          </a:prstGeom>
          <a:ln>
            <a:noFill/>
          </a:ln>
        </p:spPr>
      </p:pic>
      <p:sp>
        <p:nvSpPr>
          <p:cNvPr id="52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3580920" y="3600000"/>
            <a:ext cx="421092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3"/>
          <p:cNvSpPr/>
          <p:nvPr/>
        </p:nvSpPr>
        <p:spPr>
          <a:xfrm>
            <a:off x="500760" y="2333880"/>
            <a:ext cx="2456280" cy="35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..Which used to be defined as a global variable in server.js.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What's the right way to access the database data?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TextShape 2"/>
          <p:cNvSpPr txBox="1"/>
          <p:nvPr/>
        </p:nvSpPr>
        <p:spPr>
          <a:xfrm>
            <a:off x="576000" y="148428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Express, you define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middleware functions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get called certain requests, depending on how they are defined.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app.METHOD routes we have been writing are actually middleware functions: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4" name="Google Shape;748;p98" descr=""/>
          <p:cNvPicPr/>
          <p:nvPr/>
        </p:nvPicPr>
        <p:blipFill>
          <a:blip r:embed="rId2"/>
          <a:stretch/>
        </p:blipFill>
        <p:spPr>
          <a:xfrm>
            <a:off x="891000" y="3873600"/>
            <a:ext cx="5152680" cy="1733040"/>
          </a:xfrm>
          <a:prstGeom prst="rect">
            <a:avLst/>
          </a:prstGeom>
          <a:ln>
            <a:noFill/>
          </a:ln>
        </p:spPr>
      </p:pic>
      <p:sp>
        <p:nvSpPr>
          <p:cNvPr id="535" name="TextShape 3"/>
          <p:cNvSpPr txBox="1"/>
          <p:nvPr/>
        </p:nvSpPr>
        <p:spPr>
          <a:xfrm>
            <a:off x="858960" y="5633280"/>
            <a:ext cx="7578360" cy="95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onViewIndex is a middleware function that gets called every time there is a GET request for the "/" path.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782640" y="1560240"/>
            <a:ext cx="875772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also define middleware functions using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app.use()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8" name="Google Shape;756;p99" descr=""/>
          <p:cNvPicPr/>
          <p:nvPr/>
        </p:nvPicPr>
        <p:blipFill>
          <a:blip r:embed="rId1"/>
          <a:stretch/>
        </p:blipFill>
        <p:spPr>
          <a:xfrm>
            <a:off x="714240" y="2064960"/>
            <a:ext cx="8200080" cy="2000880"/>
          </a:xfrm>
          <a:prstGeom prst="rect">
            <a:avLst/>
          </a:prstGeom>
          <a:ln>
            <a:noFill/>
          </a:ln>
        </p:spPr>
      </p:pic>
      <p:sp>
        <p:nvSpPr>
          <p:cNvPr id="539" name="TextShape 3"/>
          <p:cNvSpPr txBox="1"/>
          <p:nvPr/>
        </p:nvSpPr>
        <p:spPr>
          <a:xfrm>
            <a:off x="792000" y="4065840"/>
            <a:ext cx="779328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Middleware functions receive 3 parameters: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same as in other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Function parameter. Calling this function invokes the next middleware function in the app.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resolve the request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res.send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etc, we don't have to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next()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write middleware that defines new fields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2" name="Google Shape;764;p100" descr=""/>
          <p:cNvPicPr/>
          <p:nvPr/>
        </p:nvPicPr>
        <p:blipFill>
          <a:blip r:embed="rId1"/>
          <a:srcRect l="0" t="7617" r="0" b="42193"/>
          <a:stretch/>
        </p:blipFill>
        <p:spPr>
          <a:xfrm>
            <a:off x="586800" y="2871360"/>
            <a:ext cx="7578360" cy="2868840"/>
          </a:xfrm>
          <a:prstGeom prst="rect">
            <a:avLst/>
          </a:prstGeom>
          <a:ln>
            <a:noFill/>
          </a:ln>
        </p:spPr>
      </p:pic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if we load this middleware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5" name="Google Shape;771;p101" descr=""/>
          <p:cNvPicPr/>
          <p:nvPr/>
        </p:nvPicPr>
        <p:blipFill>
          <a:blip r:embed="rId1"/>
          <a:srcRect l="0" t="0" r="0" b="11183"/>
          <a:stretch/>
        </p:blipFill>
        <p:spPr>
          <a:xfrm>
            <a:off x="843120" y="2308680"/>
            <a:ext cx="6877800" cy="4293000"/>
          </a:xfrm>
          <a:prstGeom prst="rect">
            <a:avLst/>
          </a:prstGeom>
          <a:ln>
            <a:noFill/>
          </a:ln>
        </p:spPr>
      </p:pic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Now if we load this middleware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8" name="Google Shape;778;p102" descr=""/>
          <p:cNvPicPr/>
          <p:nvPr/>
        </p:nvPicPr>
        <p:blipFill>
          <a:blip r:embed="rId1"/>
          <a:srcRect l="0" t="0" r="0" b="11183"/>
          <a:stretch/>
        </p:blipFill>
        <p:spPr>
          <a:xfrm>
            <a:off x="1482840" y="2293560"/>
            <a:ext cx="6877800" cy="4293000"/>
          </a:xfrm>
          <a:prstGeom prst="rect">
            <a:avLst/>
          </a:prstGeom>
          <a:ln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1235880" y="5214960"/>
            <a:ext cx="482040" cy="31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TextShape 4"/>
          <p:cNvSpPr txBox="1"/>
          <p:nvPr/>
        </p:nvSpPr>
        <p:spPr>
          <a:xfrm>
            <a:off x="-424080" y="4247640"/>
            <a:ext cx="20055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we need to use the api router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AFTER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Current code: Static routes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888120" y="1684440"/>
            <a:ext cx="7472520" cy="1013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defined our server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Statically serve index.html / style.css / fetch.js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Google Shape;122;p22" descr=""/>
          <p:cNvPicPr/>
          <p:nvPr/>
        </p:nvPicPr>
        <p:blipFill>
          <a:blip r:embed="rId1"/>
          <a:stretch/>
        </p:blipFill>
        <p:spPr>
          <a:xfrm>
            <a:off x="7343280" y="3271680"/>
            <a:ext cx="1017720" cy="1017720"/>
          </a:xfrm>
          <a:prstGeom prst="rect">
            <a:avLst/>
          </a:prstGeom>
          <a:ln>
            <a:noFill/>
          </a:ln>
        </p:spPr>
      </p:pic>
      <p:pic>
        <p:nvPicPr>
          <p:cNvPr id="215" name="Google Shape;123;p22" descr=""/>
          <p:cNvPicPr/>
          <p:nvPr/>
        </p:nvPicPr>
        <p:blipFill>
          <a:blip r:embed="rId2"/>
          <a:stretch/>
        </p:blipFill>
        <p:spPr>
          <a:xfrm>
            <a:off x="1101960" y="3047760"/>
            <a:ext cx="5104800" cy="3282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16" name="CustomShape 3"/>
          <p:cNvSpPr/>
          <p:nvPr/>
        </p:nvSpPr>
        <p:spPr>
          <a:xfrm flipH="1">
            <a:off x="6300360" y="3780720"/>
            <a:ext cx="1042560" cy="30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we can access the collection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3" name="Google Shape;787;p103" descr=""/>
          <p:cNvPicPr/>
          <p:nvPr/>
        </p:nvPicPr>
        <p:blipFill>
          <a:blip r:embed="rId1"/>
          <a:stretch/>
        </p:blipFill>
        <p:spPr>
          <a:xfrm>
            <a:off x="782640" y="2172240"/>
            <a:ext cx="6725520" cy="4429080"/>
          </a:xfrm>
          <a:prstGeom prst="rect">
            <a:avLst/>
          </a:prstGeom>
          <a:ln>
            <a:noFill/>
          </a:ln>
        </p:spPr>
      </p:pic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we can access the collection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6" name="Google Shape;794;p104" descr=""/>
          <p:cNvPicPr/>
          <p:nvPr/>
        </p:nvPicPr>
        <p:blipFill>
          <a:blip r:embed="rId1"/>
          <a:stretch/>
        </p:blipFill>
        <p:spPr>
          <a:xfrm>
            <a:off x="782640" y="2172240"/>
            <a:ext cx="6725520" cy="4429080"/>
          </a:xfrm>
          <a:prstGeom prst="rect">
            <a:avLst/>
          </a:prstGeom>
          <a:ln>
            <a:noFill/>
          </a:ln>
        </p:spPr>
      </p:pic>
      <p:sp>
        <p:nvSpPr>
          <p:cNvPr id="557" name="CustomShape 3"/>
          <p:cNvSpPr/>
          <p:nvPr/>
        </p:nvSpPr>
        <p:spPr>
          <a:xfrm>
            <a:off x="3626280" y="3671640"/>
            <a:ext cx="193536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Views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782640" y="1560240"/>
            <a:ext cx="757836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similarly move the HTML-serving logic to views.js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module in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0" name="Google Shape;802;p105" descr=""/>
          <p:cNvPicPr/>
          <p:nvPr/>
        </p:nvPicPr>
        <p:blipFill>
          <a:blip r:embed="rId1"/>
          <a:stretch/>
        </p:blipFill>
        <p:spPr>
          <a:xfrm>
            <a:off x="782640" y="2729880"/>
            <a:ext cx="6008760" cy="763200"/>
          </a:xfrm>
          <a:prstGeom prst="rect">
            <a:avLst/>
          </a:prstGeom>
          <a:ln>
            <a:noFill/>
          </a:ln>
        </p:spPr>
      </p:pic>
      <p:pic>
        <p:nvPicPr>
          <p:cNvPr id="561" name="Google Shape;803;p105" descr=""/>
          <p:cNvPicPr/>
          <p:nvPr/>
        </p:nvPicPr>
        <p:blipFill>
          <a:blip r:embed="rId2"/>
          <a:stretch/>
        </p:blipFill>
        <p:spPr>
          <a:xfrm>
            <a:off x="843120" y="3771360"/>
            <a:ext cx="3979800" cy="1433160"/>
          </a:xfrm>
          <a:prstGeom prst="rect">
            <a:avLst/>
          </a:prstGeom>
          <a:ln>
            <a:noFill/>
          </a:ln>
        </p:spPr>
      </p:pic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Views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3" name="Google Shape;809;p106" descr=""/>
          <p:cNvPicPr/>
          <p:nvPr/>
        </p:nvPicPr>
        <p:blipFill>
          <a:blip r:embed="rId1"/>
          <a:stretch/>
        </p:blipFill>
        <p:spPr>
          <a:xfrm>
            <a:off x="782640" y="1766520"/>
            <a:ext cx="5047200" cy="4486320"/>
          </a:xfrm>
          <a:prstGeom prst="rect">
            <a:avLst/>
          </a:prstGeom>
          <a:ln>
            <a:noFill/>
          </a:ln>
        </p:spPr>
      </p:pic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 and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TextShape 2"/>
          <p:cNvSpPr txBox="1"/>
          <p:nvPr/>
        </p:nvSpPr>
        <p:spPr>
          <a:xfrm>
            <a:off x="782640" y="1421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Simple middleware example code is here: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simple-middleware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Dictionary with routes example code here: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dictionary-with-routes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Express documentation: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Writing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7"/>
              </a:rPr>
              <a:t>Using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Web app architectures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629640" y="1421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Single-page application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the exact same web page for every unique path (and the page runs JS to change what it look like)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Combination of 1 and 2 ("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Isomorphic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/ 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Universal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Progressive Loading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TextShape 2"/>
          <p:cNvSpPr txBox="1"/>
          <p:nvPr/>
        </p:nvSpPr>
        <p:spPr>
          <a:xfrm>
            <a:off x="629640" y="144000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Single-page application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the exact same web page for every unique path (and the page runs JS to change what it look like)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talk about this one 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Single-page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386280" y="1568520"/>
            <a:ext cx="8062560" cy="30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always sends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same one HTML file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all requests to the web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is configured so that requests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&lt;word&gt;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would still return e.g. index.html.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JavaScript parses the URL to get the route parameters and initialize the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4" name="Google Shape;844;p112" descr=""/>
          <p:cNvPicPr/>
          <p:nvPr/>
        </p:nvPicPr>
        <p:blipFill>
          <a:blip r:embed="rId1"/>
          <a:stretch/>
        </p:blipFill>
        <p:spPr>
          <a:xfrm>
            <a:off x="4352400" y="467028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575" name="CustomShape 3"/>
          <p:cNvSpPr/>
          <p:nvPr/>
        </p:nvSpPr>
        <p:spPr>
          <a:xfrm>
            <a:off x="2548440" y="605736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4"/>
          <p:cNvSpPr/>
          <p:nvPr/>
        </p:nvSpPr>
        <p:spPr>
          <a:xfrm>
            <a:off x="1035000" y="512820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5"/>
          <p:cNvSpPr/>
          <p:nvPr/>
        </p:nvSpPr>
        <p:spPr>
          <a:xfrm>
            <a:off x="1035000" y="573768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6"/>
          <p:cNvSpPr/>
          <p:nvPr/>
        </p:nvSpPr>
        <p:spPr>
          <a:xfrm>
            <a:off x="1637280" y="4608360"/>
            <a:ext cx="733932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2019-06-05T21:26:39Z</dcterms:modified>
  <cp:revision>8</cp:revision>
  <dc:subject/>
  <dc:title/>
</cp:coreProperties>
</file>