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slide87.xml" ContentType="application/vnd.openxmlformats-officedocument.presentationml.slide+xml"/>
  <Override PartName="/ppt/slides/slide86.xml" ContentType="application/vnd.openxmlformats-officedocument.presentationml.slide+xml"/>
  <Override PartName="/ppt/slides/slide85.xml" ContentType="application/vnd.openxmlformats-officedocument.presentationml.slide+xml"/>
  <Override PartName="/ppt/slides/slide84.xml" ContentType="application/vnd.openxmlformats-officedocument.presentationml.slide+xml"/>
  <Override PartName="/ppt/slides/slide83.xml" ContentType="application/vnd.openxmlformats-officedocument.presentationml.slide+xml"/>
  <Override PartName="/ppt/slides/slide82.xml" ContentType="application/vnd.openxmlformats-officedocument.presentationml.slide+xml"/>
  <Override PartName="/ppt/slides/slide81.xml" ContentType="application/vnd.openxmlformats-officedocument.presentationml.slide+xml"/>
  <Override PartName="/ppt/slides/slide80.xml" ContentType="application/vnd.openxmlformats-officedocument.presentationml.slide+xml"/>
  <Override PartName="/ppt/slides/slide78.xml" ContentType="application/vnd.openxmlformats-officedocument.presentationml.slide+xml"/>
  <Override PartName="/ppt/slides/slide77.xml" ContentType="application/vnd.openxmlformats-officedocument.presentationml.slide+xml"/>
  <Override PartName="/ppt/slides/slide76.xml" ContentType="application/vnd.openxmlformats-officedocument.presentationml.slide+xml"/>
  <Override PartName="/ppt/slides/slide75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71.xml" ContentType="application/vnd.openxmlformats-officedocument.presentationml.slide+xml"/>
  <Override PartName="/ppt/slides/slide70.xml" ContentType="application/vnd.openxmlformats-officedocument.presentationml.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57.xml" ContentType="application/vnd.openxmlformats-officedocument.presentationml.slide+xml"/>
  <Override PartName="/ppt/slides/slide9.xml" ContentType="application/vnd.openxmlformats-officedocument.presentationml.slide+xml"/>
  <Override PartName="/ppt/slides/slide52.xml" ContentType="application/vnd.openxmlformats-officedocument.presentationml.slide+xml"/>
  <Override PartName="/ppt/slides/slide4.xml" ContentType="application/vnd.openxmlformats-officedocument.presentationml.slide+xml"/>
  <Override PartName="/ppt/slides/slide26.xml" ContentType="application/vnd.openxmlformats-officedocument.presentationml.slide+xml"/>
  <Override PartName="/ppt/slides/slide51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50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69.xml" ContentType="application/vnd.openxmlformats-officedocument.presentationml.slide+xml"/>
  <Override PartName="/ppt/slides/slide10.xml" ContentType="application/vnd.openxmlformats-officedocument.presentationml.slide+xml"/>
  <Override PartName="/ppt/slides/slide56.xml" ContentType="application/vnd.openxmlformats-officedocument.presentationml.slide+xml"/>
  <Override PartName="/ppt/slides/slide8.xml" ContentType="application/vnd.openxmlformats-officedocument.presentationml.slide+xml"/>
  <Override PartName="/ppt/slides/_rels/slide87.xml.rels" ContentType="application/vnd.openxmlformats-package.relationships+xml"/>
  <Override PartName="/ppt/slides/_rels/slide78.xml.rels" ContentType="application/vnd.openxmlformats-package.relationships+xml"/>
  <Override PartName="/ppt/slides/_rels/slide76.xml.rels" ContentType="application/vnd.openxmlformats-package.relationships+xml"/>
  <Override PartName="/ppt/slides/_rels/slide75.xml.rels" ContentType="application/vnd.openxmlformats-package.relationships+xml"/>
  <Override PartName="/ppt/slides/_rels/slide74.xml.rels" ContentType="application/vnd.openxmlformats-package.relationships+xml"/>
  <Override PartName="/ppt/slides/_rels/slide73.xml.rels" ContentType="application/vnd.openxmlformats-package.relationships+xml"/>
  <Override PartName="/ppt/slides/_rels/slide72.xml.rels" ContentType="application/vnd.openxmlformats-package.relationships+xml"/>
  <Override PartName="/ppt/slides/_rels/slide71.xml.rels" ContentType="application/vnd.openxmlformats-package.relationships+xml"/>
  <Override PartName="/ppt/slides/_rels/slide67.xml.rels" ContentType="application/vnd.openxmlformats-package.relationships+xml"/>
  <Override PartName="/ppt/slides/_rels/slide66.xml.rels" ContentType="application/vnd.openxmlformats-package.relationships+xml"/>
  <Override PartName="/ppt/slides/_rels/slide65.xml.rels" ContentType="application/vnd.openxmlformats-package.relationships+xml"/>
  <Override PartName="/ppt/slides/_rels/slide64.xml.rels" ContentType="application/vnd.openxmlformats-package.relationships+xml"/>
  <Override PartName="/ppt/slides/_rels/slide63.xml.rels" ContentType="application/vnd.openxmlformats-package.relationships+xml"/>
  <Override PartName="/ppt/slides/_rels/slide62.xml.rels" ContentType="application/vnd.openxmlformats-package.relationships+xml"/>
  <Override PartName="/ppt/slides/_rels/slide61.xml.rels" ContentType="application/vnd.openxmlformats-package.relationships+xml"/>
  <Override PartName="/ppt/slides/_rels/slide79.xml.rels" ContentType="application/vnd.openxmlformats-package.relationships+xml"/>
  <Override PartName="/ppt/slides/_rels/slide60.xml.rels" ContentType="application/vnd.openxmlformats-package.relationships+xml"/>
  <Override PartName="/ppt/slides/_rels/slide59.xml.rels" ContentType="application/vnd.openxmlformats-package.relationships+xml"/>
  <Override PartName="/ppt/slides/_rels/slide57.xml.rels" ContentType="application/vnd.openxmlformats-package.relationships+xml"/>
  <Override PartName="/ppt/slides/_rels/slide56.xml.rels" ContentType="application/vnd.openxmlformats-package.relationships+xml"/>
  <Override PartName="/ppt/slides/_rels/slide55.xml.rels" ContentType="application/vnd.openxmlformats-package.relationships+xml"/>
  <Override PartName="/ppt/slides/_rels/slide54.xml.rels" ContentType="application/vnd.openxmlformats-package.relationships+xml"/>
  <Override PartName="/ppt/slides/_rels/slide53.xml.rels" ContentType="application/vnd.openxmlformats-package.relationships+xml"/>
  <Override PartName="/ppt/slides/_rels/slide52.xml.rels" ContentType="application/vnd.openxmlformats-package.relationships+xml"/>
  <Override PartName="/ppt/slides/_rels/slide49.xml.rels" ContentType="application/vnd.openxmlformats-package.relationships+xml"/>
  <Override PartName="/ppt/slides/_rels/slide48.xml.rels" ContentType="application/vnd.openxmlformats-package.relationships+xml"/>
  <Override PartName="/ppt/slides/_rels/slide47.xml.rels" ContentType="application/vnd.openxmlformats-package.relationships+xml"/>
  <Override PartName="/ppt/slides/_rels/slide21.xml.rels" ContentType="application/vnd.openxmlformats-package.relationships+xml"/>
  <Override PartName="/ppt/slides/_rels/slide32.xml.rels" ContentType="application/vnd.openxmlformats-package.relationships+xml"/>
  <Override PartName="/ppt/slides/_rels/slide20.xml.rels" ContentType="application/vnd.openxmlformats-package.relationships+xml"/>
  <Override PartName="/ppt/slides/_rels/slide31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80.xml.rels" ContentType="application/vnd.openxmlformats-package.relationships+xml"/>
  <Override PartName="/ppt/slides/_rels/slide22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69.xml.rels" ContentType="application/vnd.openxmlformats-package.relationships+xml"/>
  <Override PartName="/ppt/slides/_rels/slide50.xml.rels" ContentType="application/vnd.openxmlformats-package.relationships+xml"/>
  <Override PartName="/ppt/slides/_rels/slide5.xml.rels" ContentType="application/vnd.openxmlformats-package.relationships+xml"/>
  <Override PartName="/ppt/slides/_rels/slide27.xml.rels" ContentType="application/vnd.openxmlformats-package.relationships+xml"/>
  <Override PartName="/ppt/slides/_rels/slide19.xml.rels" ContentType="application/vnd.openxmlformats-package.relationships+xml"/>
  <Override PartName="/ppt/slides/_rels/slide70.xml.rels" ContentType="application/vnd.openxmlformats-package.relationships+xml"/>
  <Override PartName="/ppt/slides/_rels/slide12.xml.rels" ContentType="application/vnd.openxmlformats-package.relationships+xml"/>
  <Override PartName="/ppt/slides/_rels/slide68.xml.rels" ContentType="application/vnd.openxmlformats-package.relationships+xml"/>
  <Override PartName="/ppt/slides/_rels/slide4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25.xml.rels" ContentType="application/vnd.openxmlformats-package.relationships+xml"/>
  <Override PartName="/ppt/slides/_rels/slide83.xml.rels" ContentType="application/vnd.openxmlformats-package.relationships+xml"/>
  <Override PartName="/ppt/slides/_rels/slide51.xml.rels" ContentType="application/vnd.openxmlformats-package.relationships+xml"/>
  <Override PartName="/ppt/slides/_rels/slide6.xml.rels" ContentType="application/vnd.openxmlformats-package.relationships+xml"/>
  <Override PartName="/ppt/slides/_rels/slide28.xml.rels" ContentType="application/vnd.openxmlformats-package.relationships+xml"/>
  <Override PartName="/ppt/slides/_rels/slide84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81.xml.rels" ContentType="application/vnd.openxmlformats-package.relationships+xml"/>
  <Override PartName="/ppt/slides/_rels/slide23.xml.rels" ContentType="application/vnd.openxmlformats-package.relationships+xml"/>
  <Override PartName="/ppt/slides/_rels/slide85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82.xml.rels" ContentType="application/vnd.openxmlformats-package.relationships+xml"/>
  <Override PartName="/ppt/slides/_rels/slide24.xml.rels" ContentType="application/vnd.openxmlformats-package.relationships+xml"/>
  <Override PartName="/ppt/slides/_rels/slide86.xml.rels" ContentType="application/vnd.openxmlformats-package.relationships+xml"/>
  <Override PartName="/ppt/slides/_rels/slide9.xml.rels" ContentType="application/vnd.openxmlformats-package.relationships+xml"/>
  <Override PartName="/ppt/slides/_rels/slide17.xml.rels" ContentType="application/vnd.openxmlformats-package.relationships+xml"/>
  <Override PartName="/ppt/slides/_rels/slide29.xml.rels" ContentType="application/vnd.openxmlformats-package.relationships+xml"/>
  <Override PartName="/ppt/slides/_rels/slide10.xml.rels" ContentType="application/vnd.openxmlformats-package.relationships+xml"/>
  <Override PartName="/ppt/slides/_rels/slide58.xml.rels" ContentType="application/vnd.openxmlformats-package.relationships+xml"/>
  <Override PartName="/ppt/slides/_rels/slide26.xml.rels" ContentType="application/vnd.openxmlformats-package.relationships+xml"/>
  <Override PartName="/ppt/slides/_rels/slide30.xml.rels" ContentType="application/vnd.openxmlformats-package.relationships+xml"/>
  <Override PartName="/ppt/slides/_rels/slide33.xml.rels" ContentType="application/vnd.openxmlformats-package.relationships+xml"/>
  <Override PartName="/ppt/slides/_rels/slide44.xml.rels" ContentType="application/vnd.openxmlformats-package.relationships+xml"/>
  <Override PartName="/ppt/slides/_rels/slide34.xml.rels" ContentType="application/vnd.openxmlformats-package.relationships+xml"/>
  <Override PartName="/ppt/slides/_rels/slide77.xml.rels" ContentType="application/vnd.openxmlformats-package.relationships+xml"/>
  <Override PartName="/ppt/slides/_rels/slide45.xml.rels" ContentType="application/vnd.openxmlformats-package.relationships+xml"/>
  <Override PartName="/ppt/slides/_rels/slide35.xml.rels" ContentType="application/vnd.openxmlformats-package.relationships+xml"/>
  <Override PartName="/ppt/slides/_rels/slide36.xml.rels" ContentType="application/vnd.openxmlformats-package.relationships+xml"/>
  <Override PartName="/ppt/slides/_rels/slide37.xml.rels" ContentType="application/vnd.openxmlformats-package.relationships+xml"/>
  <Override PartName="/ppt/slides/_rels/slide38.xml.rels" ContentType="application/vnd.openxmlformats-package.relationships+xml"/>
  <Override PartName="/ppt/slides/_rels/slide39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6.xml.rels" ContentType="application/vnd.openxmlformats-package.relationships+xml"/>
  <Override PartName="/ppt/slides/slide53.xml" ContentType="application/vnd.openxmlformats-officedocument.presentationml.slide+xml"/>
  <Override PartName="/ppt/slides/slide5.xml" ContentType="application/vnd.openxmlformats-officedocument.presentationml.slide+xml"/>
  <Override PartName="/ppt/slides/slide27.xml" ContentType="application/vnd.openxmlformats-officedocument.presentationml.slide+xml"/>
  <Override PartName="/ppt/slides/slide79.xml" ContentType="application/vnd.openxmlformats-officedocument.presentationml.slide+xml"/>
  <Override PartName="/ppt/slides/slide20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55.xml" ContentType="application/vnd.openxmlformats-officedocument.presentationml.slide+xml"/>
  <Override PartName="/ppt/slides/slide7.xml" ContentType="application/vnd.openxmlformats-officedocument.presentationml.slide+xml"/>
  <Override PartName="/ppt/slides/slide29.xml" ContentType="application/vnd.openxmlformats-officedocument.presentationml.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_rels/presentation.xml.rels" ContentType="application/vnd.openxmlformats-package.relationships+xml"/>
  <Override PartName="/ppt/media/image179.png" ContentType="image/png"/>
  <Override PartName="/ppt/media/image178.png" ContentType="image/png"/>
  <Override PartName="/ppt/media/image177.png" ContentType="image/png"/>
  <Override PartName="/ppt/media/image176.png" ContentType="image/png"/>
  <Override PartName="/ppt/media/image175.png" ContentType="image/png"/>
  <Override PartName="/ppt/media/image174.png" ContentType="image/png"/>
  <Override PartName="/ppt/media/image173.png" ContentType="image/png"/>
  <Override PartName="/ppt/media/image172.png" ContentType="image/png"/>
  <Override PartName="/ppt/media/image171.png" ContentType="image/png"/>
  <Override PartName="/ppt/media/image170.png" ContentType="image/png"/>
  <Override PartName="/ppt/media/image169.png" ContentType="image/png"/>
  <Override PartName="/ppt/media/image168.png" ContentType="image/png"/>
  <Override PartName="/ppt/media/image167.png" ContentType="image/png"/>
  <Override PartName="/ppt/media/image166.png" ContentType="image/png"/>
  <Override PartName="/ppt/media/image165.png" ContentType="image/png"/>
  <Override PartName="/ppt/media/image164.png" ContentType="image/png"/>
  <Override PartName="/ppt/media/image163.png" ContentType="image/png"/>
  <Override PartName="/ppt/media/image162.png" ContentType="image/png"/>
  <Override PartName="/ppt/media/image161.png" ContentType="image/png"/>
  <Override PartName="/ppt/media/image160.png" ContentType="image/png"/>
  <Override PartName="/ppt/media/image154.png" ContentType="image/png"/>
  <Override PartName="/ppt/media/image153.png" ContentType="image/png"/>
  <Override PartName="/ppt/media/image152.png" ContentType="image/png"/>
  <Override PartName="/ppt/media/image151.png" ContentType="image/png"/>
  <Override PartName="/ppt/media/image150.png" ContentType="image/png"/>
  <Override PartName="/ppt/media/image148.png" ContentType="image/png"/>
  <Override PartName="/ppt/media/image147.png" ContentType="image/png"/>
  <Override PartName="/ppt/media/image146.png" ContentType="image/png"/>
  <Override PartName="/ppt/media/image145.png" ContentType="image/png"/>
  <Override PartName="/ppt/media/image144.png" ContentType="image/png"/>
  <Override PartName="/ppt/media/image143.png" ContentType="image/png"/>
  <Override PartName="/ppt/media/image142.png" ContentType="image/png"/>
  <Override PartName="/ppt/media/image141.png" ContentType="image/png"/>
  <Override PartName="/ppt/media/image140.png" ContentType="image/png"/>
  <Override PartName="/ppt/media/image138.png" ContentType="image/png"/>
  <Override PartName="/ppt/media/image137.png" ContentType="image/png"/>
  <Override PartName="/ppt/media/image136.png" ContentType="image/png"/>
  <Override PartName="/ppt/media/image135.png" ContentType="image/png"/>
  <Override PartName="/ppt/media/image134.png" ContentType="image/png"/>
  <Override PartName="/ppt/media/image133.png" ContentType="image/png"/>
  <Override PartName="/ppt/media/image132.png" ContentType="image/png"/>
  <Override PartName="/ppt/media/image131.png" ContentType="image/png"/>
  <Override PartName="/ppt/media/image130.png" ContentType="image/png"/>
  <Override PartName="/ppt/media/image128.png" ContentType="image/png"/>
  <Override PartName="/ppt/media/image127.png" ContentType="image/png"/>
  <Override PartName="/ppt/media/image126.png" ContentType="image/png"/>
  <Override PartName="/ppt/media/image125.png" ContentType="image/png"/>
  <Override PartName="/ppt/media/image124.png" ContentType="image/png"/>
  <Override PartName="/ppt/media/image123.png" ContentType="image/png"/>
  <Override PartName="/ppt/media/image122.png" ContentType="image/png"/>
  <Override PartName="/ppt/media/image121.png" ContentType="image/png"/>
  <Override PartName="/ppt/media/image120.png" ContentType="image/png"/>
  <Override PartName="/ppt/media/image118.png" ContentType="image/png"/>
  <Override PartName="/ppt/media/image117.png" ContentType="image/png"/>
  <Override PartName="/ppt/media/image116.png" ContentType="image/png"/>
  <Override PartName="/ppt/media/image115.png" ContentType="image/png"/>
  <Override PartName="/ppt/media/image114.png" ContentType="image/png"/>
  <Override PartName="/ppt/media/image113.png" ContentType="image/png"/>
  <Override PartName="/ppt/media/image112.png" ContentType="image/png"/>
  <Override PartName="/ppt/media/image111.png" ContentType="image/png"/>
  <Override PartName="/ppt/media/image110.png" ContentType="image/png"/>
  <Override PartName="/ppt/media/image108.png" ContentType="image/png"/>
  <Override PartName="/ppt/media/image107.png" ContentType="image/png"/>
  <Override PartName="/ppt/media/image106.png" ContentType="image/png"/>
  <Override PartName="/ppt/media/image105.png" ContentType="image/png"/>
  <Override PartName="/ppt/media/image104.png" ContentType="image/png"/>
  <Override PartName="/ppt/media/image99.png" ContentType="image/png"/>
  <Override PartName="/ppt/media/image103.png" ContentType="image/png"/>
  <Override PartName="/ppt/media/image98.png" ContentType="image/png"/>
  <Override PartName="/ppt/media/image102.png" ContentType="image/png"/>
  <Override PartName="/ppt/media/image97.png" ContentType="image/png"/>
  <Override PartName="/ppt/media/image46.png" ContentType="image/png"/>
  <Override PartName="/ppt/media/image45.png" ContentType="image/png"/>
  <Override PartName="/ppt/media/image44.png" ContentType="image/png"/>
  <Override PartName="/ppt/media/image43.png" ContentType="image/png"/>
  <Override PartName="/ppt/media/image42.png" ContentType="image/png"/>
  <Override PartName="/ppt/media/image41.png" ContentType="image/png"/>
  <Override PartName="/ppt/media/image109.png" ContentType="image/png"/>
  <Override PartName="/ppt/media/image40.png" ContentType="image/png"/>
  <Override PartName="/ppt/media/image35.png" ContentType="image/png"/>
  <Override PartName="/ppt/media/image34.png" ContentType="image/png"/>
  <Override PartName="/ppt/media/image33.png" ContentType="image/png"/>
  <Override PartName="/ppt/media/image32.png" ContentType="image/png"/>
  <Override PartName="/ppt/media/image31.png" ContentType="image/png"/>
  <Override PartName="/ppt/media/image30.png" ContentType="image/png"/>
  <Override PartName="/ppt/media/image89.png" ContentType="image/png"/>
  <Override PartName="/ppt/media/image29.png" ContentType="image/png"/>
  <Override PartName="/ppt/media/image28.png" ContentType="image/png"/>
  <Override PartName="/ppt/media/image27.png" ContentType="image/png"/>
  <Override PartName="/ppt/media/image26.png" ContentType="image/png"/>
  <Override PartName="/ppt/media/image25.png" ContentType="image/png"/>
  <Override PartName="/ppt/media/image24.png" ContentType="image/png"/>
  <Override PartName="/ppt/media/image59.png" ContentType="image/png"/>
  <Override PartName="/ppt/media/image180.png" ContentType="image/png"/>
  <Override PartName="/ppt/media/image10.png" ContentType="image/png"/>
  <Override PartName="/ppt/media/image69.png" ContentType="image/png"/>
  <Override PartName="/ppt/media/image23.png" ContentType="image/png"/>
  <Override PartName="/ppt/media/image58.png" ContentType="image/png"/>
  <Override PartName="/ppt/media/image36.png" ContentType="image/png"/>
  <Override PartName="/ppt/media/image155.png" ContentType="image/png"/>
  <Override PartName="/ppt/media/image1.png" ContentType="image/png"/>
  <Override PartName="/ppt/media/image51.png" ContentType="image/png"/>
  <Override PartName="/ppt/media/image56.png" ContentType="image/png"/>
  <Override PartName="/ppt/media/image21.png" ContentType="image/png"/>
  <Override PartName="/ppt/media/image37.png" ContentType="image/png"/>
  <Override PartName="/ppt/media/image156.png" ContentType="image/png"/>
  <Override PartName="/ppt/media/image2.png" ContentType="image/png"/>
  <Override PartName="/ppt/media/image52.png" ContentType="image/png"/>
  <Override PartName="/ppt/media/image57.png" ContentType="image/png"/>
  <Override PartName="/ppt/media/image22.png" ContentType="image/png"/>
  <Override PartName="/ppt/media/image38.png" ContentType="image/png"/>
  <Override PartName="/ppt/media/image157.png" ContentType="image/png"/>
  <Override PartName="/ppt/media/image3.png" ContentType="image/png"/>
  <Override PartName="/ppt/media/image53.png" ContentType="image/png"/>
  <Override PartName="/ppt/media/image39.png" ContentType="image/png"/>
  <Override PartName="/ppt/media/image158.png" ContentType="image/png"/>
  <Override PartName="/ppt/media/image4.png" ContentType="image/png"/>
  <Override PartName="/ppt/media/image54.png" ContentType="image/png"/>
  <Override PartName="/ppt/media/image181.png" ContentType="image/png"/>
  <Override PartName="/ppt/media/image11.png" ContentType="image/png"/>
  <Override PartName="/ppt/media/image182.png" ContentType="image/png"/>
  <Override PartName="/ppt/media/image12.png" ContentType="image/png"/>
  <Override PartName="/ppt/media/image183.png" ContentType="image/png"/>
  <Override PartName="/ppt/media/image13.png" ContentType="image/png"/>
  <Override PartName="/ppt/media/image184.png" ContentType="image/png"/>
  <Override PartName="/ppt/media/image14.png" ContentType="image/png"/>
  <Override PartName="/ppt/media/image185.png" ContentType="image/png"/>
  <Override PartName="/ppt/media/image15.png" ContentType="image/png"/>
  <Override PartName="/ppt/media/image186.png" ContentType="image/png"/>
  <Override PartName="/ppt/media/image16.png" ContentType="image/png"/>
  <Override PartName="/ppt/media/image6.png" ContentType="image/png"/>
  <Override PartName="/ppt/media/image91.png" ContentType="image/png"/>
  <Override PartName="/ppt/media/image17.png" ContentType="image/png"/>
  <Override PartName="/ppt/media/image7.png" ContentType="image/png"/>
  <Override PartName="/ppt/media/image92.png" ContentType="image/png"/>
  <Override PartName="/ppt/media/image18.png" ContentType="image/png"/>
  <Override PartName="/ppt/media/image8.png" ContentType="image/png"/>
  <Override PartName="/ppt/media/image93.png" ContentType="image/png"/>
  <Override PartName="/ppt/media/image19.png" ContentType="image/png"/>
  <Override PartName="/ppt/media/image9.png" ContentType="image/png"/>
  <Override PartName="/ppt/media/image94.png" ContentType="image/png"/>
  <Override PartName="/ppt/media/image159.png" ContentType="image/png"/>
  <Override PartName="/ppt/media/image90.png" ContentType="image/png"/>
  <Override PartName="/ppt/media/image5.png" ContentType="image/png"/>
  <Override PartName="/ppt/media/image55.png" ContentType="image/png"/>
  <Override PartName="/ppt/media/image20.png" ContentType="image/png"/>
  <Override PartName="/ppt/media/image79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119.png" ContentType="image/png"/>
  <Override PartName="/ppt/media/image50.png" ContentType="image/png"/>
  <Override PartName="/ppt/media/image129.png" ContentType="image/png"/>
  <Override PartName="/ppt/media/image60.png" ContentType="image/png"/>
  <Override PartName="/ppt/media/image61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139.png" ContentType="image/png"/>
  <Override PartName="/ppt/media/image70.png" ContentType="image/png"/>
  <Override PartName="/ppt/media/image71.png" ContentType="image/png"/>
  <Override PartName="/ppt/media/image72.png" ContentType="image/png"/>
  <Override PartName="/ppt/media/image73.png" ContentType="image/png"/>
  <Override PartName="/ppt/media/image74.png" ContentType="image/png"/>
  <Override PartName="/ppt/media/image75.png" ContentType="image/png"/>
  <Override PartName="/ppt/media/image76.png" ContentType="image/png"/>
  <Override PartName="/ppt/media/image77.png" ContentType="image/png"/>
  <Override PartName="/ppt/media/image78.png" ContentType="image/png"/>
  <Override PartName="/ppt/media/image149.png" ContentType="image/png"/>
  <Override PartName="/ppt/media/image80.png" ContentType="image/png"/>
  <Override PartName="/ppt/media/image81.png" ContentType="image/png"/>
  <Override PartName="/ppt/media/image82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86.png" ContentType="image/png"/>
  <Override PartName="/ppt/media/image87.png" ContentType="image/png"/>
  <Override PartName="/ppt/media/image88.png" ContentType="image/png"/>
  <Override PartName="/ppt/media/image100.png" ContentType="image/png"/>
  <Override PartName="/ppt/media/image95.png" ContentType="image/png"/>
  <Override PartName="/ppt/media/image101.png" ContentType="image/png"/>
  <Override PartName="/ppt/media/image96.png" ContentType="image/png"/>
  <Override PartName="/ppt/presentation.xml" ContentType="application/vnd.openxmlformats-officedocument.presentationml.presentation.main+xml"/>
  <Override PartName="/ppt/slideMasters/_rels/slideMaster4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_rels/slideLayout4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6.xml.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6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8.png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" name="" descr=""/>
          <p:cNvPicPr/>
          <p:nvPr/>
        </p:nvPicPr>
        <p:blipFill>
          <a:blip r:embed="rId2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solidFill>
              <a:srgbClr val="333333"/>
            </a:solidFill>
          </a:ln>
        </p:spPr>
      </p:pic>
      <p:pic>
        <p:nvPicPr>
          <p:cNvPr id="36" name="" descr=""/>
          <p:cNvPicPr/>
          <p:nvPr/>
        </p:nvPicPr>
        <p:blipFill>
          <a:blip r:embed="rId3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solidFill>
              <a:srgbClr val="333333"/>
            </a:solidFill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782640" y="347040"/>
            <a:ext cx="7578360" cy="3539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3" name="" descr=""/>
          <p:cNvPicPr/>
          <p:nvPr/>
        </p:nvPicPr>
        <p:blipFill>
          <a:blip r:embed="rId2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solidFill>
              <a:srgbClr val="333333"/>
            </a:solidFill>
          </a:ln>
        </p:spPr>
      </p:pic>
      <p:pic>
        <p:nvPicPr>
          <p:cNvPr id="74" name="" descr=""/>
          <p:cNvPicPr/>
          <p:nvPr/>
        </p:nvPicPr>
        <p:blipFill>
          <a:blip r:embed="rId3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solidFill>
              <a:srgbClr val="333333"/>
            </a:solidFill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782640" y="347040"/>
            <a:ext cx="7578360" cy="3539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0" name="" descr=""/>
          <p:cNvPicPr/>
          <p:nvPr/>
        </p:nvPicPr>
        <p:blipFill>
          <a:blip r:embed="rId2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solidFill>
              <a:srgbClr val="333333"/>
            </a:solidFill>
          </a:ln>
        </p:spPr>
      </p:pic>
      <p:pic>
        <p:nvPicPr>
          <p:cNvPr id="111" name="" descr=""/>
          <p:cNvPicPr/>
          <p:nvPr/>
        </p:nvPicPr>
        <p:blipFill>
          <a:blip r:embed="rId3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solidFill>
              <a:srgbClr val="333333"/>
            </a:solidFill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subTitle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subTitle"/>
          </p:nvPr>
        </p:nvSpPr>
        <p:spPr>
          <a:xfrm>
            <a:off x="782640" y="347040"/>
            <a:ext cx="7578360" cy="3539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PlaceHolder 5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6" name="" descr=""/>
          <p:cNvPicPr/>
          <p:nvPr/>
        </p:nvPicPr>
        <p:blipFill>
          <a:blip r:embed="rId2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solidFill>
              <a:srgbClr val="333333"/>
            </a:solidFill>
          </a:ln>
        </p:spPr>
      </p:pic>
      <p:pic>
        <p:nvPicPr>
          <p:cNvPr id="147" name="" descr=""/>
          <p:cNvPicPr/>
          <p:nvPr/>
        </p:nvPicPr>
        <p:blipFill>
          <a:blip r:embed="rId3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solidFill>
              <a:srgbClr val="333333"/>
            </a:solidFill>
          </a:ln>
        </p:spPr>
      </p:pic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782640" y="347040"/>
            <a:ext cx="7578360" cy="3539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311760" y="992880"/>
            <a:ext cx="8520120" cy="27363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单击鼠标编辑标题文字格式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6B16AACE-B9B4-4606-BE15-9DBE87D7C304}" type="slidenum">
              <a:rPr b="0" lang="en-US" sz="10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&lt;编号&gt;</a:t>
            </a:fld>
            <a:endParaRPr b="0" lang="en-U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单击鼠标编辑大纲文字格式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第二个大纲级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第三大纲级别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第四大纲级别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第五大纲级别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第六大纲级别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第七大纲级别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stomShape 1"/>
          <p:cNvSpPr/>
          <p:nvPr/>
        </p:nvSpPr>
        <p:spPr>
          <a:xfrm>
            <a:off x="0" y="0"/>
            <a:ext cx="9143640" cy="145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" name="PlaceHolder 2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单击鼠标编辑标题文字格式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单击鼠标编辑大纲文字格式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第二个大纲级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第三大纲级别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第四大纲级别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第五大纲级别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第六大纲级别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第七大纲级别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sldNum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A259A40E-4FC9-4D22-8773-F51417C51E62}" type="slidenum">
              <a:rPr b="0" lang="en-US" sz="10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&lt;编号&gt;</a:t>
            </a:fld>
            <a:endParaRPr b="0" lang="en-U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311760" y="2867760"/>
            <a:ext cx="8520120" cy="112212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单击鼠标编辑标题文字格式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sldNum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7AB377D4-3267-4DFD-A9AE-4E2997678CF9}" type="slidenum">
              <a:rPr b="0" lang="en-US" sz="10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&lt;编号&gt;</a:t>
            </a:fld>
            <a:endParaRPr b="0" lang="en-U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单击鼠标编辑大纲文字格式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第二个大纲级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第三大纲级别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第四大纲级别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第五大纲级别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第六大纲级别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第七大纲级别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000" cy="762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759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单击鼠标编辑大纲文字格式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第二个大纲级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第三大纲级别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第四大纲级别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第五大纲级别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第六大纲级别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第七大纲级别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hyperlink" Target="http://mongodb.github.io/node-mongodb-native/2.2/api/Cursor.html" TargetMode="External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hyperlink" Target="http://mongodb.github.io/node-mongodb-native/2.2/api/Cursor.html" TargetMode="External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hyperlink" Target="https://fullstackccu.github.io/final-project/" TargetMode="External"/><Relationship Id="rId2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hyperlink" Target="https://docs.mongodb.com/manual/tutorial/query-documents/" TargetMode="External"/><Relationship Id="rId2" Type="http://schemas.openxmlformats.org/officeDocument/2006/relationships/hyperlink" Target="https://docs.mongodb.com/manual/reference/operator/query/" TargetMode="External"/><Relationship Id="rId3" Type="http://schemas.openxmlformats.org/officeDocument/2006/relationships/hyperlink" Target="https://docs.mongodb.com/manual/tutorial/update-documents/" TargetMode="External"/><Relationship Id="rId4" Type="http://schemas.openxmlformats.org/officeDocument/2006/relationships/hyperlink" Target="https://docs.mongodb.com/manual/reference/operator/update" TargetMode="External"/><Relationship Id="rId5" Type="http://schemas.openxmlformats.org/officeDocument/2006/relationships/slideLayout" Target="../slideLayouts/slideLayout1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hyperlink" Target="https://mongodb.github.io/node-mongodb-native/api-bson-generated/objectid.html" TargetMode="Externa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1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hyperlink" Target="https://mongodb.github.io/node-mongodb-native/api-bson-generated/objectid.html" TargetMode="Externa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slideLayout" Target="../slideLayouts/slideLayout1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hyperlink" Target="https://mongodb.github.io/node-mongodb-native/api-bson-generated/objectid.html" TargetMode="Externa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slideLayout" Target="../slideLayouts/slideLayout1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hyperlink" Target="https://fullstackccu.github.io/install-mongodb" TargetMode="External"/><Relationship Id="rId2" Type="http://schemas.openxmlformats.org/officeDocument/2006/relationships/slideLayout" Target="../slideLayouts/slideLayout1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slideLayout" Target="../slideLayouts/slideLayout1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slideLayout" Target="../slideLayouts/slideLayout1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slideLayout" Target="../slideLayouts/slideLayout1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slideLayout" Target="../slideLayouts/slideLayout1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slideLayout" Target="../slideLayouts/slideLayout15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slideLayout" Target="../slideLayouts/slideLayout1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8" Type="http://schemas.openxmlformats.org/officeDocument/2006/relationships/slideLayout" Target="../slideLayouts/slideLayout15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slideLayout" Target="../slideLayouts/slideLayout15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image" Target="../media/image85.png"/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7" Type="http://schemas.openxmlformats.org/officeDocument/2006/relationships/image" Target="../media/image90.png"/><Relationship Id="rId8" Type="http://schemas.openxmlformats.org/officeDocument/2006/relationships/slideLayout" Target="../slideLayouts/slideLayout15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91.png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98.png"/><Relationship Id="rId9" Type="http://schemas.openxmlformats.org/officeDocument/2006/relationships/image" Target="../media/image99.png"/><Relationship Id="rId10" Type="http://schemas.openxmlformats.org/officeDocument/2006/relationships/image" Target="../media/image100.png"/><Relationship Id="rId11" Type="http://schemas.openxmlformats.org/officeDocument/2006/relationships/image" Target="../media/image101.png"/><Relationship Id="rId12" Type="http://schemas.openxmlformats.org/officeDocument/2006/relationships/image" Target="../media/image102.png"/><Relationship Id="rId13" Type="http://schemas.openxmlformats.org/officeDocument/2006/relationships/image" Target="../media/image103.png"/><Relationship Id="rId14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104.png"/><Relationship Id="rId2" Type="http://schemas.openxmlformats.org/officeDocument/2006/relationships/image" Target="../media/image105.png"/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image" Target="../media/image110.png"/><Relationship Id="rId8" Type="http://schemas.openxmlformats.org/officeDocument/2006/relationships/image" Target="../media/image111.png"/><Relationship Id="rId9" Type="http://schemas.openxmlformats.org/officeDocument/2006/relationships/image" Target="../media/image112.png"/><Relationship Id="rId10" Type="http://schemas.openxmlformats.org/officeDocument/2006/relationships/image" Target="../media/image113.png"/><Relationship Id="rId11" Type="http://schemas.openxmlformats.org/officeDocument/2006/relationships/image" Target="../media/image114.png"/><Relationship Id="rId12" Type="http://schemas.openxmlformats.org/officeDocument/2006/relationships/image" Target="../media/image115.png"/><Relationship Id="rId13" Type="http://schemas.openxmlformats.org/officeDocument/2006/relationships/image" Target="../media/image116.png"/><Relationship Id="rId14" Type="http://schemas.openxmlformats.org/officeDocument/2006/relationships/slideLayout" Target="../slideLayouts/slideLayout15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117.png"/><Relationship Id="rId2" Type="http://schemas.openxmlformats.org/officeDocument/2006/relationships/image" Target="../media/image118.png"/><Relationship Id="rId3" Type="http://schemas.openxmlformats.org/officeDocument/2006/relationships/image" Target="../media/image119.png"/><Relationship Id="rId4" Type="http://schemas.openxmlformats.org/officeDocument/2006/relationships/slideLayout" Target="../slideLayouts/slideLayout15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120.png"/><Relationship Id="rId2" Type="http://schemas.openxmlformats.org/officeDocument/2006/relationships/image" Target="../media/image121.png"/><Relationship Id="rId3" Type="http://schemas.openxmlformats.org/officeDocument/2006/relationships/image" Target="../media/image122.png"/><Relationship Id="rId4" Type="http://schemas.openxmlformats.org/officeDocument/2006/relationships/slideLayout" Target="../slideLayouts/slideLayout15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123.png"/><Relationship Id="rId2" Type="http://schemas.openxmlformats.org/officeDocument/2006/relationships/image" Target="../media/image124.png"/><Relationship Id="rId3" Type="http://schemas.openxmlformats.org/officeDocument/2006/relationships/slideLayout" Target="../slideLayouts/slideLayout15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125.png"/><Relationship Id="rId2" Type="http://schemas.openxmlformats.org/officeDocument/2006/relationships/image" Target="../media/image126.png"/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7" Type="http://schemas.openxmlformats.org/officeDocument/2006/relationships/image" Target="../media/image131.png"/><Relationship Id="rId8" Type="http://schemas.openxmlformats.org/officeDocument/2006/relationships/slideLayout" Target="../slideLayouts/slideLayout15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132.png"/><Relationship Id="rId2" Type="http://schemas.openxmlformats.org/officeDocument/2006/relationships/image" Target="../media/image133.png"/><Relationship Id="rId3" Type="http://schemas.openxmlformats.org/officeDocument/2006/relationships/image" Target="../media/image134.png"/><Relationship Id="rId4" Type="http://schemas.openxmlformats.org/officeDocument/2006/relationships/image" Target="../media/image135.png"/><Relationship Id="rId5" Type="http://schemas.openxmlformats.org/officeDocument/2006/relationships/image" Target="../media/image136.png"/><Relationship Id="rId6" Type="http://schemas.openxmlformats.org/officeDocument/2006/relationships/image" Target="../media/image137.png"/><Relationship Id="rId7" Type="http://schemas.openxmlformats.org/officeDocument/2006/relationships/image" Target="../media/image138.png"/><Relationship Id="rId8" Type="http://schemas.openxmlformats.org/officeDocument/2006/relationships/slideLayout" Target="../slideLayouts/slideLayout1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139.png"/><Relationship Id="rId2" Type="http://schemas.openxmlformats.org/officeDocument/2006/relationships/image" Target="../media/image140.png"/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5" Type="http://schemas.openxmlformats.org/officeDocument/2006/relationships/slideLayout" Target="../slideLayouts/slideLayout15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143.png"/><Relationship Id="rId2" Type="http://schemas.openxmlformats.org/officeDocument/2006/relationships/image" Target="../media/image144.png"/><Relationship Id="rId3" Type="http://schemas.openxmlformats.org/officeDocument/2006/relationships/image" Target="../media/image145.png"/><Relationship Id="rId4" Type="http://schemas.openxmlformats.org/officeDocument/2006/relationships/slideLayout" Target="../slideLayouts/slideLayout15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146.png"/><Relationship Id="rId2" Type="http://schemas.openxmlformats.org/officeDocument/2006/relationships/image" Target="../media/image147.png"/><Relationship Id="rId3" Type="http://schemas.openxmlformats.org/officeDocument/2006/relationships/image" Target="../media/image148.png"/><Relationship Id="rId4" Type="http://schemas.openxmlformats.org/officeDocument/2006/relationships/image" Target="../media/image149.png"/><Relationship Id="rId5" Type="http://schemas.openxmlformats.org/officeDocument/2006/relationships/slideLayout" Target="../slideLayouts/slideLayout15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150.png"/><Relationship Id="rId2" Type="http://schemas.openxmlformats.org/officeDocument/2006/relationships/image" Target="../media/image151.png"/><Relationship Id="rId3" Type="http://schemas.openxmlformats.org/officeDocument/2006/relationships/image" Target="../media/image152.png"/><Relationship Id="rId4" Type="http://schemas.openxmlformats.org/officeDocument/2006/relationships/image" Target="../media/image153.png"/><Relationship Id="rId5" Type="http://schemas.openxmlformats.org/officeDocument/2006/relationships/image" Target="../media/image154.png"/><Relationship Id="rId6" Type="http://schemas.openxmlformats.org/officeDocument/2006/relationships/image" Target="../media/image155.png"/><Relationship Id="rId7" Type="http://schemas.openxmlformats.org/officeDocument/2006/relationships/image" Target="../media/image156.png"/><Relationship Id="rId8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hyperlink" Target="http://mongodb.github.io/node-mongodb-native/2.2/api/Db.html" TargetMode="External"/><Relationship Id="rId2" Type="http://schemas.openxmlformats.org/officeDocument/2006/relationships/hyperlink" Target="http://mongodb.github.io/node-mongodb-native/2.2/api/Collection.html" TargetMode="External"/><Relationship Id="rId3" Type="http://schemas.openxmlformats.org/officeDocument/2006/relationships/slideLayout" Target="../slideLayouts/slideLayout15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157.png"/><Relationship Id="rId2" Type="http://schemas.openxmlformats.org/officeDocument/2006/relationships/image" Target="../media/image158.png"/><Relationship Id="rId3" Type="http://schemas.openxmlformats.org/officeDocument/2006/relationships/slideLayout" Target="../slideLayouts/slideLayout15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159.png"/><Relationship Id="rId2" Type="http://schemas.openxmlformats.org/officeDocument/2006/relationships/image" Target="../media/image160.png"/><Relationship Id="rId3" Type="http://schemas.openxmlformats.org/officeDocument/2006/relationships/slideLayout" Target="../slideLayouts/slideLayout15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161.png"/><Relationship Id="rId2" Type="http://schemas.openxmlformats.org/officeDocument/2006/relationships/image" Target="../media/image162.png"/><Relationship Id="rId3" Type="http://schemas.openxmlformats.org/officeDocument/2006/relationships/image" Target="../media/image163.png"/><Relationship Id="rId4" Type="http://schemas.openxmlformats.org/officeDocument/2006/relationships/image" Target="../media/image164.png"/><Relationship Id="rId5" Type="http://schemas.openxmlformats.org/officeDocument/2006/relationships/image" Target="../media/image165.png"/><Relationship Id="rId6" Type="http://schemas.openxmlformats.org/officeDocument/2006/relationships/image" Target="../media/image166.png"/><Relationship Id="rId7" Type="http://schemas.openxmlformats.org/officeDocument/2006/relationships/image" Target="../media/image167.png"/><Relationship Id="rId8" Type="http://schemas.openxmlformats.org/officeDocument/2006/relationships/slideLayout" Target="../slideLayouts/slideLayout15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168.png"/><Relationship Id="rId2" Type="http://schemas.openxmlformats.org/officeDocument/2006/relationships/image" Target="../media/image169.png"/><Relationship Id="rId3" Type="http://schemas.openxmlformats.org/officeDocument/2006/relationships/slideLayout" Target="../slideLayouts/slideLayout15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170.png"/><Relationship Id="rId2" Type="http://schemas.openxmlformats.org/officeDocument/2006/relationships/slideLayout" Target="../slideLayouts/slideLayout15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171.png"/><Relationship Id="rId2" Type="http://schemas.openxmlformats.org/officeDocument/2006/relationships/slideLayout" Target="../slideLayouts/slideLayout15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172.png"/><Relationship Id="rId2" Type="http://schemas.openxmlformats.org/officeDocument/2006/relationships/slideLayout" Target="../slideLayouts/slideLayout15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image" Target="../media/image173.png"/><Relationship Id="rId2" Type="http://schemas.openxmlformats.org/officeDocument/2006/relationships/image" Target="../media/image174.png"/><Relationship Id="rId3" Type="http://schemas.openxmlformats.org/officeDocument/2006/relationships/slideLayout" Target="../slideLayouts/slideLayout15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hyperlink" Target="https://en.wikipedia.org/wiki/Single-page_application" TargetMode="External"/><Relationship Id="rId2" Type="http://schemas.openxmlformats.org/officeDocument/2006/relationships/hyperlink" Target="https://zh.wikipedia.org/wiki/&#24816;&#24615;&#36617;&#20837;" TargetMode="External"/><Relationship Id="rId3" Type="http://schemas.openxmlformats.org/officeDocument/2006/relationships/slideLayout" Target="../slideLayouts/slideLayout15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175.png"/><Relationship Id="rId2" Type="http://schemas.openxmlformats.org/officeDocument/2006/relationships/image" Target="../media/image176.png"/><Relationship Id="rId3" Type="http://schemas.openxmlformats.org/officeDocument/2006/relationships/image" Target="../media/image177.png"/><Relationship Id="rId4" Type="http://schemas.openxmlformats.org/officeDocument/2006/relationships/image" Target="../media/image178.png"/><Relationship Id="rId5" Type="http://schemas.openxmlformats.org/officeDocument/2006/relationships/slideLayout" Target="../slideLayouts/slideLayout15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hyperlink" Target="http://handlebarsjs.com/" TargetMode="External"/><Relationship Id="rId2" Type="http://schemas.openxmlformats.org/officeDocument/2006/relationships/slideLayout" Target="../slideLayouts/slideLayout15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179.png"/><Relationship Id="rId2" Type="http://schemas.openxmlformats.org/officeDocument/2006/relationships/slideLayout" Target="../slideLayouts/slideLayout15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image" Target="../media/image180.png"/><Relationship Id="rId2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hyperlink" Target="http://i.imgur.com/MByWioX.png" TargetMode="External"/><Relationship Id="rId3" Type="http://schemas.openxmlformats.org/officeDocument/2006/relationships/slideLayout" Target="../slideLayouts/slideLayout15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image" Target="../media/image181.png"/><Relationship Id="rId2" Type="http://schemas.openxmlformats.org/officeDocument/2006/relationships/slideLayout" Target="../slideLayouts/slideLayout15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image" Target="../media/image182.png"/><Relationship Id="rId2" Type="http://schemas.openxmlformats.org/officeDocument/2006/relationships/slideLayout" Target="../slideLayouts/slideLayout15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hyperlink" Target="https://expressjs.com/en/api.html#app.render" TargetMode="External"/><Relationship Id="rId2" Type="http://schemas.openxmlformats.org/officeDocument/2006/relationships/slideLayout" Target="../slideLayouts/slideLayout15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image" Target="../media/image183.png"/><Relationship Id="rId2" Type="http://schemas.openxmlformats.org/officeDocument/2006/relationships/slideLayout" Target="../slideLayouts/slideLayout15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85.xml.rels><?xml version="1.0" encoding="UTF-8"?>
<Relationships xmlns="http://schemas.openxmlformats.org/package/2006/relationships"><Relationship Id="rId1" Type="http://schemas.openxmlformats.org/officeDocument/2006/relationships/image" Target="../media/image184.png"/><Relationship Id="rId2" Type="http://schemas.openxmlformats.org/officeDocument/2006/relationships/slideLayout" Target="../slideLayouts/slideLayout15.xml"/>
</Relationships>
</file>

<file path=ppt/slides/_rels/slide86.xml.rels><?xml version="1.0" encoding="UTF-8"?>
<Relationships xmlns="http://schemas.openxmlformats.org/package/2006/relationships"><Relationship Id="rId1" Type="http://schemas.openxmlformats.org/officeDocument/2006/relationships/image" Target="../media/image185.png"/><Relationship Id="rId2" Type="http://schemas.openxmlformats.org/officeDocument/2006/relationships/slideLayout" Target="../slideLayouts/slideLayout15.xml"/>
</Relationships>
</file>

<file path=ppt/slides/_rels/slide87.xml.rels><?xml version="1.0" encoding="UTF-8"?>
<Relationships xmlns="http://schemas.openxmlformats.org/package/2006/relationships"><Relationship Id="rId1" Type="http://schemas.openxmlformats.org/officeDocument/2006/relationships/image" Target="../media/image186.png"/><Relationship Id="rId2" Type="http://schemas.openxmlformats.org/officeDocument/2006/relationships/slideLayout" Target="../slideLayouts/slideLayout1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220680" y="1074600"/>
            <a:ext cx="8519760" cy="2736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 anchor="b"/>
          <a:p>
            <a:pPr algn="ctr"/>
            <a:r>
              <a:rPr b="0" lang="en-US" sz="5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4102165</a:t>
            </a:r>
            <a:r>
              <a:rPr b="0" lang="en-US" sz="5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: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Full Stack Web Development Fundamentals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CustomShape 2"/>
          <p:cNvSpPr/>
          <p:nvPr/>
        </p:nvSpPr>
        <p:spPr>
          <a:xfrm>
            <a:off x="311760" y="3811320"/>
            <a:ext cx="8519760" cy="1971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Spring 2019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簡立仁 </a:t>
            </a:r>
            <a:r>
              <a:rPr b="0" lang="en-US" sz="2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Li-Ren Chien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ccumouse@gmail.com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collection.findOne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7" name="Google Shape;110;p22" descr=""/>
          <p:cNvPicPr/>
          <p:nvPr/>
        </p:nvPicPr>
        <p:blipFill>
          <a:blip r:embed="rId1"/>
          <a:stretch/>
        </p:blipFill>
        <p:spPr>
          <a:xfrm>
            <a:off x="747360" y="1761840"/>
            <a:ext cx="7649280" cy="3333600"/>
          </a:xfrm>
          <a:prstGeom prst="rect">
            <a:avLst/>
          </a:prstGeom>
          <a:ln>
            <a:noFill/>
          </a:ln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collection.find()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TextShape 2"/>
          <p:cNvSpPr txBox="1"/>
          <p:nvPr/>
        </p:nvSpPr>
        <p:spPr>
          <a:xfrm>
            <a:off x="288000" y="1368000"/>
            <a:ext cx="8219880" cy="15872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const cursor = await collection.find(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query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Returns a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  <a:hlinkClick r:id="rId1"/>
              </a:rPr>
              <a:t>Cursor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to pointing to the first entry of a set of documents matching the query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You can use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hasNext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and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next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to iterate through the list: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0" name="Google Shape;117;p23" descr=""/>
          <p:cNvPicPr/>
          <p:nvPr/>
        </p:nvPicPr>
        <p:blipFill>
          <a:blip r:embed="rId2"/>
          <a:stretch/>
        </p:blipFill>
        <p:spPr>
          <a:xfrm>
            <a:off x="90720" y="3992400"/>
            <a:ext cx="8838720" cy="2055240"/>
          </a:xfrm>
          <a:prstGeom prst="rect">
            <a:avLst/>
          </a:prstGeom>
          <a:ln>
            <a:noFill/>
          </a:ln>
        </p:spPr>
      </p:pic>
      <p:sp>
        <p:nvSpPr>
          <p:cNvPr id="171" name="TextShape 3"/>
          <p:cNvSpPr txBox="1"/>
          <p:nvPr/>
        </p:nvSpPr>
        <p:spPr>
          <a:xfrm>
            <a:off x="704880" y="5995440"/>
            <a:ext cx="8219880" cy="681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(This is an example of something that is </a:t>
            </a:r>
            <a:r>
              <a:rPr b="1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a lot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easier to do with 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async/await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collection.find().toArray()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" name="TextShape 2"/>
          <p:cNvSpPr txBox="1"/>
          <p:nvPr/>
        </p:nvSpPr>
        <p:spPr>
          <a:xfrm>
            <a:off x="461880" y="1803600"/>
            <a:ext cx="8219880" cy="15872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const cursor = await collection.find(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query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const list = await cursor.toArray();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  <a:hlinkClick r:id="rId1"/>
              </a:rPr>
              <a:t>Cursor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also has a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toArray()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function that converts the results to an array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4" name="Google Shape;125;p24" descr=""/>
          <p:cNvPicPr/>
          <p:nvPr/>
        </p:nvPicPr>
        <p:blipFill>
          <a:blip r:embed="rId2"/>
          <a:stretch/>
        </p:blipFill>
        <p:spPr>
          <a:xfrm>
            <a:off x="152280" y="3965760"/>
            <a:ext cx="8838720" cy="1839240"/>
          </a:xfrm>
          <a:prstGeom prst="rect">
            <a:avLst/>
          </a:prstGeom>
          <a:ln>
            <a:noFill/>
          </a:ln>
        </p:spPr>
      </p:pic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collection.update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TextShape 2"/>
          <p:cNvSpPr txBox="1"/>
          <p:nvPr/>
        </p:nvSpPr>
        <p:spPr>
          <a:xfrm>
            <a:off x="461880" y="1803600"/>
            <a:ext cx="8219880" cy="35856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await collection.update(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query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, 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newEntry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Replaces the item matching 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query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with 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newEntry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(Note: This is the simplest version of update. There are more complex versions of update that we will address later.)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collection.update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8" name="Google Shape;137;p26" descr=""/>
          <p:cNvPicPr/>
          <p:nvPr/>
        </p:nvPicPr>
        <p:blipFill>
          <a:blip r:embed="rId1"/>
          <a:stretch/>
        </p:blipFill>
        <p:spPr>
          <a:xfrm>
            <a:off x="152280" y="1654920"/>
            <a:ext cx="8838720" cy="3771000"/>
          </a:xfrm>
          <a:prstGeom prst="rect">
            <a:avLst/>
          </a:prstGeom>
          <a:ln>
            <a:noFill/>
          </a:ln>
        </p:spPr>
      </p:pic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"Upsert" with collection.update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" name="TextShape 2"/>
          <p:cNvSpPr txBox="1"/>
          <p:nvPr/>
        </p:nvSpPr>
        <p:spPr>
          <a:xfrm>
            <a:off x="527400" y="1833840"/>
            <a:ext cx="8475120" cy="35856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MongoDB also supports "upsert", which is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Update the entry if it already exists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Insert the entry if it doesn't already exist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const params = { upsert: true };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await collection.update(</a:t>
            </a:r>
            <a:r>
              <a:rPr b="0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query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, </a:t>
            </a:r>
            <a:r>
              <a:rPr b="0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newEntry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,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params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720000" y="36000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"Upsert" with collection.update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2" name="Google Shape;149;p28" descr=""/>
          <p:cNvPicPr/>
          <p:nvPr/>
        </p:nvPicPr>
        <p:blipFill>
          <a:blip r:embed="rId1"/>
          <a:stretch/>
        </p:blipFill>
        <p:spPr>
          <a:xfrm>
            <a:off x="152280" y="1745280"/>
            <a:ext cx="8838720" cy="4115160"/>
          </a:xfrm>
          <a:prstGeom prst="rect">
            <a:avLst/>
          </a:prstGeom>
          <a:ln>
            <a:noFill/>
          </a:ln>
        </p:spPr>
      </p:pic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collection.deleteOne/Many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" name="TextShape 2"/>
          <p:cNvSpPr txBox="1"/>
          <p:nvPr/>
        </p:nvSpPr>
        <p:spPr>
          <a:xfrm>
            <a:off x="331560" y="1833840"/>
            <a:ext cx="8430120" cy="12859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const result = await collection.deleteOne(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query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Deletes the first the item matching 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query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result.deletedCount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gives the number of docs deleted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TextShape 3"/>
          <p:cNvSpPr txBox="1"/>
          <p:nvPr/>
        </p:nvSpPr>
        <p:spPr>
          <a:xfrm>
            <a:off x="331560" y="3938040"/>
            <a:ext cx="8651520" cy="2331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const result = await collection.deleteMany(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query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Deletes all items matching 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query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result.deletedCount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gives the number of docs deleted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Use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collection.deleteMany()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to delete everything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collection.deleteOne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7" name="Google Shape;162;p30" descr=""/>
          <p:cNvPicPr/>
          <p:nvPr/>
        </p:nvPicPr>
        <p:blipFill>
          <a:blip r:embed="rId1"/>
          <a:stretch/>
        </p:blipFill>
        <p:spPr>
          <a:xfrm>
            <a:off x="152280" y="1790640"/>
            <a:ext cx="8838720" cy="2807640"/>
          </a:xfrm>
          <a:prstGeom prst="rect">
            <a:avLst/>
          </a:prstGeom>
          <a:ln>
            <a:noFill/>
          </a:ln>
        </p:spPr>
      </p:pic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collection.deleteMany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9" name="Google Shape;168;p31" descr=""/>
          <p:cNvPicPr/>
          <p:nvPr/>
        </p:nvPicPr>
        <p:blipFill>
          <a:blip r:embed="rId1"/>
          <a:stretch/>
        </p:blipFill>
        <p:spPr>
          <a:xfrm>
            <a:off x="152280" y="1926360"/>
            <a:ext cx="8838720" cy="159948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CS193X schedule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1" name="TextShape 2"/>
          <p:cNvSpPr txBox="1"/>
          <p:nvPr/>
        </p:nvSpPr>
        <p:spPr>
          <a:xfrm>
            <a:off x="782640" y="1560240"/>
            <a:ext cx="7578360" cy="49849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Today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Servers and MongoDB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Web application architecture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Server-side rendering with Handlebars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Single-page web app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0000ff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Final Project</a:t>
            </a:r>
            <a:r>
              <a:rPr b="0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Assigned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0000ff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HW5 due Mon</a:t>
            </a:r>
            <a:r>
              <a:rPr b="1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6/2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Advanced queries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TextShape 2"/>
          <p:cNvSpPr txBox="1"/>
          <p:nvPr/>
        </p:nvSpPr>
        <p:spPr>
          <a:xfrm>
            <a:off x="782640" y="1560240"/>
            <a:ext cx="8004240" cy="51318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MongoDB has a very powerful querying syntax that we did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
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not cover in these examples.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文泉驿微米黑"/>
              </a:rPr>
              <a:t>For more complex queries, check out: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文泉驿微米黑"/>
                <a:hlinkClick r:id="rId1"/>
              </a:rPr>
              <a:t>Querying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文泉驿微米黑"/>
                <a:hlinkClick r:id="rId2"/>
              </a:rPr>
              <a:t>Query selectors and projection operators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42720">
              <a:lnSpc>
                <a:spcPct val="115000"/>
              </a:lnSpc>
              <a:buClr>
                <a:srgbClr val="434343"/>
              </a:buClr>
              <a:buFont typeface="Consolas"/>
              <a:buChar char="-"/>
            </a:pP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文泉驿微米黑"/>
              </a:rPr>
              <a:t>db.collection('inventory').find({ qty: { </a:t>
            </a:r>
            <a:r>
              <a:rPr b="1" lang="en-US" sz="18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文泉驿微米黑"/>
              </a:rPr>
              <a:t>$lt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文泉驿微米黑"/>
              </a:rPr>
              <a:t>: 30 } });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文泉驿微米黑"/>
                <a:hlinkClick r:id="rId3"/>
              </a:rPr>
              <a:t>Updating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文泉驿微米黑"/>
                <a:hlinkClick r:id="rId4"/>
              </a:rPr>
              <a:t>Update operators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457200">
              <a:lnSpc>
                <a:spcPct val="115000"/>
              </a:lnSpc>
            </a:pP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文泉驿微米黑"/>
              </a:rPr>
              <a:t>db.collection('words').updateOne(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457200">
              <a:lnSpc>
                <a:spcPct val="115000"/>
              </a:lnSpc>
            </a:pP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文泉驿微米黑"/>
              </a:rPr>
              <a:t>  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文泉驿微米黑"/>
              </a:rPr>
              <a:t>{ word: searchWord },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457200">
              <a:lnSpc>
                <a:spcPct val="115000"/>
              </a:lnSpc>
            </a:pP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文泉驿微米黑"/>
              </a:rPr>
              <a:t>  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文泉驿微米黑"/>
              </a:rPr>
              <a:t>{ </a:t>
            </a:r>
            <a:r>
              <a:rPr b="1" lang="en-US" sz="18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文泉驿微米黑"/>
              </a:rPr>
              <a:t>$set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文泉驿微米黑"/>
              </a:rPr>
              <a:t>: { definition: newDefinition }})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文泉驿微米黑"/>
              </a:rPr>
              <a:t>	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Looking up documents by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
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MongoDB id (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ObjectID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 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MongoDB: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_id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TextShape 2"/>
          <p:cNvSpPr txBox="1"/>
          <p:nvPr/>
        </p:nvSpPr>
        <p:spPr>
          <a:xfrm>
            <a:off x="461880" y="1498680"/>
            <a:ext cx="8219880" cy="945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MongoDB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creates a unique id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for each doc it creates.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This is stored in a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_id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field and consists of a string stored in an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  <a:hlinkClick r:id="rId1"/>
              </a:rPr>
              <a:t>ObjectID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object.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5" name="Google Shape;186;p34" descr=""/>
          <p:cNvPicPr/>
          <p:nvPr/>
        </p:nvPicPr>
        <p:blipFill>
          <a:blip r:embed="rId2"/>
          <a:stretch/>
        </p:blipFill>
        <p:spPr>
          <a:xfrm>
            <a:off x="233280" y="3005640"/>
            <a:ext cx="6983280" cy="415800"/>
          </a:xfrm>
          <a:prstGeom prst="rect">
            <a:avLst/>
          </a:prstGeom>
          <a:ln>
            <a:noFill/>
          </a:ln>
        </p:spPr>
      </p:pic>
      <p:pic>
        <p:nvPicPr>
          <p:cNvPr id="196" name="Google Shape;187;p34" descr=""/>
          <p:cNvPicPr/>
          <p:nvPr/>
        </p:nvPicPr>
        <p:blipFill>
          <a:blip r:embed="rId3"/>
          <a:stretch/>
        </p:blipFill>
        <p:spPr>
          <a:xfrm>
            <a:off x="168120" y="3605400"/>
            <a:ext cx="8838720" cy="754200"/>
          </a:xfrm>
          <a:prstGeom prst="rect">
            <a:avLst/>
          </a:prstGeom>
          <a:ln>
            <a:noFill/>
          </a:ln>
        </p:spPr>
      </p:pic>
      <p:sp>
        <p:nvSpPr>
          <p:cNvPr id="197" name="CustomShape 3"/>
          <p:cNvSpPr/>
          <p:nvPr/>
        </p:nvSpPr>
        <p:spPr>
          <a:xfrm>
            <a:off x="461880" y="4390920"/>
            <a:ext cx="8125920" cy="225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Recall the id is returned after we've inserted a new document: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const result = await collection.insertOne(</a:t>
            </a:r>
            <a:r>
              <a:rPr b="1" i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doc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);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result.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insertedId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will contain the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_id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of the object that was created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Find by Mongo ID: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ObjectID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9" name="TextShape 2"/>
          <p:cNvSpPr txBox="1"/>
          <p:nvPr/>
        </p:nvSpPr>
        <p:spPr>
          <a:xfrm>
            <a:off x="702000" y="115236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Let's say you have a route that creates documents: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0" name="Google Shape;202;p36" descr=""/>
          <p:cNvPicPr/>
          <p:nvPr/>
        </p:nvPicPr>
        <p:blipFill>
          <a:blip r:embed="rId1"/>
          <a:stretch/>
        </p:blipFill>
        <p:spPr>
          <a:xfrm>
            <a:off x="847800" y="2198520"/>
            <a:ext cx="6224400" cy="4228920"/>
          </a:xfrm>
          <a:prstGeom prst="rect">
            <a:avLst/>
          </a:prstGeom>
          <a:ln>
            <a:noFill/>
          </a:ln>
        </p:spPr>
      </p:pic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Find by Mongo ID: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ObjectID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" name="TextShape 2"/>
          <p:cNvSpPr txBox="1"/>
          <p:nvPr/>
        </p:nvSpPr>
        <p:spPr>
          <a:xfrm>
            <a:off x="701640" y="115200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Let's say you have a route that creates documents: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3" name="Google Shape;202;p36" descr=""/>
          <p:cNvPicPr/>
          <p:nvPr/>
        </p:nvPicPr>
        <p:blipFill>
          <a:blip r:embed="rId1"/>
          <a:stretch/>
        </p:blipFill>
        <p:spPr>
          <a:xfrm>
            <a:off x="847440" y="2198160"/>
            <a:ext cx="6224400" cy="4228920"/>
          </a:xfrm>
          <a:prstGeom prst="rect">
            <a:avLst/>
          </a:prstGeom>
          <a:ln>
            <a:noFill/>
          </a:ln>
        </p:spPr>
      </p:pic>
      <p:sp>
        <p:nvSpPr>
          <p:cNvPr id="204" name="CustomShape 3"/>
          <p:cNvSpPr/>
          <p:nvPr/>
        </p:nvSpPr>
        <p:spPr>
          <a:xfrm>
            <a:off x="3336480" y="5375160"/>
            <a:ext cx="2486520" cy="432360"/>
          </a:xfrm>
          <a:prstGeom prst="roundRect">
            <a:avLst>
              <a:gd name="adj" fmla="val 16667"/>
            </a:avLst>
          </a:prstGeom>
          <a:noFill/>
          <a:ln w="2844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5" name="CustomShape 4"/>
          <p:cNvSpPr/>
          <p:nvPr/>
        </p:nvSpPr>
        <p:spPr>
          <a:xfrm>
            <a:off x="5071680" y="2976120"/>
            <a:ext cx="4000320" cy="177588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You are returning the MongoDB-generated unique ID for the document, for querying later.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Find by Mongo ID: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ObjectID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" name="TextShape 2"/>
          <p:cNvSpPr txBox="1"/>
          <p:nvPr/>
        </p:nvSpPr>
        <p:spPr>
          <a:xfrm>
            <a:off x="629640" y="1207440"/>
            <a:ext cx="7578360" cy="13125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If you want to find a document by its MongoDB generated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_id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field,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you must wrap the string id in an </a:t>
            </a:r>
            <a:r>
              <a:rPr b="1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  <a:hlinkClick r:id="rId1"/>
              </a:rPr>
              <a:t>ObjectID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You need to import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ObjectID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class first.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8" name="Google Shape;211;p37" descr=""/>
          <p:cNvPicPr/>
          <p:nvPr/>
        </p:nvPicPr>
        <p:blipFill>
          <a:blip r:embed="rId2"/>
          <a:stretch/>
        </p:blipFill>
        <p:spPr>
          <a:xfrm>
            <a:off x="228600" y="3991320"/>
            <a:ext cx="8838720" cy="2503800"/>
          </a:xfrm>
          <a:prstGeom prst="rect">
            <a:avLst/>
          </a:prstGeom>
          <a:ln>
            <a:noFill/>
          </a:ln>
        </p:spPr>
      </p:pic>
      <p:pic>
        <p:nvPicPr>
          <p:cNvPr id="209" name="Google Shape;212;p37" descr=""/>
          <p:cNvPicPr/>
          <p:nvPr/>
        </p:nvPicPr>
        <p:blipFill>
          <a:blip r:embed="rId3"/>
          <a:stretch/>
        </p:blipFill>
        <p:spPr>
          <a:xfrm>
            <a:off x="152280" y="3327120"/>
            <a:ext cx="7713360" cy="480600"/>
          </a:xfrm>
          <a:prstGeom prst="rect">
            <a:avLst/>
          </a:prstGeom>
          <a:ln>
            <a:noFill/>
          </a:ln>
        </p:spPr>
      </p:pic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714600" y="1158840"/>
            <a:ext cx="7578360" cy="13125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If you want to find a document by its MongoDB generated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_id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field,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you must wrap the string id in an </a:t>
            </a:r>
            <a:r>
              <a:rPr b="1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  <a:hlinkClick r:id="rId1"/>
              </a:rPr>
              <a:t>ObjectID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You need to import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ObjectID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class first.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1" name="Google Shape;218;p38" descr=""/>
          <p:cNvPicPr/>
          <p:nvPr/>
        </p:nvPicPr>
        <p:blipFill>
          <a:blip r:embed="rId2"/>
          <a:stretch/>
        </p:blipFill>
        <p:spPr>
          <a:xfrm>
            <a:off x="228600" y="3991320"/>
            <a:ext cx="8838720" cy="2503800"/>
          </a:xfrm>
          <a:prstGeom prst="rect">
            <a:avLst/>
          </a:prstGeom>
          <a:ln>
            <a:noFill/>
          </a:ln>
        </p:spPr>
      </p:pic>
      <p:pic>
        <p:nvPicPr>
          <p:cNvPr id="212" name="Google Shape;219;p38" descr=""/>
          <p:cNvPicPr/>
          <p:nvPr/>
        </p:nvPicPr>
        <p:blipFill>
          <a:blip r:embed="rId3"/>
          <a:stretch/>
        </p:blipFill>
        <p:spPr>
          <a:xfrm>
            <a:off x="152280" y="3327120"/>
            <a:ext cx="7713360" cy="480600"/>
          </a:xfrm>
          <a:prstGeom prst="rect">
            <a:avLst/>
          </a:prstGeom>
          <a:ln>
            <a:noFill/>
          </a:ln>
        </p:spPr>
      </p:pic>
      <p:sp>
        <p:nvSpPr>
          <p:cNvPr id="213" name="TextShape 2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Find by Mongo ID: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ObjectID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" name="CustomShape 3"/>
          <p:cNvSpPr/>
          <p:nvPr/>
        </p:nvSpPr>
        <p:spPr>
          <a:xfrm>
            <a:off x="5328720" y="4889160"/>
            <a:ext cx="3031920" cy="432360"/>
          </a:xfrm>
          <a:prstGeom prst="roundRect">
            <a:avLst>
              <a:gd name="adj" fmla="val 16667"/>
            </a:avLst>
          </a:prstGeom>
          <a:noFill/>
          <a:ln w="2844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Using MongoDB in a server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Dictionary with MongoDB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7" name="TextShape 2"/>
          <p:cNvSpPr txBox="1"/>
          <p:nvPr/>
        </p:nvSpPr>
        <p:spPr>
          <a:xfrm>
            <a:off x="782640" y="1951920"/>
            <a:ext cx="3075480" cy="29541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Let's change our Dictionary example to use a MongoDB backend instead of dictionary.json.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8" name="Google Shape;233;p40" descr=""/>
          <p:cNvPicPr/>
          <p:nvPr/>
        </p:nvPicPr>
        <p:blipFill>
          <a:blip r:embed="rId1"/>
          <a:stretch/>
        </p:blipFill>
        <p:spPr>
          <a:xfrm>
            <a:off x="4160520" y="1560240"/>
            <a:ext cx="4223880" cy="512244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Starting a server: Before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0" name="Google Shape;239;p41" descr=""/>
          <p:cNvPicPr/>
          <p:nvPr/>
        </p:nvPicPr>
        <p:blipFill>
          <a:blip r:embed="rId1"/>
          <a:stretch/>
        </p:blipFill>
        <p:spPr>
          <a:xfrm>
            <a:off x="1219320" y="2572560"/>
            <a:ext cx="6705000" cy="2164680"/>
          </a:xfrm>
          <a:prstGeom prst="rect">
            <a:avLst/>
          </a:prstGeom>
          <a:ln>
            <a:noFill/>
          </a:ln>
        </p:spPr>
      </p:pic>
      <p:sp>
        <p:nvSpPr>
          <p:cNvPr id="221" name="TextShape 2"/>
          <p:cNvSpPr txBox="1"/>
          <p:nvPr/>
        </p:nvSpPr>
        <p:spPr>
          <a:xfrm>
            <a:off x="4793760" y="4538880"/>
            <a:ext cx="4279680" cy="12636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(Previous code: This </a:t>
            </a:r>
            <a:r>
              <a:rPr b="1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doesn't</a:t>
            </a: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use MongoDB)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MongoDB installation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TextShape 2"/>
          <p:cNvSpPr txBox="1"/>
          <p:nvPr/>
        </p:nvSpPr>
        <p:spPr>
          <a:xfrm>
            <a:off x="782640" y="1560240"/>
            <a:ext cx="795924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This lecture assumes you have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installed MongoDB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https://fullstackccu.github.io/install-mongodb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45;p42" descr=""/>
          <p:cNvPicPr/>
          <p:nvPr/>
        </p:nvPicPr>
        <p:blipFill>
          <a:blip r:embed="rId1"/>
          <a:stretch/>
        </p:blipFill>
        <p:spPr>
          <a:xfrm>
            <a:off x="1219320" y="2572560"/>
            <a:ext cx="7673400" cy="3109320"/>
          </a:xfrm>
          <a:prstGeom prst="rect">
            <a:avLst/>
          </a:prstGeom>
          <a:ln>
            <a:noFill/>
          </a:ln>
        </p:spPr>
      </p:pic>
      <p:sp>
        <p:nvSpPr>
          <p:cNvPr id="223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Starting a server: After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Starting a server: After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5" name="Google Shape;252;p43" descr=""/>
          <p:cNvPicPr/>
          <p:nvPr/>
        </p:nvPicPr>
        <p:blipFill>
          <a:blip r:embed="rId1"/>
          <a:stretch/>
        </p:blipFill>
        <p:spPr>
          <a:xfrm>
            <a:off x="152280" y="1564560"/>
            <a:ext cx="8838720" cy="4927320"/>
          </a:xfrm>
          <a:prstGeom prst="rect">
            <a:avLst/>
          </a:prstGeom>
          <a:ln>
            <a:noFill/>
          </a:ln>
        </p:spPr>
      </p:pic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Example: Dictionary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" name="TextShape 2"/>
          <p:cNvSpPr txBox="1"/>
          <p:nvPr/>
        </p:nvSpPr>
        <p:spPr>
          <a:xfrm>
            <a:off x="782640" y="2012400"/>
            <a:ext cx="1990440" cy="34736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We want our server to load definitions from the dictionary...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8" name="Google Shape;259;p44" descr=""/>
          <p:cNvPicPr/>
          <p:nvPr/>
        </p:nvPicPr>
        <p:blipFill>
          <a:blip r:embed="rId1"/>
          <a:stretch/>
        </p:blipFill>
        <p:spPr>
          <a:xfrm>
            <a:off x="2915280" y="1685160"/>
            <a:ext cx="5884560" cy="367380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JSON Dictionary lookup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0" name="Google Shape;265;p45" descr=""/>
          <p:cNvPicPr/>
          <p:nvPr/>
        </p:nvPicPr>
        <p:blipFill>
          <a:blip r:embed="rId1"/>
          <a:stretch/>
        </p:blipFill>
        <p:spPr>
          <a:xfrm>
            <a:off x="782640" y="1660320"/>
            <a:ext cx="6735240" cy="5029560"/>
          </a:xfrm>
          <a:prstGeom prst="rect">
            <a:avLst/>
          </a:prstGeom>
          <a:ln>
            <a:noFill/>
          </a:ln>
        </p:spPr>
      </p:pic>
      <p:sp>
        <p:nvSpPr>
          <p:cNvPr id="231" name="TextShape 2"/>
          <p:cNvSpPr txBox="1"/>
          <p:nvPr/>
        </p:nvSpPr>
        <p:spPr>
          <a:xfrm>
            <a:off x="4793760" y="4538880"/>
            <a:ext cx="4279680" cy="12636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(Previous code: This </a:t>
            </a:r>
            <a:r>
              <a:rPr b="1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doesn't</a:t>
            </a: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use MongoDB)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MongoDB Dictionary lookup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3" name="Google Shape;272;p46" descr=""/>
          <p:cNvPicPr/>
          <p:nvPr/>
        </p:nvPicPr>
        <p:blipFill>
          <a:blip r:embed="rId1"/>
          <a:stretch/>
        </p:blipFill>
        <p:spPr>
          <a:xfrm>
            <a:off x="782640" y="1671480"/>
            <a:ext cx="7202520" cy="4973400"/>
          </a:xfrm>
          <a:prstGeom prst="rect">
            <a:avLst/>
          </a:prstGeom>
          <a:ln>
            <a:noFill/>
          </a:ln>
        </p:spPr>
      </p:pic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Dictionary with MongoDB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" name="TextShape 2"/>
          <p:cNvSpPr txBox="1"/>
          <p:nvPr/>
        </p:nvSpPr>
        <p:spPr>
          <a:xfrm>
            <a:off x="782640" y="1951920"/>
            <a:ext cx="3075480" cy="29541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And we want to modify definitions in the dictionary: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6" name="Google Shape;279;p47" descr=""/>
          <p:cNvPicPr/>
          <p:nvPr/>
        </p:nvPicPr>
        <p:blipFill>
          <a:blip r:embed="rId1"/>
          <a:stretch/>
        </p:blipFill>
        <p:spPr>
          <a:xfrm>
            <a:off x="4160520" y="1560240"/>
            <a:ext cx="4223880" cy="512244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84;p48" descr=""/>
          <p:cNvPicPr/>
          <p:nvPr/>
        </p:nvPicPr>
        <p:blipFill>
          <a:blip r:embed="rId1"/>
          <a:stretch/>
        </p:blipFill>
        <p:spPr>
          <a:xfrm>
            <a:off x="152280" y="1579680"/>
            <a:ext cx="8895240" cy="4690080"/>
          </a:xfrm>
          <a:prstGeom prst="rect">
            <a:avLst/>
          </a:prstGeom>
          <a:ln>
            <a:noFill/>
          </a:ln>
        </p:spPr>
      </p:pic>
      <p:sp>
        <p:nvSpPr>
          <p:cNvPr id="238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JSON Dictionary write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9" name="TextShape 2"/>
          <p:cNvSpPr txBox="1"/>
          <p:nvPr/>
        </p:nvSpPr>
        <p:spPr>
          <a:xfrm>
            <a:off x="6444720" y="2038680"/>
            <a:ext cx="2310120" cy="17157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(Previous code: This </a:t>
            </a:r>
            <a:r>
              <a:rPr b="1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doesn't</a:t>
            </a:r>
            <a:r>
              <a:rPr b="0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use MongoDB)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MongoDB Dictionary write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1" name="Google Shape;292;p49" descr=""/>
          <p:cNvPicPr/>
          <p:nvPr/>
        </p:nvPicPr>
        <p:blipFill>
          <a:blip r:embed="rId1"/>
          <a:stretch/>
        </p:blipFill>
        <p:spPr>
          <a:xfrm>
            <a:off x="467640" y="1624680"/>
            <a:ext cx="8208720" cy="4945320"/>
          </a:xfrm>
          <a:prstGeom prst="rect">
            <a:avLst/>
          </a:prstGeom>
          <a:ln>
            <a:noFill/>
          </a:ln>
        </p:spPr>
      </p:pic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Using MongoDB in a server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 flipH="1">
            <a:off x="5879880" y="3043080"/>
            <a:ext cx="1203840" cy="340560"/>
          </a:xfrm>
          <a:prstGeom prst="curvedConnector3">
            <a:avLst>
              <a:gd name="adj1" fmla="val 50000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4" name="TextShape 2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Review system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5" name="CustomShape 3"/>
          <p:cNvSpPr/>
          <p:nvPr/>
        </p:nvSpPr>
        <p:spPr>
          <a:xfrm rot="10800000">
            <a:off x="5162040" y="3383640"/>
            <a:ext cx="8002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6666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46" name="Google Shape;306;p51" descr=""/>
          <p:cNvPicPr/>
          <p:nvPr/>
        </p:nvPicPr>
        <p:blipFill>
          <a:blip r:embed="rId1"/>
          <a:stretch/>
        </p:blipFill>
        <p:spPr>
          <a:xfrm>
            <a:off x="6791400" y="2698560"/>
            <a:ext cx="1141560" cy="1141560"/>
          </a:xfrm>
          <a:prstGeom prst="rect">
            <a:avLst/>
          </a:prstGeom>
          <a:ln>
            <a:noFill/>
          </a:ln>
        </p:spPr>
      </p:pic>
      <p:sp>
        <p:nvSpPr>
          <p:cNvPr id="247" name="CustomShape 4"/>
          <p:cNvSpPr/>
          <p:nvPr/>
        </p:nvSpPr>
        <p:spPr>
          <a:xfrm rot="10800000">
            <a:off x="3765240" y="4469040"/>
            <a:ext cx="360" cy="98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999999"/>
            </a:solidFill>
            <a:custDash>
              <a:ds d="8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CustomShape 5"/>
          <p:cNvSpPr/>
          <p:nvPr/>
        </p:nvSpPr>
        <p:spPr>
          <a:xfrm rot="10800000">
            <a:off x="3765240" y="3065040"/>
            <a:ext cx="360" cy="98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999999"/>
            </a:solidFill>
            <a:custDash>
              <a:ds d="8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49" name="Google Shape;303;p51" descr=""/>
          <p:cNvPicPr/>
          <p:nvPr/>
        </p:nvPicPr>
        <p:blipFill>
          <a:blip r:embed="rId2"/>
          <a:stretch/>
        </p:blipFill>
        <p:spPr>
          <a:xfrm>
            <a:off x="5010120" y="2948760"/>
            <a:ext cx="869760" cy="869760"/>
          </a:xfrm>
          <a:prstGeom prst="rect">
            <a:avLst/>
          </a:prstGeom>
          <a:ln>
            <a:noFill/>
          </a:ln>
        </p:spPr>
      </p:pic>
      <p:sp>
        <p:nvSpPr>
          <p:cNvPr id="250" name="CustomShape 6"/>
          <p:cNvSpPr/>
          <p:nvPr/>
        </p:nvSpPr>
        <p:spPr>
          <a:xfrm flipH="1">
            <a:off x="1148400" y="2262240"/>
            <a:ext cx="1491840" cy="68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Client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1" name="Google Shape;310;p51" descr=""/>
          <p:cNvPicPr/>
          <p:nvPr/>
        </p:nvPicPr>
        <p:blipFill>
          <a:blip r:embed="rId3"/>
          <a:stretch/>
        </p:blipFill>
        <p:spPr>
          <a:xfrm>
            <a:off x="1141920" y="2742840"/>
            <a:ext cx="1491840" cy="977040"/>
          </a:xfrm>
          <a:prstGeom prst="rect">
            <a:avLst/>
          </a:prstGeom>
          <a:ln>
            <a:noFill/>
          </a:ln>
        </p:spPr>
      </p:pic>
      <p:sp>
        <p:nvSpPr>
          <p:cNvPr id="252" name="CustomShape 7"/>
          <p:cNvSpPr/>
          <p:nvPr/>
        </p:nvSpPr>
        <p:spPr>
          <a:xfrm flipH="1">
            <a:off x="3105360" y="2780640"/>
            <a:ext cx="1319760" cy="977040"/>
          </a:xfrm>
          <a:prstGeom prst="cloud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(Routing, etc…)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3" name="CustomShape 8"/>
          <p:cNvSpPr/>
          <p:nvPr/>
        </p:nvSpPr>
        <p:spPr>
          <a:xfrm flipH="1">
            <a:off x="6616080" y="2203920"/>
            <a:ext cx="1491840" cy="68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Server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4" name="CustomShape 9"/>
          <p:cNvSpPr/>
          <p:nvPr/>
        </p:nvSpPr>
        <p:spPr>
          <a:xfrm flipH="1" rot="10800000">
            <a:off x="1383480" y="3341880"/>
            <a:ext cx="545040" cy="30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5" name="CustomShape 10"/>
          <p:cNvSpPr/>
          <p:nvPr/>
        </p:nvSpPr>
        <p:spPr>
          <a:xfrm flipH="1">
            <a:off x="2478600" y="3269520"/>
            <a:ext cx="624600" cy="11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6" name="CustomShape 11"/>
          <p:cNvSpPr/>
          <p:nvPr/>
        </p:nvSpPr>
        <p:spPr>
          <a:xfrm flipH="1" rot="10800000">
            <a:off x="8332200" y="2780640"/>
            <a:ext cx="647640" cy="436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57" name="Google Shape;316;p51" descr=""/>
          <p:cNvPicPr/>
          <p:nvPr/>
        </p:nvPicPr>
        <p:blipFill>
          <a:blip r:embed="rId4"/>
          <a:stretch/>
        </p:blipFill>
        <p:spPr>
          <a:xfrm>
            <a:off x="207720" y="2941560"/>
            <a:ext cx="782280" cy="543600"/>
          </a:xfrm>
          <a:prstGeom prst="rect">
            <a:avLst/>
          </a:prstGeom>
          <a:ln w="19080">
            <a:solidFill>
              <a:srgbClr val="595959"/>
            </a:solidFill>
            <a:round/>
          </a:ln>
        </p:spPr>
      </p:pic>
      <p:pic>
        <p:nvPicPr>
          <p:cNvPr id="258" name="Google Shape;317;p51" descr=""/>
          <p:cNvPicPr/>
          <p:nvPr/>
        </p:nvPicPr>
        <p:blipFill>
          <a:blip r:embed="rId5"/>
          <a:stretch/>
        </p:blipFill>
        <p:spPr>
          <a:xfrm>
            <a:off x="8108280" y="2869200"/>
            <a:ext cx="800280" cy="800280"/>
          </a:xfrm>
          <a:prstGeom prst="rect">
            <a:avLst/>
          </a:prstGeom>
          <a:ln>
            <a:noFill/>
          </a:ln>
        </p:spPr>
      </p:pic>
      <p:sp>
        <p:nvSpPr>
          <p:cNvPr id="259" name="CustomShape 12"/>
          <p:cNvSpPr/>
          <p:nvPr/>
        </p:nvSpPr>
        <p:spPr>
          <a:xfrm>
            <a:off x="7687080" y="3072960"/>
            <a:ext cx="497520" cy="272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0" name="TextShape 13"/>
          <p:cNvSpPr txBox="1"/>
          <p:nvPr/>
        </p:nvSpPr>
        <p:spPr>
          <a:xfrm>
            <a:off x="645480" y="4889160"/>
            <a:ext cx="8047080" cy="1184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If we deployed our dictionary web app to abc.com: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StarSymbol"/>
              <a:buAutoNum type="arabicPeriod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The user navigates to abc.com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StarSymbol"/>
              <a:buAutoNum type="arabicPeriod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The browser makes an HTTP GET request for abc.com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1" name="Google Shape;320;p51" descr=""/>
          <p:cNvPicPr/>
          <p:nvPr/>
        </p:nvPicPr>
        <p:blipFill>
          <a:blip r:embed="rId6"/>
          <a:stretch/>
        </p:blipFill>
        <p:spPr>
          <a:xfrm>
            <a:off x="8073720" y="1722960"/>
            <a:ext cx="869760" cy="1019520"/>
          </a:xfrm>
          <a:prstGeom prst="rect">
            <a:avLst/>
          </a:prstGeom>
          <a:ln>
            <a:noFill/>
          </a:ln>
        </p:spPr>
      </p:pic>
      <p:sp>
        <p:nvSpPr>
          <p:cNvPr id="262" name="CustomShape 14"/>
          <p:cNvSpPr/>
          <p:nvPr/>
        </p:nvSpPr>
        <p:spPr>
          <a:xfrm>
            <a:off x="350280" y="2081520"/>
            <a:ext cx="497520" cy="49752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1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" name="CustomShape 15"/>
          <p:cNvSpPr/>
          <p:nvPr/>
        </p:nvSpPr>
        <p:spPr>
          <a:xfrm>
            <a:off x="2545200" y="2450880"/>
            <a:ext cx="497520" cy="49752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2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MongoDB and NodeJS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ustomShape 1"/>
          <p:cNvSpPr/>
          <p:nvPr/>
        </p:nvSpPr>
        <p:spPr>
          <a:xfrm flipH="1">
            <a:off x="5879880" y="3043080"/>
            <a:ext cx="1203840" cy="340560"/>
          </a:xfrm>
          <a:prstGeom prst="curvedConnector3">
            <a:avLst>
              <a:gd name="adj1" fmla="val 50000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TextShape 2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Review system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" name="CustomShape 3"/>
          <p:cNvSpPr/>
          <p:nvPr/>
        </p:nvSpPr>
        <p:spPr>
          <a:xfrm rot="10800000">
            <a:off x="5162040" y="3383640"/>
            <a:ext cx="8002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6666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67" name="Google Shape;331;p52" descr=""/>
          <p:cNvPicPr/>
          <p:nvPr/>
        </p:nvPicPr>
        <p:blipFill>
          <a:blip r:embed="rId1"/>
          <a:stretch/>
        </p:blipFill>
        <p:spPr>
          <a:xfrm>
            <a:off x="6791400" y="2698560"/>
            <a:ext cx="1141560" cy="1141560"/>
          </a:xfrm>
          <a:prstGeom prst="rect">
            <a:avLst/>
          </a:prstGeom>
          <a:ln>
            <a:noFill/>
          </a:ln>
        </p:spPr>
      </p:pic>
      <p:sp>
        <p:nvSpPr>
          <p:cNvPr id="268" name="CustomShape 4"/>
          <p:cNvSpPr/>
          <p:nvPr/>
        </p:nvSpPr>
        <p:spPr>
          <a:xfrm rot="10800000">
            <a:off x="3765240" y="4469040"/>
            <a:ext cx="360" cy="98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999999"/>
            </a:solidFill>
            <a:custDash>
              <a:ds d="8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9" name="CustomShape 5"/>
          <p:cNvSpPr/>
          <p:nvPr/>
        </p:nvSpPr>
        <p:spPr>
          <a:xfrm rot="10800000">
            <a:off x="3765240" y="3065040"/>
            <a:ext cx="360" cy="98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999999"/>
            </a:solidFill>
            <a:custDash>
              <a:ds d="8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70" name="Google Shape;328;p52" descr=""/>
          <p:cNvPicPr/>
          <p:nvPr/>
        </p:nvPicPr>
        <p:blipFill>
          <a:blip r:embed="rId2"/>
          <a:stretch/>
        </p:blipFill>
        <p:spPr>
          <a:xfrm>
            <a:off x="5010120" y="2948760"/>
            <a:ext cx="869760" cy="869760"/>
          </a:xfrm>
          <a:prstGeom prst="rect">
            <a:avLst/>
          </a:prstGeom>
          <a:ln>
            <a:noFill/>
          </a:ln>
        </p:spPr>
      </p:pic>
      <p:sp>
        <p:nvSpPr>
          <p:cNvPr id="271" name="CustomShape 6"/>
          <p:cNvSpPr/>
          <p:nvPr/>
        </p:nvSpPr>
        <p:spPr>
          <a:xfrm flipH="1">
            <a:off x="1148400" y="2262240"/>
            <a:ext cx="1491840" cy="68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Client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2" name="Google Shape;335;p52" descr=""/>
          <p:cNvPicPr/>
          <p:nvPr/>
        </p:nvPicPr>
        <p:blipFill>
          <a:blip r:embed="rId3"/>
          <a:stretch/>
        </p:blipFill>
        <p:spPr>
          <a:xfrm>
            <a:off x="1141920" y="2742840"/>
            <a:ext cx="1491840" cy="977040"/>
          </a:xfrm>
          <a:prstGeom prst="rect">
            <a:avLst/>
          </a:prstGeom>
          <a:ln>
            <a:noFill/>
          </a:ln>
        </p:spPr>
      </p:pic>
      <p:sp>
        <p:nvSpPr>
          <p:cNvPr id="273" name="CustomShape 7"/>
          <p:cNvSpPr/>
          <p:nvPr/>
        </p:nvSpPr>
        <p:spPr>
          <a:xfrm flipH="1">
            <a:off x="3105360" y="2780640"/>
            <a:ext cx="1319760" cy="977040"/>
          </a:xfrm>
          <a:prstGeom prst="cloud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(Routing, etc…)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" name="CustomShape 8"/>
          <p:cNvSpPr/>
          <p:nvPr/>
        </p:nvSpPr>
        <p:spPr>
          <a:xfrm flipH="1">
            <a:off x="6616080" y="2203920"/>
            <a:ext cx="1491840" cy="68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Server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5" name="CustomShape 9"/>
          <p:cNvSpPr/>
          <p:nvPr/>
        </p:nvSpPr>
        <p:spPr>
          <a:xfrm flipH="1" rot="10800000">
            <a:off x="1383480" y="3341880"/>
            <a:ext cx="545040" cy="30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6" name="CustomShape 10"/>
          <p:cNvSpPr/>
          <p:nvPr/>
        </p:nvSpPr>
        <p:spPr>
          <a:xfrm flipH="1">
            <a:off x="2478600" y="3269520"/>
            <a:ext cx="624600" cy="11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7" name="CustomShape 11"/>
          <p:cNvSpPr/>
          <p:nvPr/>
        </p:nvSpPr>
        <p:spPr>
          <a:xfrm flipH="1" rot="10800000">
            <a:off x="8332200" y="2780640"/>
            <a:ext cx="647640" cy="436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78" name="Google Shape;341;p52" descr=""/>
          <p:cNvPicPr/>
          <p:nvPr/>
        </p:nvPicPr>
        <p:blipFill>
          <a:blip r:embed="rId4"/>
          <a:stretch/>
        </p:blipFill>
        <p:spPr>
          <a:xfrm>
            <a:off x="207720" y="2941560"/>
            <a:ext cx="782280" cy="543600"/>
          </a:xfrm>
          <a:prstGeom prst="rect">
            <a:avLst/>
          </a:prstGeom>
          <a:ln w="19080">
            <a:solidFill>
              <a:srgbClr val="595959"/>
            </a:solidFill>
            <a:round/>
          </a:ln>
        </p:spPr>
      </p:pic>
      <p:pic>
        <p:nvPicPr>
          <p:cNvPr id="279" name="Google Shape;342;p52" descr=""/>
          <p:cNvPicPr/>
          <p:nvPr/>
        </p:nvPicPr>
        <p:blipFill>
          <a:blip r:embed="rId5"/>
          <a:stretch/>
        </p:blipFill>
        <p:spPr>
          <a:xfrm>
            <a:off x="8108280" y="2869200"/>
            <a:ext cx="800280" cy="800280"/>
          </a:xfrm>
          <a:prstGeom prst="rect">
            <a:avLst/>
          </a:prstGeom>
          <a:ln>
            <a:noFill/>
          </a:ln>
        </p:spPr>
      </p:pic>
      <p:sp>
        <p:nvSpPr>
          <p:cNvPr id="280" name="CustomShape 12"/>
          <p:cNvSpPr/>
          <p:nvPr/>
        </p:nvSpPr>
        <p:spPr>
          <a:xfrm>
            <a:off x="7687080" y="3072960"/>
            <a:ext cx="497520" cy="272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1" name="TextShape 13"/>
          <p:cNvSpPr txBox="1"/>
          <p:nvPr/>
        </p:nvSpPr>
        <p:spPr>
          <a:xfrm>
            <a:off x="738000" y="4668480"/>
            <a:ext cx="8047080" cy="1833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3. The server computer that is located at abc.com receives the HTTP GET request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4. The server computer gives the NodeJS server process the HTTP GET request message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2" name="Google Shape;345;p52" descr=""/>
          <p:cNvPicPr/>
          <p:nvPr/>
        </p:nvPicPr>
        <p:blipFill>
          <a:blip r:embed="rId6"/>
          <a:stretch/>
        </p:blipFill>
        <p:spPr>
          <a:xfrm>
            <a:off x="8073720" y="1722960"/>
            <a:ext cx="869760" cy="1019520"/>
          </a:xfrm>
          <a:prstGeom prst="rect">
            <a:avLst/>
          </a:prstGeom>
          <a:ln>
            <a:noFill/>
          </a:ln>
        </p:spPr>
      </p:pic>
      <p:sp>
        <p:nvSpPr>
          <p:cNvPr id="283" name="CustomShape 14"/>
          <p:cNvSpPr/>
          <p:nvPr/>
        </p:nvSpPr>
        <p:spPr>
          <a:xfrm>
            <a:off x="5999040" y="2575440"/>
            <a:ext cx="497520" cy="49752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3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4" name="CustomShape 15"/>
          <p:cNvSpPr/>
          <p:nvPr/>
        </p:nvSpPr>
        <p:spPr>
          <a:xfrm>
            <a:off x="8108280" y="3758040"/>
            <a:ext cx="497520" cy="49752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4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ustomShape 1"/>
          <p:cNvSpPr/>
          <p:nvPr/>
        </p:nvSpPr>
        <p:spPr>
          <a:xfrm flipH="1">
            <a:off x="-431280" y="3125880"/>
            <a:ext cx="1530720" cy="433080"/>
          </a:xfrm>
          <a:prstGeom prst="curvedConnector3">
            <a:avLst>
              <a:gd name="adj1" fmla="val 50000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6" name="TextShape 2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Review system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7" name="Google Shape;355;p53" descr=""/>
          <p:cNvPicPr/>
          <p:nvPr/>
        </p:nvPicPr>
        <p:blipFill>
          <a:blip r:embed="rId1"/>
          <a:stretch/>
        </p:blipFill>
        <p:spPr>
          <a:xfrm>
            <a:off x="727920" y="2688120"/>
            <a:ext cx="1451880" cy="1451880"/>
          </a:xfrm>
          <a:prstGeom prst="rect">
            <a:avLst/>
          </a:prstGeom>
          <a:ln>
            <a:noFill/>
          </a:ln>
        </p:spPr>
      </p:pic>
      <p:sp>
        <p:nvSpPr>
          <p:cNvPr id="288" name="CustomShape 3"/>
          <p:cNvSpPr/>
          <p:nvPr/>
        </p:nvSpPr>
        <p:spPr>
          <a:xfrm flipH="1">
            <a:off x="505440" y="2059200"/>
            <a:ext cx="1897200" cy="87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Server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89" name="Google Shape;357;p53" descr=""/>
          <p:cNvPicPr/>
          <p:nvPr/>
        </p:nvPicPr>
        <p:blipFill>
          <a:blip r:embed="rId2"/>
          <a:stretch/>
        </p:blipFill>
        <p:spPr>
          <a:xfrm>
            <a:off x="2402640" y="2904840"/>
            <a:ext cx="1017720" cy="1017720"/>
          </a:xfrm>
          <a:prstGeom prst="rect">
            <a:avLst/>
          </a:prstGeom>
          <a:ln>
            <a:noFill/>
          </a:ln>
        </p:spPr>
      </p:pic>
      <p:sp>
        <p:nvSpPr>
          <p:cNvPr id="290" name="CustomShape 4"/>
          <p:cNvSpPr/>
          <p:nvPr/>
        </p:nvSpPr>
        <p:spPr>
          <a:xfrm>
            <a:off x="1866960" y="3164400"/>
            <a:ext cx="632520" cy="346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1" name="TextShape 5"/>
          <p:cNvSpPr txBox="1"/>
          <p:nvPr/>
        </p:nvSpPr>
        <p:spPr>
          <a:xfrm>
            <a:off x="738000" y="4820760"/>
            <a:ext cx="8047080" cy="1833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Our NodeJS server code has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app.use(express.static('public'));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so it will first look to see if an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index.html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file exists in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public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directory.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2" name="CustomShape 6"/>
          <p:cNvSpPr/>
          <p:nvPr/>
        </p:nvSpPr>
        <p:spPr>
          <a:xfrm>
            <a:off x="2358720" y="3872880"/>
            <a:ext cx="433080" cy="43308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4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3" name="Google Shape;361;p53" descr=""/>
          <p:cNvPicPr/>
          <p:nvPr/>
        </p:nvPicPr>
        <p:blipFill>
          <a:blip r:embed="rId3"/>
          <a:stretch/>
        </p:blipFill>
        <p:spPr>
          <a:xfrm>
            <a:off x="3643560" y="2341440"/>
            <a:ext cx="5129640" cy="555120"/>
          </a:xfrm>
          <a:prstGeom prst="rect">
            <a:avLst/>
          </a:prstGeom>
          <a:ln>
            <a:noFill/>
          </a:ln>
        </p:spPr>
      </p:pic>
      <p:pic>
        <p:nvPicPr>
          <p:cNvPr id="294" name="Google Shape;362;p53" descr=""/>
          <p:cNvPicPr/>
          <p:nvPr/>
        </p:nvPicPr>
        <p:blipFill>
          <a:blip r:embed="rId4"/>
          <a:stretch/>
        </p:blipFill>
        <p:spPr>
          <a:xfrm>
            <a:off x="5729760" y="2904840"/>
            <a:ext cx="2099520" cy="1618920"/>
          </a:xfrm>
          <a:prstGeom prst="rect">
            <a:avLst/>
          </a:prstGeom>
          <a:ln>
            <a:noFill/>
          </a:ln>
        </p:spPr>
      </p:pic>
      <p:sp>
        <p:nvSpPr>
          <p:cNvPr id="295" name="CustomShape 7"/>
          <p:cNvSpPr/>
          <p:nvPr/>
        </p:nvSpPr>
        <p:spPr>
          <a:xfrm>
            <a:off x="3572280" y="2562480"/>
            <a:ext cx="1853640" cy="497160"/>
          </a:xfrm>
          <a:custGeom>
            <a:avLst/>
            <a:gdLst/>
            <a:ahLst/>
            <a:rect l="l" t="t" r="r" b="b"/>
            <a:pathLst>
              <a:path w="74156" h="19896">
                <a:moveTo>
                  <a:pt x="6631" y="0"/>
                </a:moveTo>
                <a:lnTo>
                  <a:pt x="0" y="0"/>
                </a:lnTo>
                <a:lnTo>
                  <a:pt x="0" y="19896"/>
                </a:lnTo>
                <a:lnTo>
                  <a:pt x="74156" y="19896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TextShape 8"/>
          <p:cNvSpPr txBox="1"/>
          <p:nvPr/>
        </p:nvSpPr>
        <p:spPr>
          <a:xfrm>
            <a:off x="3414960" y="3197160"/>
            <a:ext cx="2395080" cy="1017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"Does the 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'public'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folder have an 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'index.html'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file?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ustomShape 1"/>
          <p:cNvSpPr/>
          <p:nvPr/>
        </p:nvSpPr>
        <p:spPr>
          <a:xfrm flipH="1">
            <a:off x="72000" y="3125880"/>
            <a:ext cx="1027440" cy="474120"/>
          </a:xfrm>
          <a:prstGeom prst="curvedConnector3">
            <a:avLst>
              <a:gd name="adj1" fmla="val 50000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8" name="TextShape 2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Review system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99" name="Google Shape;372;p54" descr=""/>
          <p:cNvPicPr/>
          <p:nvPr/>
        </p:nvPicPr>
        <p:blipFill>
          <a:blip r:embed="rId1"/>
          <a:stretch/>
        </p:blipFill>
        <p:spPr>
          <a:xfrm>
            <a:off x="727920" y="2688120"/>
            <a:ext cx="1451880" cy="1451880"/>
          </a:xfrm>
          <a:prstGeom prst="rect">
            <a:avLst/>
          </a:prstGeom>
          <a:ln>
            <a:noFill/>
          </a:ln>
        </p:spPr>
      </p:pic>
      <p:sp>
        <p:nvSpPr>
          <p:cNvPr id="300" name="CustomShape 3"/>
          <p:cNvSpPr/>
          <p:nvPr/>
        </p:nvSpPr>
        <p:spPr>
          <a:xfrm flipH="1">
            <a:off x="505440" y="2059200"/>
            <a:ext cx="1897200" cy="87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Server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1" name="Google Shape;374;p54" descr=""/>
          <p:cNvPicPr/>
          <p:nvPr/>
        </p:nvPicPr>
        <p:blipFill>
          <a:blip r:embed="rId2"/>
          <a:stretch/>
        </p:blipFill>
        <p:spPr>
          <a:xfrm>
            <a:off x="2402640" y="2904840"/>
            <a:ext cx="1017720" cy="1017720"/>
          </a:xfrm>
          <a:prstGeom prst="rect">
            <a:avLst/>
          </a:prstGeom>
          <a:ln>
            <a:noFill/>
          </a:ln>
        </p:spPr>
      </p:pic>
      <p:sp>
        <p:nvSpPr>
          <p:cNvPr id="302" name="CustomShape 4"/>
          <p:cNvSpPr/>
          <p:nvPr/>
        </p:nvSpPr>
        <p:spPr>
          <a:xfrm>
            <a:off x="1866960" y="3164400"/>
            <a:ext cx="632520" cy="346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TextShape 5"/>
          <p:cNvSpPr txBox="1"/>
          <p:nvPr/>
        </p:nvSpPr>
        <p:spPr>
          <a:xfrm>
            <a:off x="738000" y="5380920"/>
            <a:ext cx="8047080" cy="12729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5. Since there is an index.html file, our NodeJS server will respond with the index.html file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4" name="CustomShape 6"/>
          <p:cNvSpPr/>
          <p:nvPr/>
        </p:nvSpPr>
        <p:spPr>
          <a:xfrm>
            <a:off x="3760200" y="4691160"/>
            <a:ext cx="433080" cy="43308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5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05" name="Google Shape;378;p54" descr=""/>
          <p:cNvPicPr/>
          <p:nvPr/>
        </p:nvPicPr>
        <p:blipFill>
          <a:blip r:embed="rId3"/>
          <a:stretch/>
        </p:blipFill>
        <p:spPr>
          <a:xfrm>
            <a:off x="3643560" y="2341440"/>
            <a:ext cx="5129640" cy="555120"/>
          </a:xfrm>
          <a:prstGeom prst="rect">
            <a:avLst/>
          </a:prstGeom>
          <a:ln>
            <a:noFill/>
          </a:ln>
        </p:spPr>
      </p:pic>
      <p:pic>
        <p:nvPicPr>
          <p:cNvPr id="306" name="Google Shape;379;p54" descr=""/>
          <p:cNvPicPr/>
          <p:nvPr/>
        </p:nvPicPr>
        <p:blipFill>
          <a:blip r:embed="rId4"/>
          <a:stretch/>
        </p:blipFill>
        <p:spPr>
          <a:xfrm>
            <a:off x="5729760" y="2904840"/>
            <a:ext cx="2099520" cy="1618920"/>
          </a:xfrm>
          <a:prstGeom prst="rect">
            <a:avLst/>
          </a:prstGeom>
          <a:ln>
            <a:noFill/>
          </a:ln>
        </p:spPr>
      </p:pic>
      <p:sp>
        <p:nvSpPr>
          <p:cNvPr id="307" name="CustomShape 7"/>
          <p:cNvSpPr/>
          <p:nvPr/>
        </p:nvSpPr>
        <p:spPr>
          <a:xfrm>
            <a:off x="3572280" y="2562480"/>
            <a:ext cx="1853640" cy="497160"/>
          </a:xfrm>
          <a:custGeom>
            <a:avLst/>
            <a:gdLst/>
            <a:ahLst/>
            <a:rect l="l" t="t" r="r" b="b"/>
            <a:pathLst>
              <a:path w="74156" h="19896">
                <a:moveTo>
                  <a:pt x="6631" y="0"/>
                </a:moveTo>
                <a:lnTo>
                  <a:pt x="0" y="0"/>
                </a:lnTo>
                <a:lnTo>
                  <a:pt x="0" y="19896"/>
                </a:lnTo>
                <a:lnTo>
                  <a:pt x="74156" y="19896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TextShape 8"/>
          <p:cNvSpPr txBox="1"/>
          <p:nvPr/>
        </p:nvSpPr>
        <p:spPr>
          <a:xfrm>
            <a:off x="3414960" y="3197160"/>
            <a:ext cx="2395080" cy="1017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"Does the 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'public'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folder have an 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'index.html'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file?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b="1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Yes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" name="CustomShape 9"/>
          <p:cNvSpPr/>
          <p:nvPr/>
        </p:nvSpPr>
        <p:spPr>
          <a:xfrm>
            <a:off x="6285240" y="3662640"/>
            <a:ext cx="1451520" cy="433080"/>
          </a:xfrm>
          <a:prstGeom prst="roundRect">
            <a:avLst>
              <a:gd name="adj" fmla="val 16667"/>
            </a:avLst>
          </a:prstGeom>
          <a:noFill/>
          <a:ln w="28440">
            <a:solidFill>
              <a:srgbClr val="99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0" name="CustomShape 10"/>
          <p:cNvSpPr/>
          <p:nvPr/>
        </p:nvSpPr>
        <p:spPr>
          <a:xfrm>
            <a:off x="1989720" y="3843360"/>
            <a:ext cx="4310640" cy="1280880"/>
          </a:xfrm>
          <a:custGeom>
            <a:avLst/>
            <a:gdLst/>
            <a:ahLst/>
            <a:rect l="l" t="t" r="r" b="b"/>
            <a:pathLst>
              <a:path w="176047" h="51246">
                <a:moveTo>
                  <a:pt x="176047" y="10852"/>
                </a:moveTo>
                <a:lnTo>
                  <a:pt x="147710" y="51246"/>
                </a:lnTo>
                <a:lnTo>
                  <a:pt x="19895" y="51246"/>
                </a:lnTo>
                <a:lnTo>
                  <a:pt x="0" y="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CustomShape 1"/>
          <p:cNvSpPr/>
          <p:nvPr/>
        </p:nvSpPr>
        <p:spPr>
          <a:xfrm flipH="1">
            <a:off x="5879880" y="3043080"/>
            <a:ext cx="1203840" cy="340560"/>
          </a:xfrm>
          <a:prstGeom prst="curvedConnector3">
            <a:avLst>
              <a:gd name="adj1" fmla="val 50000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2" name="TextShape 2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Review system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3" name="CustomShape 3"/>
          <p:cNvSpPr/>
          <p:nvPr/>
        </p:nvSpPr>
        <p:spPr>
          <a:xfrm rot="10800000">
            <a:off x="5162040" y="3383640"/>
            <a:ext cx="8002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6666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14" name="Google Shape;392;p55" descr=""/>
          <p:cNvPicPr/>
          <p:nvPr/>
        </p:nvPicPr>
        <p:blipFill>
          <a:blip r:embed="rId1"/>
          <a:stretch/>
        </p:blipFill>
        <p:spPr>
          <a:xfrm>
            <a:off x="6791400" y="2698560"/>
            <a:ext cx="1141560" cy="1141560"/>
          </a:xfrm>
          <a:prstGeom prst="rect">
            <a:avLst/>
          </a:prstGeom>
          <a:ln>
            <a:noFill/>
          </a:ln>
        </p:spPr>
      </p:pic>
      <p:sp>
        <p:nvSpPr>
          <p:cNvPr id="315" name="CustomShape 4"/>
          <p:cNvSpPr/>
          <p:nvPr/>
        </p:nvSpPr>
        <p:spPr>
          <a:xfrm rot="10800000">
            <a:off x="3765240" y="4469040"/>
            <a:ext cx="360" cy="98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999999"/>
            </a:solidFill>
            <a:custDash>
              <a:ds d="8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6" name="CustomShape 5"/>
          <p:cNvSpPr/>
          <p:nvPr/>
        </p:nvSpPr>
        <p:spPr>
          <a:xfrm rot="10800000">
            <a:off x="3765240" y="3065040"/>
            <a:ext cx="360" cy="98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999999"/>
            </a:solidFill>
            <a:custDash>
              <a:ds d="8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17" name="Google Shape;389;p55" descr=""/>
          <p:cNvPicPr/>
          <p:nvPr/>
        </p:nvPicPr>
        <p:blipFill>
          <a:blip r:embed="rId2"/>
          <a:stretch/>
        </p:blipFill>
        <p:spPr>
          <a:xfrm>
            <a:off x="5010120" y="2948760"/>
            <a:ext cx="869760" cy="869760"/>
          </a:xfrm>
          <a:prstGeom prst="rect">
            <a:avLst/>
          </a:prstGeom>
          <a:ln>
            <a:noFill/>
          </a:ln>
        </p:spPr>
      </p:pic>
      <p:sp>
        <p:nvSpPr>
          <p:cNvPr id="318" name="CustomShape 6"/>
          <p:cNvSpPr/>
          <p:nvPr/>
        </p:nvSpPr>
        <p:spPr>
          <a:xfrm flipH="1">
            <a:off x="1148400" y="2262240"/>
            <a:ext cx="1491840" cy="68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Client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19" name="Google Shape;396;p55" descr=""/>
          <p:cNvPicPr/>
          <p:nvPr/>
        </p:nvPicPr>
        <p:blipFill>
          <a:blip r:embed="rId3"/>
          <a:stretch/>
        </p:blipFill>
        <p:spPr>
          <a:xfrm>
            <a:off x="1141920" y="2742840"/>
            <a:ext cx="1491840" cy="977040"/>
          </a:xfrm>
          <a:prstGeom prst="rect">
            <a:avLst/>
          </a:prstGeom>
          <a:ln>
            <a:noFill/>
          </a:ln>
        </p:spPr>
      </p:pic>
      <p:sp>
        <p:nvSpPr>
          <p:cNvPr id="320" name="CustomShape 7"/>
          <p:cNvSpPr/>
          <p:nvPr/>
        </p:nvSpPr>
        <p:spPr>
          <a:xfrm flipH="1">
            <a:off x="3105360" y="2780640"/>
            <a:ext cx="1319760" cy="977040"/>
          </a:xfrm>
          <a:prstGeom prst="cloud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(Routing, etc…)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1" name="CustomShape 8"/>
          <p:cNvSpPr/>
          <p:nvPr/>
        </p:nvSpPr>
        <p:spPr>
          <a:xfrm flipH="1">
            <a:off x="6616080" y="2203920"/>
            <a:ext cx="1491840" cy="68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Server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2" name="CustomShape 9"/>
          <p:cNvSpPr/>
          <p:nvPr/>
        </p:nvSpPr>
        <p:spPr>
          <a:xfrm flipH="1" rot="10800000">
            <a:off x="1383480" y="3341880"/>
            <a:ext cx="545040" cy="30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3" name="CustomShape 10"/>
          <p:cNvSpPr/>
          <p:nvPr/>
        </p:nvSpPr>
        <p:spPr>
          <a:xfrm flipH="1">
            <a:off x="2478600" y="3269520"/>
            <a:ext cx="624600" cy="11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4" name="CustomShape 11"/>
          <p:cNvSpPr/>
          <p:nvPr/>
        </p:nvSpPr>
        <p:spPr>
          <a:xfrm flipH="1" rot="10800000">
            <a:off x="8332200" y="2780640"/>
            <a:ext cx="647640" cy="436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25" name="Google Shape;402;p55" descr=""/>
          <p:cNvPicPr/>
          <p:nvPr/>
        </p:nvPicPr>
        <p:blipFill>
          <a:blip r:embed="rId4"/>
          <a:stretch/>
        </p:blipFill>
        <p:spPr>
          <a:xfrm>
            <a:off x="207720" y="2941560"/>
            <a:ext cx="782280" cy="543600"/>
          </a:xfrm>
          <a:prstGeom prst="rect">
            <a:avLst/>
          </a:prstGeom>
          <a:ln w="19080">
            <a:solidFill>
              <a:srgbClr val="595959"/>
            </a:solidFill>
            <a:round/>
          </a:ln>
        </p:spPr>
      </p:pic>
      <p:pic>
        <p:nvPicPr>
          <p:cNvPr id="326" name="Google Shape;403;p55" descr=""/>
          <p:cNvPicPr/>
          <p:nvPr/>
        </p:nvPicPr>
        <p:blipFill>
          <a:blip r:embed="rId5"/>
          <a:stretch/>
        </p:blipFill>
        <p:spPr>
          <a:xfrm>
            <a:off x="8108280" y="2869200"/>
            <a:ext cx="800280" cy="800280"/>
          </a:xfrm>
          <a:prstGeom prst="rect">
            <a:avLst/>
          </a:prstGeom>
          <a:ln>
            <a:noFill/>
          </a:ln>
        </p:spPr>
      </p:pic>
      <p:sp>
        <p:nvSpPr>
          <p:cNvPr id="327" name="CustomShape 12"/>
          <p:cNvSpPr/>
          <p:nvPr/>
        </p:nvSpPr>
        <p:spPr>
          <a:xfrm>
            <a:off x="7687080" y="3072960"/>
            <a:ext cx="497520" cy="272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8" name="TextShape 13"/>
          <p:cNvSpPr txBox="1"/>
          <p:nvPr/>
        </p:nvSpPr>
        <p:spPr>
          <a:xfrm>
            <a:off x="360000" y="4668480"/>
            <a:ext cx="8425080" cy="1833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5. Our Node server program replies with the index.html file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6. The server computer sends back the index.html file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7. The browser receives the index.html file and begins to render it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9" name="Google Shape;406;p55" descr=""/>
          <p:cNvPicPr/>
          <p:nvPr/>
        </p:nvPicPr>
        <p:blipFill>
          <a:blip r:embed="rId6"/>
          <a:stretch/>
        </p:blipFill>
        <p:spPr>
          <a:xfrm>
            <a:off x="8073720" y="1722960"/>
            <a:ext cx="869760" cy="1019520"/>
          </a:xfrm>
          <a:prstGeom prst="rect">
            <a:avLst/>
          </a:prstGeom>
          <a:ln>
            <a:noFill/>
          </a:ln>
        </p:spPr>
      </p:pic>
      <p:sp>
        <p:nvSpPr>
          <p:cNvPr id="330" name="CustomShape 14"/>
          <p:cNvSpPr/>
          <p:nvPr/>
        </p:nvSpPr>
        <p:spPr>
          <a:xfrm>
            <a:off x="5999040" y="2575440"/>
            <a:ext cx="497520" cy="49752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6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1" name="CustomShape 15"/>
          <p:cNvSpPr/>
          <p:nvPr/>
        </p:nvSpPr>
        <p:spPr>
          <a:xfrm>
            <a:off x="8108280" y="3758040"/>
            <a:ext cx="497520" cy="49752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5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2" name="CustomShape 16"/>
          <p:cNvSpPr/>
          <p:nvPr/>
        </p:nvSpPr>
        <p:spPr>
          <a:xfrm>
            <a:off x="4573800" y="2640600"/>
            <a:ext cx="497520" cy="49752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6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3" name="CustomShape 17"/>
          <p:cNvSpPr/>
          <p:nvPr/>
        </p:nvSpPr>
        <p:spPr>
          <a:xfrm>
            <a:off x="2640600" y="2640600"/>
            <a:ext cx="497520" cy="49752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7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4" name="CustomShape 18"/>
          <p:cNvSpPr/>
          <p:nvPr/>
        </p:nvSpPr>
        <p:spPr>
          <a:xfrm flipH="1" rot="10800000">
            <a:off x="867600" y="2941560"/>
            <a:ext cx="268560" cy="612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35" name="CustomShape 19"/>
          <p:cNvSpPr/>
          <p:nvPr/>
        </p:nvSpPr>
        <p:spPr>
          <a:xfrm>
            <a:off x="101160" y="2386440"/>
            <a:ext cx="497520" cy="49752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7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6" name="Google Shape;414;p55" descr=""/>
          <p:cNvPicPr/>
          <p:nvPr/>
        </p:nvPicPr>
        <p:blipFill>
          <a:blip r:embed="rId7"/>
          <a:stretch/>
        </p:blipFill>
        <p:spPr>
          <a:xfrm>
            <a:off x="523080" y="1526400"/>
            <a:ext cx="2028240" cy="800280"/>
          </a:xfrm>
          <a:prstGeom prst="rect">
            <a:avLst/>
          </a:prstGeom>
          <a:ln>
            <a:noFill/>
          </a:ln>
        </p:spPr>
      </p:pic>
    </p:spTree>
  </p:cSld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Review system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8" name="CustomShape 2"/>
          <p:cNvSpPr/>
          <p:nvPr/>
        </p:nvSpPr>
        <p:spPr>
          <a:xfrm flipH="1">
            <a:off x="5700240" y="2211480"/>
            <a:ext cx="2491920" cy="1145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Client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39" name="Google Shape;421;p56" descr=""/>
          <p:cNvPicPr/>
          <p:nvPr/>
        </p:nvPicPr>
        <p:blipFill>
          <a:blip r:embed="rId1"/>
          <a:stretch/>
        </p:blipFill>
        <p:spPr>
          <a:xfrm>
            <a:off x="5689440" y="3013920"/>
            <a:ext cx="2491920" cy="1631880"/>
          </a:xfrm>
          <a:prstGeom prst="rect">
            <a:avLst/>
          </a:prstGeom>
          <a:ln>
            <a:noFill/>
          </a:ln>
        </p:spPr>
      </p:pic>
      <p:sp>
        <p:nvSpPr>
          <p:cNvPr id="340" name="CustomShape 3"/>
          <p:cNvSpPr/>
          <p:nvPr/>
        </p:nvSpPr>
        <p:spPr>
          <a:xfrm flipH="1" rot="10800000">
            <a:off x="6089760" y="4014720"/>
            <a:ext cx="910440" cy="50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41" name="Google Shape;423;p56" descr=""/>
          <p:cNvPicPr/>
          <p:nvPr/>
        </p:nvPicPr>
        <p:blipFill>
          <a:blip r:embed="rId2"/>
          <a:stretch/>
        </p:blipFill>
        <p:spPr>
          <a:xfrm>
            <a:off x="4129200" y="3345840"/>
            <a:ext cx="1306800" cy="907920"/>
          </a:xfrm>
          <a:prstGeom prst="rect">
            <a:avLst/>
          </a:prstGeom>
          <a:ln w="19080">
            <a:solidFill>
              <a:srgbClr val="595959"/>
            </a:solidFill>
            <a:round/>
          </a:ln>
        </p:spPr>
      </p:pic>
      <p:sp>
        <p:nvSpPr>
          <p:cNvPr id="342" name="TextShape 4"/>
          <p:cNvSpPr txBox="1"/>
          <p:nvPr/>
        </p:nvSpPr>
        <p:spPr>
          <a:xfrm>
            <a:off x="738000" y="5097960"/>
            <a:ext cx="8047080" cy="870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8. In rendering the HTML, the browser sees it needs style.css and fetch.js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3" name="CustomShape 5"/>
          <p:cNvSpPr/>
          <p:nvPr/>
        </p:nvSpPr>
        <p:spPr>
          <a:xfrm rot="10800000">
            <a:off x="4595760" y="3887640"/>
            <a:ext cx="1022760" cy="114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344" name="Google Shape;426;p56" descr=""/>
          <p:cNvPicPr/>
          <p:nvPr/>
        </p:nvPicPr>
        <p:blipFill>
          <a:blip r:embed="rId3"/>
          <a:stretch/>
        </p:blipFill>
        <p:spPr>
          <a:xfrm>
            <a:off x="780840" y="1701720"/>
            <a:ext cx="6415560" cy="907920"/>
          </a:xfrm>
          <a:prstGeom prst="rect">
            <a:avLst/>
          </a:prstGeom>
          <a:ln>
            <a:noFill/>
          </a:ln>
        </p:spPr>
      </p:pic>
      <p:pic>
        <p:nvPicPr>
          <p:cNvPr id="345" name="Google Shape;427;p56" descr=""/>
          <p:cNvPicPr/>
          <p:nvPr/>
        </p:nvPicPr>
        <p:blipFill>
          <a:blip r:embed="rId4"/>
          <a:stretch/>
        </p:blipFill>
        <p:spPr>
          <a:xfrm>
            <a:off x="252360" y="2943720"/>
            <a:ext cx="3320280" cy="1310400"/>
          </a:xfrm>
          <a:prstGeom prst="rect">
            <a:avLst/>
          </a:prstGeom>
          <a:ln w="19080">
            <a:solidFill>
              <a:srgbClr val="595959"/>
            </a:solidFill>
            <a:round/>
          </a:ln>
        </p:spPr>
      </p:pic>
    </p:spTree>
  </p:cSld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CustomShape 1"/>
          <p:cNvSpPr/>
          <p:nvPr/>
        </p:nvSpPr>
        <p:spPr>
          <a:xfrm flipH="1">
            <a:off x="5879880" y="3043080"/>
            <a:ext cx="1203840" cy="340560"/>
          </a:xfrm>
          <a:prstGeom prst="curvedConnector3">
            <a:avLst>
              <a:gd name="adj1" fmla="val 50000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7" name="TextShape 2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Review system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8" name="CustomShape 3"/>
          <p:cNvSpPr/>
          <p:nvPr/>
        </p:nvSpPr>
        <p:spPr>
          <a:xfrm rot="10800000">
            <a:off x="5162040" y="3383640"/>
            <a:ext cx="8002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6666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49" name="Google Shape;436;p57" descr=""/>
          <p:cNvPicPr/>
          <p:nvPr/>
        </p:nvPicPr>
        <p:blipFill>
          <a:blip r:embed="rId1"/>
          <a:stretch/>
        </p:blipFill>
        <p:spPr>
          <a:xfrm>
            <a:off x="6791400" y="2698560"/>
            <a:ext cx="1141560" cy="1141560"/>
          </a:xfrm>
          <a:prstGeom prst="rect">
            <a:avLst/>
          </a:prstGeom>
          <a:ln>
            <a:noFill/>
          </a:ln>
        </p:spPr>
      </p:pic>
      <p:sp>
        <p:nvSpPr>
          <p:cNvPr id="350" name="CustomShape 4"/>
          <p:cNvSpPr/>
          <p:nvPr/>
        </p:nvSpPr>
        <p:spPr>
          <a:xfrm rot="10800000">
            <a:off x="3765240" y="4469040"/>
            <a:ext cx="360" cy="98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999999"/>
            </a:solidFill>
            <a:custDash>
              <a:ds d="8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1" name="CustomShape 5"/>
          <p:cNvSpPr/>
          <p:nvPr/>
        </p:nvSpPr>
        <p:spPr>
          <a:xfrm rot="10800000">
            <a:off x="3765240" y="3065040"/>
            <a:ext cx="360" cy="98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999999"/>
            </a:solidFill>
            <a:custDash>
              <a:ds d="8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52" name="Google Shape;433;p57" descr=""/>
          <p:cNvPicPr/>
          <p:nvPr/>
        </p:nvPicPr>
        <p:blipFill>
          <a:blip r:embed="rId2"/>
          <a:stretch/>
        </p:blipFill>
        <p:spPr>
          <a:xfrm>
            <a:off x="5010120" y="2948760"/>
            <a:ext cx="869760" cy="869760"/>
          </a:xfrm>
          <a:prstGeom prst="rect">
            <a:avLst/>
          </a:prstGeom>
          <a:ln>
            <a:noFill/>
          </a:ln>
        </p:spPr>
      </p:pic>
      <p:sp>
        <p:nvSpPr>
          <p:cNvPr id="353" name="CustomShape 6"/>
          <p:cNvSpPr/>
          <p:nvPr/>
        </p:nvSpPr>
        <p:spPr>
          <a:xfrm flipH="1">
            <a:off x="1148400" y="2262240"/>
            <a:ext cx="1491840" cy="68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Client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4" name="Google Shape;440;p57" descr=""/>
          <p:cNvPicPr/>
          <p:nvPr/>
        </p:nvPicPr>
        <p:blipFill>
          <a:blip r:embed="rId3"/>
          <a:stretch/>
        </p:blipFill>
        <p:spPr>
          <a:xfrm>
            <a:off x="1141920" y="2742840"/>
            <a:ext cx="1491840" cy="977040"/>
          </a:xfrm>
          <a:prstGeom prst="rect">
            <a:avLst/>
          </a:prstGeom>
          <a:ln>
            <a:noFill/>
          </a:ln>
        </p:spPr>
      </p:pic>
      <p:sp>
        <p:nvSpPr>
          <p:cNvPr id="355" name="CustomShape 7"/>
          <p:cNvSpPr/>
          <p:nvPr/>
        </p:nvSpPr>
        <p:spPr>
          <a:xfrm flipH="1">
            <a:off x="3105360" y="2780640"/>
            <a:ext cx="1319760" cy="977040"/>
          </a:xfrm>
          <a:prstGeom prst="cloud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(Routing, etc…)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6" name="CustomShape 8"/>
          <p:cNvSpPr/>
          <p:nvPr/>
        </p:nvSpPr>
        <p:spPr>
          <a:xfrm flipH="1">
            <a:off x="6616080" y="2203920"/>
            <a:ext cx="1491840" cy="68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Server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7" name="CustomShape 9"/>
          <p:cNvSpPr/>
          <p:nvPr/>
        </p:nvSpPr>
        <p:spPr>
          <a:xfrm flipH="1" rot="10800000">
            <a:off x="1383480" y="3341880"/>
            <a:ext cx="545040" cy="30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8" name="CustomShape 10"/>
          <p:cNvSpPr/>
          <p:nvPr/>
        </p:nvSpPr>
        <p:spPr>
          <a:xfrm flipH="1">
            <a:off x="2478600" y="3269520"/>
            <a:ext cx="624600" cy="11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9" name="CustomShape 11"/>
          <p:cNvSpPr/>
          <p:nvPr/>
        </p:nvSpPr>
        <p:spPr>
          <a:xfrm flipH="1" rot="10800000">
            <a:off x="8332200" y="2780640"/>
            <a:ext cx="647640" cy="436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60" name="Google Shape;446;p57" descr=""/>
          <p:cNvPicPr/>
          <p:nvPr/>
        </p:nvPicPr>
        <p:blipFill>
          <a:blip r:embed="rId4"/>
          <a:stretch/>
        </p:blipFill>
        <p:spPr>
          <a:xfrm>
            <a:off x="207720" y="2941560"/>
            <a:ext cx="782280" cy="543600"/>
          </a:xfrm>
          <a:prstGeom prst="rect">
            <a:avLst/>
          </a:prstGeom>
          <a:ln w="19080">
            <a:solidFill>
              <a:srgbClr val="595959"/>
            </a:solidFill>
            <a:round/>
          </a:ln>
        </p:spPr>
      </p:pic>
      <p:pic>
        <p:nvPicPr>
          <p:cNvPr id="361" name="Google Shape;447;p57" descr=""/>
          <p:cNvPicPr/>
          <p:nvPr/>
        </p:nvPicPr>
        <p:blipFill>
          <a:blip r:embed="rId5"/>
          <a:stretch/>
        </p:blipFill>
        <p:spPr>
          <a:xfrm>
            <a:off x="8108280" y="2869200"/>
            <a:ext cx="800280" cy="800280"/>
          </a:xfrm>
          <a:prstGeom prst="rect">
            <a:avLst/>
          </a:prstGeom>
          <a:ln>
            <a:noFill/>
          </a:ln>
        </p:spPr>
      </p:pic>
      <p:sp>
        <p:nvSpPr>
          <p:cNvPr id="362" name="CustomShape 12"/>
          <p:cNvSpPr/>
          <p:nvPr/>
        </p:nvSpPr>
        <p:spPr>
          <a:xfrm>
            <a:off x="7687080" y="3072960"/>
            <a:ext cx="497520" cy="272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3" name="TextShape 13"/>
          <p:cNvSpPr txBox="1"/>
          <p:nvPr/>
        </p:nvSpPr>
        <p:spPr>
          <a:xfrm>
            <a:off x="738000" y="4889160"/>
            <a:ext cx="8047080" cy="870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StarSymbol"/>
              <a:buAutoNum type="arabicPeriod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So the browser makes two more HTTP GET requests: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One for style.css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One for script.js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4" name="Google Shape;450;p57" descr=""/>
          <p:cNvPicPr/>
          <p:nvPr/>
        </p:nvPicPr>
        <p:blipFill>
          <a:blip r:embed="rId6"/>
          <a:stretch/>
        </p:blipFill>
        <p:spPr>
          <a:xfrm>
            <a:off x="8073720" y="1722960"/>
            <a:ext cx="869760" cy="1019520"/>
          </a:xfrm>
          <a:prstGeom prst="rect">
            <a:avLst/>
          </a:prstGeom>
          <a:ln>
            <a:noFill/>
          </a:ln>
        </p:spPr>
      </p:pic>
      <p:sp>
        <p:nvSpPr>
          <p:cNvPr id="365" name="CustomShape 14"/>
          <p:cNvSpPr/>
          <p:nvPr/>
        </p:nvSpPr>
        <p:spPr>
          <a:xfrm flipH="1" rot="10800000">
            <a:off x="867600" y="2941560"/>
            <a:ext cx="268560" cy="612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6" name="CustomShape 15"/>
          <p:cNvSpPr/>
          <p:nvPr/>
        </p:nvSpPr>
        <p:spPr>
          <a:xfrm>
            <a:off x="2545200" y="2450880"/>
            <a:ext cx="497520" cy="49752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1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7" name="Google Shape;454;p57" descr=""/>
          <p:cNvPicPr/>
          <p:nvPr/>
        </p:nvPicPr>
        <p:blipFill>
          <a:blip r:embed="rId7"/>
          <a:stretch/>
        </p:blipFill>
        <p:spPr>
          <a:xfrm>
            <a:off x="523080" y="1526400"/>
            <a:ext cx="2028240" cy="800280"/>
          </a:xfrm>
          <a:prstGeom prst="rect">
            <a:avLst/>
          </a:prstGeom>
          <a:ln>
            <a:noFill/>
          </a:ln>
        </p:spPr>
      </p:pic>
    </p:spTree>
  </p:cSld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CustomShape 1"/>
          <p:cNvSpPr/>
          <p:nvPr/>
        </p:nvSpPr>
        <p:spPr>
          <a:xfrm flipH="1">
            <a:off x="5879880" y="3043080"/>
            <a:ext cx="1203840" cy="340560"/>
          </a:xfrm>
          <a:prstGeom prst="curvedConnector3">
            <a:avLst>
              <a:gd name="adj1" fmla="val 50000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9" name="TextShape 2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Review system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0" name="CustomShape 3"/>
          <p:cNvSpPr/>
          <p:nvPr/>
        </p:nvSpPr>
        <p:spPr>
          <a:xfrm rot="10800000">
            <a:off x="5162040" y="3383640"/>
            <a:ext cx="8002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6666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71" name="Google Shape;463;p58" descr=""/>
          <p:cNvPicPr/>
          <p:nvPr/>
        </p:nvPicPr>
        <p:blipFill>
          <a:blip r:embed="rId1"/>
          <a:stretch/>
        </p:blipFill>
        <p:spPr>
          <a:xfrm>
            <a:off x="6791400" y="2698560"/>
            <a:ext cx="1141560" cy="1141560"/>
          </a:xfrm>
          <a:prstGeom prst="rect">
            <a:avLst/>
          </a:prstGeom>
          <a:ln>
            <a:noFill/>
          </a:ln>
        </p:spPr>
      </p:pic>
      <p:sp>
        <p:nvSpPr>
          <p:cNvPr id="372" name="CustomShape 4"/>
          <p:cNvSpPr/>
          <p:nvPr/>
        </p:nvSpPr>
        <p:spPr>
          <a:xfrm rot="10800000">
            <a:off x="3765240" y="4469040"/>
            <a:ext cx="360" cy="98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999999"/>
            </a:solidFill>
            <a:custDash>
              <a:ds d="8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3" name="CustomShape 5"/>
          <p:cNvSpPr/>
          <p:nvPr/>
        </p:nvSpPr>
        <p:spPr>
          <a:xfrm rot="10800000">
            <a:off x="3765240" y="3065040"/>
            <a:ext cx="360" cy="98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999999"/>
            </a:solidFill>
            <a:custDash>
              <a:ds d="8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74" name="Google Shape;460;p58" descr=""/>
          <p:cNvPicPr/>
          <p:nvPr/>
        </p:nvPicPr>
        <p:blipFill>
          <a:blip r:embed="rId2"/>
          <a:stretch/>
        </p:blipFill>
        <p:spPr>
          <a:xfrm>
            <a:off x="5010120" y="2948760"/>
            <a:ext cx="869760" cy="869760"/>
          </a:xfrm>
          <a:prstGeom prst="rect">
            <a:avLst/>
          </a:prstGeom>
          <a:ln>
            <a:noFill/>
          </a:ln>
        </p:spPr>
      </p:pic>
      <p:sp>
        <p:nvSpPr>
          <p:cNvPr id="375" name="CustomShape 6"/>
          <p:cNvSpPr/>
          <p:nvPr/>
        </p:nvSpPr>
        <p:spPr>
          <a:xfrm flipH="1">
            <a:off x="1148400" y="2262240"/>
            <a:ext cx="1491840" cy="68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Client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6" name="Google Shape;467;p58" descr=""/>
          <p:cNvPicPr/>
          <p:nvPr/>
        </p:nvPicPr>
        <p:blipFill>
          <a:blip r:embed="rId3"/>
          <a:stretch/>
        </p:blipFill>
        <p:spPr>
          <a:xfrm>
            <a:off x="1141920" y="2742840"/>
            <a:ext cx="1491840" cy="977040"/>
          </a:xfrm>
          <a:prstGeom prst="rect">
            <a:avLst/>
          </a:prstGeom>
          <a:ln>
            <a:noFill/>
          </a:ln>
        </p:spPr>
      </p:pic>
      <p:sp>
        <p:nvSpPr>
          <p:cNvPr id="377" name="CustomShape 7"/>
          <p:cNvSpPr/>
          <p:nvPr/>
        </p:nvSpPr>
        <p:spPr>
          <a:xfrm flipH="1">
            <a:off x="3105360" y="2780640"/>
            <a:ext cx="1319760" cy="977040"/>
          </a:xfrm>
          <a:prstGeom prst="cloud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(Routing, etc…)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8" name="CustomShape 8"/>
          <p:cNvSpPr/>
          <p:nvPr/>
        </p:nvSpPr>
        <p:spPr>
          <a:xfrm flipH="1">
            <a:off x="6616080" y="2203920"/>
            <a:ext cx="1491840" cy="68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Server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9" name="CustomShape 9"/>
          <p:cNvSpPr/>
          <p:nvPr/>
        </p:nvSpPr>
        <p:spPr>
          <a:xfrm flipH="1" rot="10800000">
            <a:off x="1383480" y="3341880"/>
            <a:ext cx="545040" cy="30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0" name="CustomShape 10"/>
          <p:cNvSpPr/>
          <p:nvPr/>
        </p:nvSpPr>
        <p:spPr>
          <a:xfrm flipH="1">
            <a:off x="2478600" y="3269520"/>
            <a:ext cx="624600" cy="11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1" name="CustomShape 11"/>
          <p:cNvSpPr/>
          <p:nvPr/>
        </p:nvSpPr>
        <p:spPr>
          <a:xfrm flipH="1" rot="10800000">
            <a:off x="8332200" y="2780640"/>
            <a:ext cx="647640" cy="436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82" name="Google Shape;473;p58" descr=""/>
          <p:cNvPicPr/>
          <p:nvPr/>
        </p:nvPicPr>
        <p:blipFill>
          <a:blip r:embed="rId4"/>
          <a:stretch/>
        </p:blipFill>
        <p:spPr>
          <a:xfrm>
            <a:off x="207720" y="2941560"/>
            <a:ext cx="782280" cy="543600"/>
          </a:xfrm>
          <a:prstGeom prst="rect">
            <a:avLst/>
          </a:prstGeom>
          <a:ln w="19080">
            <a:solidFill>
              <a:srgbClr val="595959"/>
            </a:solidFill>
            <a:round/>
          </a:ln>
        </p:spPr>
      </p:pic>
      <p:pic>
        <p:nvPicPr>
          <p:cNvPr id="383" name="Google Shape;474;p58" descr=""/>
          <p:cNvPicPr/>
          <p:nvPr/>
        </p:nvPicPr>
        <p:blipFill>
          <a:blip r:embed="rId5"/>
          <a:stretch/>
        </p:blipFill>
        <p:spPr>
          <a:xfrm>
            <a:off x="8108280" y="2869200"/>
            <a:ext cx="800280" cy="800280"/>
          </a:xfrm>
          <a:prstGeom prst="rect">
            <a:avLst/>
          </a:prstGeom>
          <a:ln>
            <a:noFill/>
          </a:ln>
        </p:spPr>
      </p:pic>
      <p:sp>
        <p:nvSpPr>
          <p:cNvPr id="384" name="CustomShape 12"/>
          <p:cNvSpPr/>
          <p:nvPr/>
        </p:nvSpPr>
        <p:spPr>
          <a:xfrm>
            <a:off x="7687080" y="3072960"/>
            <a:ext cx="497520" cy="272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5" name="TextShape 13"/>
          <p:cNvSpPr txBox="1"/>
          <p:nvPr/>
        </p:nvSpPr>
        <p:spPr>
          <a:xfrm>
            <a:off x="738000" y="4889160"/>
            <a:ext cx="8047080" cy="870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2. These GET requests get routed to the server computer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3. The server computer sends the GET requests to our NodeJS process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6" name="Google Shape;477;p58" descr=""/>
          <p:cNvPicPr/>
          <p:nvPr/>
        </p:nvPicPr>
        <p:blipFill>
          <a:blip r:embed="rId6"/>
          <a:stretch/>
        </p:blipFill>
        <p:spPr>
          <a:xfrm>
            <a:off x="8073720" y="1722960"/>
            <a:ext cx="869760" cy="1019520"/>
          </a:xfrm>
          <a:prstGeom prst="rect">
            <a:avLst/>
          </a:prstGeom>
          <a:ln>
            <a:noFill/>
          </a:ln>
        </p:spPr>
      </p:pic>
      <p:sp>
        <p:nvSpPr>
          <p:cNvPr id="387" name="CustomShape 14"/>
          <p:cNvSpPr/>
          <p:nvPr/>
        </p:nvSpPr>
        <p:spPr>
          <a:xfrm flipH="1" rot="10800000">
            <a:off x="867600" y="2941560"/>
            <a:ext cx="268560" cy="612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88" name="CustomShape 15"/>
          <p:cNvSpPr/>
          <p:nvPr/>
        </p:nvSpPr>
        <p:spPr>
          <a:xfrm>
            <a:off x="6086880" y="2545200"/>
            <a:ext cx="497520" cy="49752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2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9" name="CustomShape 16"/>
          <p:cNvSpPr/>
          <p:nvPr/>
        </p:nvSpPr>
        <p:spPr>
          <a:xfrm>
            <a:off x="8073720" y="3758040"/>
            <a:ext cx="497520" cy="49752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3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90" name="Google Shape;482;p58" descr=""/>
          <p:cNvPicPr/>
          <p:nvPr/>
        </p:nvPicPr>
        <p:blipFill>
          <a:blip r:embed="rId7"/>
          <a:stretch/>
        </p:blipFill>
        <p:spPr>
          <a:xfrm>
            <a:off x="523080" y="1526400"/>
            <a:ext cx="2028240" cy="800280"/>
          </a:xfrm>
          <a:prstGeom prst="rect">
            <a:avLst/>
          </a:prstGeom>
          <a:ln>
            <a:noFill/>
          </a:ln>
        </p:spPr>
      </p:pic>
    </p:spTree>
  </p:cSld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CustomShape 1"/>
          <p:cNvSpPr/>
          <p:nvPr/>
        </p:nvSpPr>
        <p:spPr>
          <a:xfrm flipH="1">
            <a:off x="0" y="3125880"/>
            <a:ext cx="1099440" cy="474120"/>
          </a:xfrm>
          <a:prstGeom prst="curvedConnector3">
            <a:avLst>
              <a:gd name="adj1" fmla="val 50000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2" name="TextShape 2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Review system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93" name="Google Shape;490;p59" descr=""/>
          <p:cNvPicPr/>
          <p:nvPr/>
        </p:nvPicPr>
        <p:blipFill>
          <a:blip r:embed="rId1"/>
          <a:stretch/>
        </p:blipFill>
        <p:spPr>
          <a:xfrm>
            <a:off x="727920" y="2688120"/>
            <a:ext cx="1451880" cy="1451880"/>
          </a:xfrm>
          <a:prstGeom prst="rect">
            <a:avLst/>
          </a:prstGeom>
          <a:ln>
            <a:noFill/>
          </a:ln>
        </p:spPr>
      </p:pic>
      <p:sp>
        <p:nvSpPr>
          <p:cNvPr id="394" name="CustomShape 3"/>
          <p:cNvSpPr/>
          <p:nvPr/>
        </p:nvSpPr>
        <p:spPr>
          <a:xfrm flipH="1">
            <a:off x="505440" y="2059200"/>
            <a:ext cx="1897200" cy="87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Server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95" name="Google Shape;492;p59" descr=""/>
          <p:cNvPicPr/>
          <p:nvPr/>
        </p:nvPicPr>
        <p:blipFill>
          <a:blip r:embed="rId2"/>
          <a:stretch/>
        </p:blipFill>
        <p:spPr>
          <a:xfrm>
            <a:off x="2402640" y="2904840"/>
            <a:ext cx="1017720" cy="1017720"/>
          </a:xfrm>
          <a:prstGeom prst="rect">
            <a:avLst/>
          </a:prstGeom>
          <a:ln>
            <a:noFill/>
          </a:ln>
        </p:spPr>
      </p:pic>
      <p:sp>
        <p:nvSpPr>
          <p:cNvPr id="396" name="CustomShape 4"/>
          <p:cNvSpPr/>
          <p:nvPr/>
        </p:nvSpPr>
        <p:spPr>
          <a:xfrm>
            <a:off x="1866960" y="3164400"/>
            <a:ext cx="632520" cy="346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7" name="TextShape 5"/>
          <p:cNvSpPr txBox="1"/>
          <p:nvPr/>
        </p:nvSpPr>
        <p:spPr>
          <a:xfrm>
            <a:off x="738000" y="4820760"/>
            <a:ext cx="8047080" cy="1833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4. Our NodeJS server code finds fetch.js and style.css in the public directory, so it responds with those files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98" name="Google Shape;495;p59" descr=""/>
          <p:cNvPicPr/>
          <p:nvPr/>
        </p:nvPicPr>
        <p:blipFill>
          <a:blip r:embed="rId3"/>
          <a:stretch/>
        </p:blipFill>
        <p:spPr>
          <a:xfrm>
            <a:off x="3643560" y="2341440"/>
            <a:ext cx="5129640" cy="555120"/>
          </a:xfrm>
          <a:prstGeom prst="rect">
            <a:avLst/>
          </a:prstGeom>
          <a:ln>
            <a:noFill/>
          </a:ln>
        </p:spPr>
      </p:pic>
      <p:pic>
        <p:nvPicPr>
          <p:cNvPr id="399" name="Google Shape;496;p59" descr=""/>
          <p:cNvPicPr/>
          <p:nvPr/>
        </p:nvPicPr>
        <p:blipFill>
          <a:blip r:embed="rId4"/>
          <a:stretch/>
        </p:blipFill>
        <p:spPr>
          <a:xfrm>
            <a:off x="5729760" y="2904840"/>
            <a:ext cx="2099520" cy="1618920"/>
          </a:xfrm>
          <a:prstGeom prst="rect">
            <a:avLst/>
          </a:prstGeom>
          <a:ln>
            <a:noFill/>
          </a:ln>
        </p:spPr>
      </p:pic>
      <p:sp>
        <p:nvSpPr>
          <p:cNvPr id="400" name="CustomShape 6"/>
          <p:cNvSpPr/>
          <p:nvPr/>
        </p:nvSpPr>
        <p:spPr>
          <a:xfrm>
            <a:off x="3572280" y="2562480"/>
            <a:ext cx="1853640" cy="497160"/>
          </a:xfrm>
          <a:custGeom>
            <a:avLst/>
            <a:gdLst/>
            <a:ahLst/>
            <a:rect l="l" t="t" r="r" b="b"/>
            <a:pathLst>
              <a:path w="74156" h="19896">
                <a:moveTo>
                  <a:pt x="6631" y="0"/>
                </a:moveTo>
                <a:lnTo>
                  <a:pt x="0" y="0"/>
                </a:lnTo>
                <a:lnTo>
                  <a:pt x="0" y="19896"/>
                </a:lnTo>
                <a:lnTo>
                  <a:pt x="74156" y="19896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01" name="CustomShape 7"/>
          <p:cNvSpPr/>
          <p:nvPr/>
        </p:nvSpPr>
        <p:spPr>
          <a:xfrm>
            <a:off x="6239880" y="3315960"/>
            <a:ext cx="1451520" cy="433080"/>
          </a:xfrm>
          <a:prstGeom prst="roundRect">
            <a:avLst>
              <a:gd name="adj" fmla="val 16667"/>
            </a:avLst>
          </a:prstGeom>
          <a:noFill/>
          <a:ln w="28440">
            <a:solidFill>
              <a:srgbClr val="99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2" name="CustomShape 8"/>
          <p:cNvSpPr/>
          <p:nvPr/>
        </p:nvSpPr>
        <p:spPr>
          <a:xfrm>
            <a:off x="6224400" y="4068360"/>
            <a:ext cx="1451520" cy="433080"/>
          </a:xfrm>
          <a:prstGeom prst="roundRect">
            <a:avLst>
              <a:gd name="adj" fmla="val 16667"/>
            </a:avLst>
          </a:prstGeom>
          <a:noFill/>
          <a:ln w="28440">
            <a:solidFill>
              <a:srgbClr val="99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3" name="CustomShape 9"/>
          <p:cNvSpPr/>
          <p:nvPr/>
        </p:nvSpPr>
        <p:spPr>
          <a:xfrm>
            <a:off x="1974600" y="3496680"/>
            <a:ext cx="4250160" cy="602640"/>
          </a:xfrm>
          <a:custGeom>
            <a:avLst/>
            <a:gdLst/>
            <a:ahLst/>
            <a:rect l="l" t="t" r="r" b="b"/>
            <a:pathLst>
              <a:path w="170018" h="24116">
                <a:moveTo>
                  <a:pt x="170018" y="0"/>
                </a:moveTo>
                <a:lnTo>
                  <a:pt x="122992" y="24116"/>
                </a:lnTo>
                <a:lnTo>
                  <a:pt x="21102" y="24116"/>
                </a:lnTo>
                <a:lnTo>
                  <a:pt x="0" y="9646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04" name="CustomShape 10"/>
          <p:cNvSpPr/>
          <p:nvPr/>
        </p:nvSpPr>
        <p:spPr>
          <a:xfrm>
            <a:off x="1974600" y="4114800"/>
            <a:ext cx="4265280" cy="300960"/>
          </a:xfrm>
          <a:custGeom>
            <a:avLst/>
            <a:gdLst/>
            <a:ahLst/>
            <a:rect l="l" t="t" r="r" b="b"/>
            <a:pathLst>
              <a:path w="170621" h="12058">
                <a:moveTo>
                  <a:pt x="170621" y="7838"/>
                </a:moveTo>
                <a:lnTo>
                  <a:pt x="124801" y="12058"/>
                </a:lnTo>
                <a:lnTo>
                  <a:pt x="13264" y="12058"/>
                </a:lnTo>
                <a:lnTo>
                  <a:pt x="0" y="0"/>
                </a:lnTo>
              </a:path>
            </a:pathLst>
          </a:custGeom>
          <a:noFill/>
          <a:ln w="38160">
            <a:solidFill>
              <a:srgbClr val="666666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05" name="CustomShape 11"/>
          <p:cNvSpPr/>
          <p:nvPr/>
        </p:nvSpPr>
        <p:spPr>
          <a:xfrm>
            <a:off x="3706200" y="3549600"/>
            <a:ext cx="497520" cy="49752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4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CustomShape 1"/>
          <p:cNvSpPr/>
          <p:nvPr/>
        </p:nvSpPr>
        <p:spPr>
          <a:xfrm flipH="1">
            <a:off x="5879880" y="3043080"/>
            <a:ext cx="1203840" cy="340560"/>
          </a:xfrm>
          <a:prstGeom prst="curvedConnector3">
            <a:avLst>
              <a:gd name="adj1" fmla="val 50000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07" name="TextShape 2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Review system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8" name="CustomShape 3"/>
          <p:cNvSpPr/>
          <p:nvPr/>
        </p:nvSpPr>
        <p:spPr>
          <a:xfrm rot="10800000">
            <a:off x="5162040" y="3383640"/>
            <a:ext cx="8002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6666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09" name="Google Shape;511;p60" descr=""/>
          <p:cNvPicPr/>
          <p:nvPr/>
        </p:nvPicPr>
        <p:blipFill>
          <a:blip r:embed="rId1"/>
          <a:stretch/>
        </p:blipFill>
        <p:spPr>
          <a:xfrm>
            <a:off x="6791400" y="2698560"/>
            <a:ext cx="1141560" cy="1141560"/>
          </a:xfrm>
          <a:prstGeom prst="rect">
            <a:avLst/>
          </a:prstGeom>
          <a:ln>
            <a:noFill/>
          </a:ln>
        </p:spPr>
      </p:pic>
      <p:sp>
        <p:nvSpPr>
          <p:cNvPr id="410" name="CustomShape 4"/>
          <p:cNvSpPr/>
          <p:nvPr/>
        </p:nvSpPr>
        <p:spPr>
          <a:xfrm rot="10800000">
            <a:off x="3765240" y="4469040"/>
            <a:ext cx="360" cy="98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999999"/>
            </a:solidFill>
            <a:custDash>
              <a:ds d="8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1" name="CustomShape 5"/>
          <p:cNvSpPr/>
          <p:nvPr/>
        </p:nvSpPr>
        <p:spPr>
          <a:xfrm rot="10800000">
            <a:off x="3765240" y="3065040"/>
            <a:ext cx="360" cy="98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999999"/>
            </a:solidFill>
            <a:custDash>
              <a:ds d="8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12" name="Google Shape;508;p60" descr=""/>
          <p:cNvPicPr/>
          <p:nvPr/>
        </p:nvPicPr>
        <p:blipFill>
          <a:blip r:embed="rId2"/>
          <a:stretch/>
        </p:blipFill>
        <p:spPr>
          <a:xfrm>
            <a:off x="5010120" y="2948760"/>
            <a:ext cx="869760" cy="869760"/>
          </a:xfrm>
          <a:prstGeom prst="rect">
            <a:avLst/>
          </a:prstGeom>
          <a:ln>
            <a:noFill/>
          </a:ln>
        </p:spPr>
      </p:pic>
      <p:sp>
        <p:nvSpPr>
          <p:cNvPr id="413" name="CustomShape 6"/>
          <p:cNvSpPr/>
          <p:nvPr/>
        </p:nvSpPr>
        <p:spPr>
          <a:xfrm flipH="1">
            <a:off x="1148400" y="2262240"/>
            <a:ext cx="1491840" cy="68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Client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4" name="Google Shape;515;p60" descr=""/>
          <p:cNvPicPr/>
          <p:nvPr/>
        </p:nvPicPr>
        <p:blipFill>
          <a:blip r:embed="rId3"/>
          <a:stretch/>
        </p:blipFill>
        <p:spPr>
          <a:xfrm>
            <a:off x="1141920" y="2742840"/>
            <a:ext cx="1491840" cy="977040"/>
          </a:xfrm>
          <a:prstGeom prst="rect">
            <a:avLst/>
          </a:prstGeom>
          <a:ln>
            <a:noFill/>
          </a:ln>
        </p:spPr>
      </p:pic>
      <p:sp>
        <p:nvSpPr>
          <p:cNvPr id="415" name="CustomShape 7"/>
          <p:cNvSpPr/>
          <p:nvPr/>
        </p:nvSpPr>
        <p:spPr>
          <a:xfrm flipH="1">
            <a:off x="3105360" y="2780640"/>
            <a:ext cx="1319760" cy="977040"/>
          </a:xfrm>
          <a:prstGeom prst="cloud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(Routing, etc…)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6" name="CustomShape 8"/>
          <p:cNvSpPr/>
          <p:nvPr/>
        </p:nvSpPr>
        <p:spPr>
          <a:xfrm flipH="1">
            <a:off x="6616080" y="2203920"/>
            <a:ext cx="1491840" cy="68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Server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7" name="CustomShape 9"/>
          <p:cNvSpPr/>
          <p:nvPr/>
        </p:nvSpPr>
        <p:spPr>
          <a:xfrm flipH="1" rot="10800000">
            <a:off x="1383480" y="3341880"/>
            <a:ext cx="545040" cy="30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8" name="CustomShape 10"/>
          <p:cNvSpPr/>
          <p:nvPr/>
        </p:nvSpPr>
        <p:spPr>
          <a:xfrm flipH="1">
            <a:off x="2478600" y="3269520"/>
            <a:ext cx="624600" cy="11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19" name="CustomShape 11"/>
          <p:cNvSpPr/>
          <p:nvPr/>
        </p:nvSpPr>
        <p:spPr>
          <a:xfrm flipH="1" rot="10800000">
            <a:off x="8332200" y="2780640"/>
            <a:ext cx="647640" cy="436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20" name="Google Shape;521;p60" descr=""/>
          <p:cNvPicPr/>
          <p:nvPr/>
        </p:nvPicPr>
        <p:blipFill>
          <a:blip r:embed="rId4"/>
          <a:stretch/>
        </p:blipFill>
        <p:spPr>
          <a:xfrm>
            <a:off x="207720" y="2941560"/>
            <a:ext cx="782280" cy="543600"/>
          </a:xfrm>
          <a:prstGeom prst="rect">
            <a:avLst/>
          </a:prstGeom>
          <a:ln w="19080">
            <a:solidFill>
              <a:srgbClr val="595959"/>
            </a:solidFill>
            <a:round/>
          </a:ln>
        </p:spPr>
      </p:pic>
      <p:pic>
        <p:nvPicPr>
          <p:cNvPr id="421" name="Google Shape;522;p60" descr=""/>
          <p:cNvPicPr/>
          <p:nvPr/>
        </p:nvPicPr>
        <p:blipFill>
          <a:blip r:embed="rId5"/>
          <a:stretch/>
        </p:blipFill>
        <p:spPr>
          <a:xfrm>
            <a:off x="8108280" y="2869200"/>
            <a:ext cx="800280" cy="800280"/>
          </a:xfrm>
          <a:prstGeom prst="rect">
            <a:avLst/>
          </a:prstGeom>
          <a:ln>
            <a:noFill/>
          </a:ln>
        </p:spPr>
      </p:pic>
      <p:sp>
        <p:nvSpPr>
          <p:cNvPr id="422" name="CustomShape 12"/>
          <p:cNvSpPr/>
          <p:nvPr/>
        </p:nvSpPr>
        <p:spPr>
          <a:xfrm>
            <a:off x="7687080" y="3072960"/>
            <a:ext cx="497520" cy="272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3" name="TextShape 13"/>
          <p:cNvSpPr txBox="1"/>
          <p:nvPr/>
        </p:nvSpPr>
        <p:spPr>
          <a:xfrm>
            <a:off x="432000" y="4668480"/>
            <a:ext cx="8353080" cy="1833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4. Our Node server program replies with the style.css and fetch.js files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5. The server computer sends these files back to the client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6. The browser receives the files and continues rendering index.html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24" name="Google Shape;525;p60" descr=""/>
          <p:cNvPicPr/>
          <p:nvPr/>
        </p:nvPicPr>
        <p:blipFill>
          <a:blip r:embed="rId6"/>
          <a:stretch/>
        </p:blipFill>
        <p:spPr>
          <a:xfrm>
            <a:off x="8073720" y="1722960"/>
            <a:ext cx="869760" cy="1019520"/>
          </a:xfrm>
          <a:prstGeom prst="rect">
            <a:avLst/>
          </a:prstGeom>
          <a:ln>
            <a:noFill/>
          </a:ln>
        </p:spPr>
      </p:pic>
      <p:sp>
        <p:nvSpPr>
          <p:cNvPr id="425" name="CustomShape 14"/>
          <p:cNvSpPr/>
          <p:nvPr/>
        </p:nvSpPr>
        <p:spPr>
          <a:xfrm>
            <a:off x="5999040" y="2575440"/>
            <a:ext cx="497520" cy="49752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5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6" name="CustomShape 15"/>
          <p:cNvSpPr/>
          <p:nvPr/>
        </p:nvSpPr>
        <p:spPr>
          <a:xfrm>
            <a:off x="8108280" y="3758040"/>
            <a:ext cx="497520" cy="49752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4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7" name="CustomShape 16"/>
          <p:cNvSpPr/>
          <p:nvPr/>
        </p:nvSpPr>
        <p:spPr>
          <a:xfrm>
            <a:off x="4573800" y="2640600"/>
            <a:ext cx="497520" cy="49752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5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8" name="CustomShape 17"/>
          <p:cNvSpPr/>
          <p:nvPr/>
        </p:nvSpPr>
        <p:spPr>
          <a:xfrm>
            <a:off x="2640600" y="2640600"/>
            <a:ext cx="497520" cy="49752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6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29" name="Google Shape;530;p60" descr=""/>
          <p:cNvPicPr/>
          <p:nvPr/>
        </p:nvPicPr>
        <p:blipFill>
          <a:blip r:embed="rId7"/>
          <a:stretch/>
        </p:blipFill>
        <p:spPr>
          <a:xfrm>
            <a:off x="207720" y="1722960"/>
            <a:ext cx="1319760" cy="605880"/>
          </a:xfrm>
          <a:prstGeom prst="rect">
            <a:avLst/>
          </a:prstGeom>
          <a:ln w="9360">
            <a:solidFill>
              <a:srgbClr val="595959"/>
            </a:solidFill>
            <a:round/>
          </a:ln>
        </p:spPr>
      </p:pic>
      <p:sp>
        <p:nvSpPr>
          <p:cNvPr id="430" name="CustomShape 18"/>
          <p:cNvSpPr/>
          <p:nvPr/>
        </p:nvSpPr>
        <p:spPr>
          <a:xfrm flipH="1" rot="10800000">
            <a:off x="867600" y="2941560"/>
            <a:ext cx="268560" cy="612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31" name="CustomShape 19"/>
          <p:cNvSpPr/>
          <p:nvPr/>
        </p:nvSpPr>
        <p:spPr>
          <a:xfrm>
            <a:off x="101160" y="2386440"/>
            <a:ext cx="497520" cy="49752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6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CustomShape 1"/>
          <p:cNvSpPr/>
          <p:nvPr/>
        </p:nvSpPr>
        <p:spPr>
          <a:xfrm flipH="1">
            <a:off x="5879880" y="3043080"/>
            <a:ext cx="1203840" cy="340560"/>
          </a:xfrm>
          <a:prstGeom prst="curvedConnector3">
            <a:avLst>
              <a:gd name="adj1" fmla="val 50000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3" name="TextShape 2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Review system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4" name="CustomShape 3"/>
          <p:cNvSpPr/>
          <p:nvPr/>
        </p:nvSpPr>
        <p:spPr>
          <a:xfrm rot="10800000">
            <a:off x="5162040" y="3383640"/>
            <a:ext cx="8002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6666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35" name="Google Shape;541;p61" descr=""/>
          <p:cNvPicPr/>
          <p:nvPr/>
        </p:nvPicPr>
        <p:blipFill>
          <a:blip r:embed="rId1"/>
          <a:stretch/>
        </p:blipFill>
        <p:spPr>
          <a:xfrm>
            <a:off x="6791400" y="2698560"/>
            <a:ext cx="1141560" cy="1141560"/>
          </a:xfrm>
          <a:prstGeom prst="rect">
            <a:avLst/>
          </a:prstGeom>
          <a:ln>
            <a:noFill/>
          </a:ln>
        </p:spPr>
      </p:pic>
      <p:sp>
        <p:nvSpPr>
          <p:cNvPr id="436" name="CustomShape 4"/>
          <p:cNvSpPr/>
          <p:nvPr/>
        </p:nvSpPr>
        <p:spPr>
          <a:xfrm rot="10800000">
            <a:off x="3765240" y="4469040"/>
            <a:ext cx="360" cy="98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999999"/>
            </a:solidFill>
            <a:custDash>
              <a:ds d="8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7" name="CustomShape 5"/>
          <p:cNvSpPr/>
          <p:nvPr/>
        </p:nvSpPr>
        <p:spPr>
          <a:xfrm rot="10800000">
            <a:off x="3765240" y="3065040"/>
            <a:ext cx="360" cy="98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999999"/>
            </a:solidFill>
            <a:custDash>
              <a:ds d="8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38" name="Google Shape;538;p61" descr=""/>
          <p:cNvPicPr/>
          <p:nvPr/>
        </p:nvPicPr>
        <p:blipFill>
          <a:blip r:embed="rId2"/>
          <a:stretch/>
        </p:blipFill>
        <p:spPr>
          <a:xfrm>
            <a:off x="5010120" y="2948760"/>
            <a:ext cx="869760" cy="869760"/>
          </a:xfrm>
          <a:prstGeom prst="rect">
            <a:avLst/>
          </a:prstGeom>
          <a:ln>
            <a:noFill/>
          </a:ln>
        </p:spPr>
      </p:pic>
      <p:sp>
        <p:nvSpPr>
          <p:cNvPr id="439" name="CustomShape 6"/>
          <p:cNvSpPr/>
          <p:nvPr/>
        </p:nvSpPr>
        <p:spPr>
          <a:xfrm flipH="1">
            <a:off x="1148400" y="2262240"/>
            <a:ext cx="1491840" cy="68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Client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40" name="Google Shape;545;p61" descr=""/>
          <p:cNvPicPr/>
          <p:nvPr/>
        </p:nvPicPr>
        <p:blipFill>
          <a:blip r:embed="rId3"/>
          <a:stretch/>
        </p:blipFill>
        <p:spPr>
          <a:xfrm>
            <a:off x="1141920" y="2742840"/>
            <a:ext cx="1491840" cy="977040"/>
          </a:xfrm>
          <a:prstGeom prst="rect">
            <a:avLst/>
          </a:prstGeom>
          <a:ln>
            <a:noFill/>
          </a:ln>
        </p:spPr>
      </p:pic>
      <p:sp>
        <p:nvSpPr>
          <p:cNvPr id="441" name="CustomShape 7"/>
          <p:cNvSpPr/>
          <p:nvPr/>
        </p:nvSpPr>
        <p:spPr>
          <a:xfrm flipH="1">
            <a:off x="3105360" y="2780640"/>
            <a:ext cx="1319760" cy="977040"/>
          </a:xfrm>
          <a:prstGeom prst="cloud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(Routing, etc…)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2" name="CustomShape 8"/>
          <p:cNvSpPr/>
          <p:nvPr/>
        </p:nvSpPr>
        <p:spPr>
          <a:xfrm flipH="1">
            <a:off x="6616080" y="2203920"/>
            <a:ext cx="1491840" cy="68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Server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3" name="CustomShape 9"/>
          <p:cNvSpPr/>
          <p:nvPr/>
        </p:nvSpPr>
        <p:spPr>
          <a:xfrm flipH="1" rot="10800000">
            <a:off x="1383480" y="3341880"/>
            <a:ext cx="545040" cy="30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4" name="CustomShape 10"/>
          <p:cNvSpPr/>
          <p:nvPr/>
        </p:nvSpPr>
        <p:spPr>
          <a:xfrm flipH="1">
            <a:off x="2478600" y="3269520"/>
            <a:ext cx="624600" cy="11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5" name="CustomShape 11"/>
          <p:cNvSpPr/>
          <p:nvPr/>
        </p:nvSpPr>
        <p:spPr>
          <a:xfrm flipH="1" rot="10800000">
            <a:off x="8332200" y="2780640"/>
            <a:ext cx="647640" cy="436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46" name="Google Shape;551;p61" descr=""/>
          <p:cNvPicPr/>
          <p:nvPr/>
        </p:nvPicPr>
        <p:blipFill>
          <a:blip r:embed="rId4"/>
          <a:stretch/>
        </p:blipFill>
        <p:spPr>
          <a:xfrm>
            <a:off x="207720" y="2941560"/>
            <a:ext cx="782280" cy="543600"/>
          </a:xfrm>
          <a:prstGeom prst="rect">
            <a:avLst/>
          </a:prstGeom>
          <a:ln w="19080">
            <a:solidFill>
              <a:srgbClr val="595959"/>
            </a:solidFill>
            <a:round/>
          </a:ln>
        </p:spPr>
      </p:pic>
      <p:pic>
        <p:nvPicPr>
          <p:cNvPr id="447" name="Google Shape;552;p61" descr=""/>
          <p:cNvPicPr/>
          <p:nvPr/>
        </p:nvPicPr>
        <p:blipFill>
          <a:blip r:embed="rId5"/>
          <a:stretch/>
        </p:blipFill>
        <p:spPr>
          <a:xfrm>
            <a:off x="8108280" y="2869200"/>
            <a:ext cx="800280" cy="800280"/>
          </a:xfrm>
          <a:prstGeom prst="rect">
            <a:avLst/>
          </a:prstGeom>
          <a:ln>
            <a:noFill/>
          </a:ln>
        </p:spPr>
      </p:pic>
      <p:sp>
        <p:nvSpPr>
          <p:cNvPr id="448" name="CustomShape 12"/>
          <p:cNvSpPr/>
          <p:nvPr/>
        </p:nvSpPr>
        <p:spPr>
          <a:xfrm>
            <a:off x="7687080" y="3072960"/>
            <a:ext cx="497520" cy="272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49" name="Google Shape;554;p61" descr=""/>
          <p:cNvPicPr/>
          <p:nvPr/>
        </p:nvPicPr>
        <p:blipFill>
          <a:blip r:embed="rId6"/>
          <a:stretch/>
        </p:blipFill>
        <p:spPr>
          <a:xfrm>
            <a:off x="8073720" y="1722960"/>
            <a:ext cx="869760" cy="1019520"/>
          </a:xfrm>
          <a:prstGeom prst="rect">
            <a:avLst/>
          </a:prstGeom>
          <a:ln>
            <a:noFill/>
          </a:ln>
        </p:spPr>
      </p:pic>
      <p:pic>
        <p:nvPicPr>
          <p:cNvPr id="450" name="Google Shape;555;p61" descr=""/>
          <p:cNvPicPr/>
          <p:nvPr/>
        </p:nvPicPr>
        <p:blipFill>
          <a:blip r:embed="rId7"/>
          <a:stretch/>
        </p:blipFill>
        <p:spPr>
          <a:xfrm>
            <a:off x="207720" y="1722960"/>
            <a:ext cx="1319760" cy="605880"/>
          </a:xfrm>
          <a:prstGeom prst="rect">
            <a:avLst/>
          </a:prstGeom>
          <a:ln w="9360">
            <a:solidFill>
              <a:srgbClr val="595959"/>
            </a:solidFill>
            <a:round/>
          </a:ln>
        </p:spPr>
      </p:pic>
      <p:sp>
        <p:nvSpPr>
          <p:cNvPr id="451" name="CustomShape 13"/>
          <p:cNvSpPr/>
          <p:nvPr/>
        </p:nvSpPr>
        <p:spPr>
          <a:xfrm flipH="1" rot="10800000">
            <a:off x="867600" y="2941560"/>
            <a:ext cx="268560" cy="612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52" name="TextShape 14"/>
          <p:cNvSpPr txBox="1"/>
          <p:nvPr/>
        </p:nvSpPr>
        <p:spPr>
          <a:xfrm>
            <a:off x="548280" y="4575600"/>
            <a:ext cx="8047080" cy="19684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In this picture, there are 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two copies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of index.html, style.css, and fetch.js: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server computer has these files stored in its file system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browser has just downloaded the files from the server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53" name="Google Shape;558;p61" descr=""/>
          <p:cNvPicPr/>
          <p:nvPr/>
        </p:nvPicPr>
        <p:blipFill>
          <a:blip r:embed="rId8"/>
          <a:stretch/>
        </p:blipFill>
        <p:spPr>
          <a:xfrm>
            <a:off x="1224720" y="3834360"/>
            <a:ext cx="409680" cy="409680"/>
          </a:xfrm>
          <a:prstGeom prst="rect">
            <a:avLst/>
          </a:prstGeom>
          <a:ln>
            <a:noFill/>
          </a:ln>
        </p:spPr>
      </p:pic>
      <p:pic>
        <p:nvPicPr>
          <p:cNvPr id="454" name="Google Shape;559;p61" descr=""/>
          <p:cNvPicPr/>
          <p:nvPr/>
        </p:nvPicPr>
        <p:blipFill>
          <a:blip r:embed="rId9"/>
          <a:stretch/>
        </p:blipFill>
        <p:spPr>
          <a:xfrm>
            <a:off x="1727280" y="3841920"/>
            <a:ext cx="436320" cy="436320"/>
          </a:xfrm>
          <a:prstGeom prst="rect">
            <a:avLst/>
          </a:prstGeom>
          <a:ln>
            <a:noFill/>
          </a:ln>
        </p:spPr>
      </p:pic>
      <p:pic>
        <p:nvPicPr>
          <p:cNvPr id="455" name="Google Shape;560;p61" descr=""/>
          <p:cNvPicPr/>
          <p:nvPr/>
        </p:nvPicPr>
        <p:blipFill>
          <a:blip r:embed="rId10"/>
          <a:stretch/>
        </p:blipFill>
        <p:spPr>
          <a:xfrm>
            <a:off x="2254680" y="3855240"/>
            <a:ext cx="409680" cy="409680"/>
          </a:xfrm>
          <a:prstGeom prst="rect">
            <a:avLst/>
          </a:prstGeom>
          <a:ln>
            <a:noFill/>
          </a:ln>
        </p:spPr>
      </p:pic>
      <p:pic>
        <p:nvPicPr>
          <p:cNvPr id="456" name="Google Shape;561;p61" descr=""/>
          <p:cNvPicPr/>
          <p:nvPr/>
        </p:nvPicPr>
        <p:blipFill>
          <a:blip r:embed="rId11"/>
          <a:stretch/>
        </p:blipFill>
        <p:spPr>
          <a:xfrm>
            <a:off x="6642360" y="3895200"/>
            <a:ext cx="409680" cy="409680"/>
          </a:xfrm>
          <a:prstGeom prst="rect">
            <a:avLst/>
          </a:prstGeom>
          <a:ln>
            <a:noFill/>
          </a:ln>
        </p:spPr>
      </p:pic>
      <p:pic>
        <p:nvPicPr>
          <p:cNvPr id="457" name="Google Shape;562;p61" descr=""/>
          <p:cNvPicPr/>
          <p:nvPr/>
        </p:nvPicPr>
        <p:blipFill>
          <a:blip r:embed="rId12"/>
          <a:stretch/>
        </p:blipFill>
        <p:spPr>
          <a:xfrm>
            <a:off x="7144920" y="3902760"/>
            <a:ext cx="436320" cy="436320"/>
          </a:xfrm>
          <a:prstGeom prst="rect">
            <a:avLst/>
          </a:prstGeom>
          <a:ln>
            <a:noFill/>
          </a:ln>
        </p:spPr>
      </p:pic>
      <p:pic>
        <p:nvPicPr>
          <p:cNvPr id="458" name="Google Shape;563;p61" descr=""/>
          <p:cNvPicPr/>
          <p:nvPr/>
        </p:nvPicPr>
        <p:blipFill>
          <a:blip r:embed="rId13"/>
          <a:stretch/>
        </p:blipFill>
        <p:spPr>
          <a:xfrm>
            <a:off x="7672320" y="3916080"/>
            <a:ext cx="409680" cy="409680"/>
          </a:xfrm>
          <a:prstGeom prst="rect">
            <a:avLst/>
          </a:prstGeom>
          <a:ln>
            <a:noFill/>
          </a:ln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MongoDB concepts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Database: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A container of MongoDB </a:t>
            </a:r>
            <a:r>
              <a:rPr b="1" lang="en-US" sz="24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collections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Collection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A group of MongoDB </a:t>
            </a:r>
            <a:r>
              <a:rPr b="1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documents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(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Table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in a relational database)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Document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A JSON-like object that represents one instance of a collection (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Row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in a relational database)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Also used more generally to refer to any set of key-value pairs.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CustomShape 1"/>
          <p:cNvSpPr/>
          <p:nvPr/>
        </p:nvSpPr>
        <p:spPr>
          <a:xfrm flipH="1">
            <a:off x="5879880" y="3043080"/>
            <a:ext cx="1203840" cy="340560"/>
          </a:xfrm>
          <a:prstGeom prst="curvedConnector3">
            <a:avLst>
              <a:gd name="adj1" fmla="val 50000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0" name="TextShape 2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Review system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1" name="CustomShape 3"/>
          <p:cNvSpPr/>
          <p:nvPr/>
        </p:nvSpPr>
        <p:spPr>
          <a:xfrm rot="10800000">
            <a:off x="5162040" y="3383640"/>
            <a:ext cx="8002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6666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62" name="Google Shape;572;p62" descr=""/>
          <p:cNvPicPr/>
          <p:nvPr/>
        </p:nvPicPr>
        <p:blipFill>
          <a:blip r:embed="rId1"/>
          <a:stretch/>
        </p:blipFill>
        <p:spPr>
          <a:xfrm>
            <a:off x="6791400" y="2698560"/>
            <a:ext cx="1141560" cy="1141560"/>
          </a:xfrm>
          <a:prstGeom prst="rect">
            <a:avLst/>
          </a:prstGeom>
          <a:ln>
            <a:noFill/>
          </a:ln>
        </p:spPr>
      </p:pic>
      <p:sp>
        <p:nvSpPr>
          <p:cNvPr id="463" name="CustomShape 4"/>
          <p:cNvSpPr/>
          <p:nvPr/>
        </p:nvSpPr>
        <p:spPr>
          <a:xfrm rot="10800000">
            <a:off x="3765240" y="4469040"/>
            <a:ext cx="360" cy="98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999999"/>
            </a:solidFill>
            <a:custDash>
              <a:ds d="8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4" name="CustomShape 5"/>
          <p:cNvSpPr/>
          <p:nvPr/>
        </p:nvSpPr>
        <p:spPr>
          <a:xfrm rot="10800000">
            <a:off x="3765240" y="3065040"/>
            <a:ext cx="360" cy="98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999999"/>
            </a:solidFill>
            <a:custDash>
              <a:ds d="8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65" name="Google Shape;569;p62" descr=""/>
          <p:cNvPicPr/>
          <p:nvPr/>
        </p:nvPicPr>
        <p:blipFill>
          <a:blip r:embed="rId2"/>
          <a:stretch/>
        </p:blipFill>
        <p:spPr>
          <a:xfrm>
            <a:off x="5010120" y="2948760"/>
            <a:ext cx="869760" cy="869760"/>
          </a:xfrm>
          <a:prstGeom prst="rect">
            <a:avLst/>
          </a:prstGeom>
          <a:ln>
            <a:noFill/>
          </a:ln>
        </p:spPr>
      </p:pic>
      <p:sp>
        <p:nvSpPr>
          <p:cNvPr id="466" name="CustomShape 6"/>
          <p:cNvSpPr/>
          <p:nvPr/>
        </p:nvSpPr>
        <p:spPr>
          <a:xfrm flipH="1">
            <a:off x="1148400" y="2262240"/>
            <a:ext cx="1491840" cy="68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Client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67" name="Google Shape;576;p62" descr=""/>
          <p:cNvPicPr/>
          <p:nvPr/>
        </p:nvPicPr>
        <p:blipFill>
          <a:blip r:embed="rId3"/>
          <a:stretch/>
        </p:blipFill>
        <p:spPr>
          <a:xfrm>
            <a:off x="1141920" y="2742840"/>
            <a:ext cx="1491840" cy="977040"/>
          </a:xfrm>
          <a:prstGeom prst="rect">
            <a:avLst/>
          </a:prstGeom>
          <a:ln>
            <a:noFill/>
          </a:ln>
        </p:spPr>
      </p:pic>
      <p:sp>
        <p:nvSpPr>
          <p:cNvPr id="468" name="CustomShape 7"/>
          <p:cNvSpPr/>
          <p:nvPr/>
        </p:nvSpPr>
        <p:spPr>
          <a:xfrm flipH="1">
            <a:off x="3105360" y="2780640"/>
            <a:ext cx="1319760" cy="977040"/>
          </a:xfrm>
          <a:prstGeom prst="cloud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(Routing, etc…)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9" name="CustomShape 8"/>
          <p:cNvSpPr/>
          <p:nvPr/>
        </p:nvSpPr>
        <p:spPr>
          <a:xfrm flipH="1">
            <a:off x="6616080" y="2203920"/>
            <a:ext cx="1491840" cy="68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Server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0" name="CustomShape 9"/>
          <p:cNvSpPr/>
          <p:nvPr/>
        </p:nvSpPr>
        <p:spPr>
          <a:xfrm flipH="1" rot="10800000">
            <a:off x="1383480" y="3341880"/>
            <a:ext cx="545040" cy="30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1" name="CustomShape 10"/>
          <p:cNvSpPr/>
          <p:nvPr/>
        </p:nvSpPr>
        <p:spPr>
          <a:xfrm flipH="1">
            <a:off x="2478600" y="3269520"/>
            <a:ext cx="624600" cy="11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2" name="CustomShape 11"/>
          <p:cNvSpPr/>
          <p:nvPr/>
        </p:nvSpPr>
        <p:spPr>
          <a:xfrm flipH="1" rot="10800000">
            <a:off x="8332200" y="2780640"/>
            <a:ext cx="647640" cy="436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73" name="Google Shape;582;p62" descr=""/>
          <p:cNvPicPr/>
          <p:nvPr/>
        </p:nvPicPr>
        <p:blipFill>
          <a:blip r:embed="rId4"/>
          <a:stretch/>
        </p:blipFill>
        <p:spPr>
          <a:xfrm>
            <a:off x="207720" y="2941560"/>
            <a:ext cx="782280" cy="543600"/>
          </a:xfrm>
          <a:prstGeom prst="rect">
            <a:avLst/>
          </a:prstGeom>
          <a:ln w="19080">
            <a:solidFill>
              <a:srgbClr val="595959"/>
            </a:solidFill>
            <a:round/>
          </a:ln>
        </p:spPr>
      </p:pic>
      <p:pic>
        <p:nvPicPr>
          <p:cNvPr id="474" name="Google Shape;583;p62" descr=""/>
          <p:cNvPicPr/>
          <p:nvPr/>
        </p:nvPicPr>
        <p:blipFill>
          <a:blip r:embed="rId5"/>
          <a:stretch/>
        </p:blipFill>
        <p:spPr>
          <a:xfrm>
            <a:off x="8108280" y="2869200"/>
            <a:ext cx="800280" cy="800280"/>
          </a:xfrm>
          <a:prstGeom prst="rect">
            <a:avLst/>
          </a:prstGeom>
          <a:ln>
            <a:noFill/>
          </a:ln>
        </p:spPr>
      </p:pic>
      <p:sp>
        <p:nvSpPr>
          <p:cNvPr id="475" name="CustomShape 12"/>
          <p:cNvSpPr/>
          <p:nvPr/>
        </p:nvSpPr>
        <p:spPr>
          <a:xfrm>
            <a:off x="7687080" y="3072960"/>
            <a:ext cx="497520" cy="272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76" name="Google Shape;585;p62" descr=""/>
          <p:cNvPicPr/>
          <p:nvPr/>
        </p:nvPicPr>
        <p:blipFill>
          <a:blip r:embed="rId6"/>
          <a:stretch/>
        </p:blipFill>
        <p:spPr>
          <a:xfrm>
            <a:off x="8073720" y="1722960"/>
            <a:ext cx="869760" cy="1019520"/>
          </a:xfrm>
          <a:prstGeom prst="rect">
            <a:avLst/>
          </a:prstGeom>
          <a:ln>
            <a:noFill/>
          </a:ln>
        </p:spPr>
      </p:pic>
      <p:pic>
        <p:nvPicPr>
          <p:cNvPr id="477" name="Google Shape;586;p62" descr=""/>
          <p:cNvPicPr/>
          <p:nvPr/>
        </p:nvPicPr>
        <p:blipFill>
          <a:blip r:embed="rId7"/>
          <a:stretch/>
        </p:blipFill>
        <p:spPr>
          <a:xfrm>
            <a:off x="207720" y="1722960"/>
            <a:ext cx="1319760" cy="605880"/>
          </a:xfrm>
          <a:prstGeom prst="rect">
            <a:avLst/>
          </a:prstGeom>
          <a:ln w="9360">
            <a:solidFill>
              <a:srgbClr val="595959"/>
            </a:solidFill>
            <a:round/>
          </a:ln>
        </p:spPr>
      </p:pic>
      <p:sp>
        <p:nvSpPr>
          <p:cNvPr id="478" name="CustomShape 13"/>
          <p:cNvSpPr/>
          <p:nvPr/>
        </p:nvSpPr>
        <p:spPr>
          <a:xfrm flipH="1" rot="10800000">
            <a:off x="867600" y="2941560"/>
            <a:ext cx="268560" cy="612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79" name="TextShape 14"/>
          <p:cNvSpPr txBox="1"/>
          <p:nvPr/>
        </p:nvSpPr>
        <p:spPr>
          <a:xfrm>
            <a:off x="548280" y="4742280"/>
            <a:ext cx="8047080" cy="19796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server computer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provided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the files.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But the client computer is going to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execute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the files.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So the code in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fetch.js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is going to be run on the client, not on the server.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80" name="Google Shape;589;p62" descr=""/>
          <p:cNvPicPr/>
          <p:nvPr/>
        </p:nvPicPr>
        <p:blipFill>
          <a:blip r:embed="rId8"/>
          <a:stretch/>
        </p:blipFill>
        <p:spPr>
          <a:xfrm>
            <a:off x="1224720" y="3834360"/>
            <a:ext cx="409680" cy="409680"/>
          </a:xfrm>
          <a:prstGeom prst="rect">
            <a:avLst/>
          </a:prstGeom>
          <a:ln>
            <a:noFill/>
          </a:ln>
        </p:spPr>
      </p:pic>
      <p:pic>
        <p:nvPicPr>
          <p:cNvPr id="481" name="Google Shape;590;p62" descr=""/>
          <p:cNvPicPr/>
          <p:nvPr/>
        </p:nvPicPr>
        <p:blipFill>
          <a:blip r:embed="rId9"/>
          <a:stretch/>
        </p:blipFill>
        <p:spPr>
          <a:xfrm>
            <a:off x="1727280" y="3841920"/>
            <a:ext cx="436320" cy="436320"/>
          </a:xfrm>
          <a:prstGeom prst="rect">
            <a:avLst/>
          </a:prstGeom>
          <a:ln>
            <a:noFill/>
          </a:ln>
        </p:spPr>
      </p:pic>
      <p:pic>
        <p:nvPicPr>
          <p:cNvPr id="482" name="Google Shape;591;p62" descr=""/>
          <p:cNvPicPr/>
          <p:nvPr/>
        </p:nvPicPr>
        <p:blipFill>
          <a:blip r:embed="rId10"/>
          <a:stretch/>
        </p:blipFill>
        <p:spPr>
          <a:xfrm>
            <a:off x="2254680" y="3855240"/>
            <a:ext cx="409680" cy="409680"/>
          </a:xfrm>
          <a:prstGeom prst="rect">
            <a:avLst/>
          </a:prstGeom>
          <a:ln>
            <a:noFill/>
          </a:ln>
        </p:spPr>
      </p:pic>
      <p:pic>
        <p:nvPicPr>
          <p:cNvPr id="483" name="Google Shape;592;p62" descr=""/>
          <p:cNvPicPr/>
          <p:nvPr/>
        </p:nvPicPr>
        <p:blipFill>
          <a:blip r:embed="rId11"/>
          <a:stretch/>
        </p:blipFill>
        <p:spPr>
          <a:xfrm>
            <a:off x="6642360" y="3895200"/>
            <a:ext cx="409680" cy="409680"/>
          </a:xfrm>
          <a:prstGeom prst="rect">
            <a:avLst/>
          </a:prstGeom>
          <a:ln>
            <a:noFill/>
          </a:ln>
        </p:spPr>
      </p:pic>
      <p:pic>
        <p:nvPicPr>
          <p:cNvPr id="484" name="Google Shape;593;p62" descr=""/>
          <p:cNvPicPr/>
          <p:nvPr/>
        </p:nvPicPr>
        <p:blipFill>
          <a:blip r:embed="rId12"/>
          <a:stretch/>
        </p:blipFill>
        <p:spPr>
          <a:xfrm>
            <a:off x="7144920" y="3902760"/>
            <a:ext cx="436320" cy="436320"/>
          </a:xfrm>
          <a:prstGeom prst="rect">
            <a:avLst/>
          </a:prstGeom>
          <a:ln>
            <a:noFill/>
          </a:ln>
        </p:spPr>
      </p:pic>
      <p:pic>
        <p:nvPicPr>
          <p:cNvPr id="485" name="Google Shape;594;p62" descr=""/>
          <p:cNvPicPr/>
          <p:nvPr/>
        </p:nvPicPr>
        <p:blipFill>
          <a:blip r:embed="rId13"/>
          <a:stretch/>
        </p:blipFill>
        <p:spPr>
          <a:xfrm>
            <a:off x="7672320" y="3916080"/>
            <a:ext cx="409680" cy="409680"/>
          </a:xfrm>
          <a:prstGeom prst="rect">
            <a:avLst/>
          </a:prstGeom>
          <a:ln>
            <a:noFill/>
          </a:ln>
        </p:spPr>
      </p:pic>
      <p:sp>
        <p:nvSpPr>
          <p:cNvPr id="486" name="CustomShape 15"/>
          <p:cNvSpPr/>
          <p:nvPr/>
        </p:nvSpPr>
        <p:spPr>
          <a:xfrm>
            <a:off x="1069560" y="3777840"/>
            <a:ext cx="1752120" cy="605880"/>
          </a:xfrm>
          <a:prstGeom prst="roundRect">
            <a:avLst>
              <a:gd name="adj" fmla="val 16667"/>
            </a:avLst>
          </a:prstGeom>
          <a:noFill/>
          <a:ln w="28440">
            <a:solidFill>
              <a:srgbClr val="99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Review system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88" name="Google Shape;601;p63" descr=""/>
          <p:cNvPicPr/>
          <p:nvPr/>
        </p:nvPicPr>
        <p:blipFill>
          <a:blip r:embed="rId1"/>
          <a:stretch/>
        </p:blipFill>
        <p:spPr>
          <a:xfrm>
            <a:off x="254880" y="3831840"/>
            <a:ext cx="1272960" cy="833760"/>
          </a:xfrm>
          <a:prstGeom prst="rect">
            <a:avLst/>
          </a:prstGeom>
          <a:ln>
            <a:noFill/>
          </a:ln>
        </p:spPr>
      </p:pic>
      <p:sp>
        <p:nvSpPr>
          <p:cNvPr id="489" name="TextShape 2"/>
          <p:cNvSpPr txBox="1"/>
          <p:nvPr/>
        </p:nvSpPr>
        <p:spPr>
          <a:xfrm>
            <a:off x="782640" y="5039640"/>
            <a:ext cx="8047080" cy="977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StarSymbol"/>
              <a:buAutoNum type="arabicPeriod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client has rendered the page and ran the JavaScript in fetch.js to attach the event listeners.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StarSymbol"/>
              <a:buAutoNum type="arabicPeriod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Then, when we enter a word and hit "Search"...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0" name="CustomShape 3"/>
          <p:cNvSpPr/>
          <p:nvPr/>
        </p:nvSpPr>
        <p:spPr>
          <a:xfrm>
            <a:off x="5534640" y="2832840"/>
            <a:ext cx="497520" cy="49752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1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91" name="Google Shape;604;p63" descr=""/>
          <p:cNvPicPr/>
          <p:nvPr/>
        </p:nvPicPr>
        <p:blipFill>
          <a:blip r:embed="rId2"/>
          <a:stretch/>
        </p:blipFill>
        <p:spPr>
          <a:xfrm>
            <a:off x="497520" y="1986120"/>
            <a:ext cx="4762440" cy="1444680"/>
          </a:xfrm>
          <a:prstGeom prst="rect">
            <a:avLst/>
          </a:prstGeom>
          <a:ln w="19080">
            <a:solidFill>
              <a:srgbClr val="595959"/>
            </a:solidFill>
            <a:round/>
          </a:ln>
        </p:spPr>
      </p:pic>
      <p:sp>
        <p:nvSpPr>
          <p:cNvPr id="492" name="CustomShape 4"/>
          <p:cNvSpPr/>
          <p:nvPr/>
        </p:nvSpPr>
        <p:spPr>
          <a:xfrm flipH="1" rot="10800000">
            <a:off x="1130400" y="3831840"/>
            <a:ext cx="238320" cy="37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3" name="CustomShape 5"/>
          <p:cNvSpPr/>
          <p:nvPr/>
        </p:nvSpPr>
        <p:spPr>
          <a:xfrm flipH="1">
            <a:off x="264600" y="4456800"/>
            <a:ext cx="1491840" cy="68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Client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94" name="Google Shape;607;p63" descr=""/>
          <p:cNvPicPr/>
          <p:nvPr/>
        </p:nvPicPr>
        <p:blipFill>
          <a:blip r:embed="rId3"/>
          <a:stretch/>
        </p:blipFill>
        <p:spPr>
          <a:xfrm>
            <a:off x="2917440" y="3604680"/>
            <a:ext cx="6003000" cy="686160"/>
          </a:xfrm>
          <a:prstGeom prst="rect">
            <a:avLst/>
          </a:prstGeom>
          <a:ln>
            <a:noFill/>
          </a:ln>
        </p:spPr>
      </p:pic>
    </p:spTree>
  </p:cSld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Review system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96" name="Google Shape;613;p64" descr=""/>
          <p:cNvPicPr/>
          <p:nvPr/>
        </p:nvPicPr>
        <p:blipFill>
          <a:blip r:embed="rId1"/>
          <a:stretch/>
        </p:blipFill>
        <p:spPr>
          <a:xfrm>
            <a:off x="601560" y="3958560"/>
            <a:ext cx="1885680" cy="1235160"/>
          </a:xfrm>
          <a:prstGeom prst="rect">
            <a:avLst/>
          </a:prstGeom>
          <a:ln>
            <a:noFill/>
          </a:ln>
        </p:spPr>
      </p:pic>
      <p:sp>
        <p:nvSpPr>
          <p:cNvPr id="497" name="TextShape 2"/>
          <p:cNvSpPr txBox="1"/>
          <p:nvPr/>
        </p:nvSpPr>
        <p:spPr>
          <a:xfrm>
            <a:off x="738000" y="5752800"/>
            <a:ext cx="8047080" cy="977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2. ...the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onSearch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function is executed on the client.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8" name="CustomShape 3"/>
          <p:cNvSpPr/>
          <p:nvPr/>
        </p:nvSpPr>
        <p:spPr>
          <a:xfrm>
            <a:off x="1928880" y="2420640"/>
            <a:ext cx="497520" cy="49752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2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99" name="Google Shape;616;p64" descr=""/>
          <p:cNvPicPr/>
          <p:nvPr/>
        </p:nvPicPr>
        <p:blipFill>
          <a:blip r:embed="rId2"/>
          <a:stretch/>
        </p:blipFill>
        <p:spPr>
          <a:xfrm>
            <a:off x="376920" y="3006720"/>
            <a:ext cx="2049480" cy="621360"/>
          </a:xfrm>
          <a:prstGeom prst="rect">
            <a:avLst/>
          </a:prstGeom>
          <a:ln w="19080">
            <a:solidFill>
              <a:srgbClr val="595959"/>
            </a:solidFill>
            <a:round/>
          </a:ln>
        </p:spPr>
      </p:pic>
      <p:pic>
        <p:nvPicPr>
          <p:cNvPr id="500" name="Google Shape;617;p64" descr=""/>
          <p:cNvPicPr/>
          <p:nvPr/>
        </p:nvPicPr>
        <p:blipFill>
          <a:blip r:embed="rId3"/>
          <a:stretch/>
        </p:blipFill>
        <p:spPr>
          <a:xfrm>
            <a:off x="2567880" y="2508480"/>
            <a:ext cx="6455160" cy="1841040"/>
          </a:xfrm>
          <a:prstGeom prst="rect">
            <a:avLst/>
          </a:prstGeom>
          <a:ln>
            <a:noFill/>
          </a:ln>
        </p:spPr>
      </p:pic>
      <p:sp>
        <p:nvSpPr>
          <p:cNvPr id="501" name="CustomShape 4"/>
          <p:cNvSpPr/>
          <p:nvPr/>
        </p:nvSpPr>
        <p:spPr>
          <a:xfrm flipH="1">
            <a:off x="950400" y="4990320"/>
            <a:ext cx="1491840" cy="68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Client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Review system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03" name="Google Shape;624;p65" descr=""/>
          <p:cNvPicPr/>
          <p:nvPr/>
        </p:nvPicPr>
        <p:blipFill>
          <a:blip r:embed="rId1"/>
          <a:stretch/>
        </p:blipFill>
        <p:spPr>
          <a:xfrm>
            <a:off x="0" y="2631600"/>
            <a:ext cx="1885680" cy="1235160"/>
          </a:xfrm>
          <a:prstGeom prst="rect">
            <a:avLst/>
          </a:prstGeom>
          <a:ln>
            <a:noFill/>
          </a:ln>
        </p:spPr>
      </p:pic>
      <p:sp>
        <p:nvSpPr>
          <p:cNvPr id="504" name="TextShape 2"/>
          <p:cNvSpPr txBox="1"/>
          <p:nvPr/>
        </p:nvSpPr>
        <p:spPr>
          <a:xfrm>
            <a:off x="662400" y="5089680"/>
            <a:ext cx="8047080" cy="977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3. Our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onSearch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function includes a call to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fetch()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, which is going to trigger another HTTP GET request, this time for abc.com/lookup/cat.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05" name="Google Shape;626;p65" descr=""/>
          <p:cNvPicPr/>
          <p:nvPr/>
        </p:nvPicPr>
        <p:blipFill>
          <a:blip r:embed="rId2"/>
          <a:stretch/>
        </p:blipFill>
        <p:spPr>
          <a:xfrm>
            <a:off x="2567880" y="2508480"/>
            <a:ext cx="6455160" cy="1841040"/>
          </a:xfrm>
          <a:prstGeom prst="rect">
            <a:avLst/>
          </a:prstGeom>
          <a:ln>
            <a:noFill/>
          </a:ln>
        </p:spPr>
      </p:pic>
      <p:sp>
        <p:nvSpPr>
          <p:cNvPr id="506" name="CustomShape 3"/>
          <p:cNvSpPr/>
          <p:nvPr/>
        </p:nvSpPr>
        <p:spPr>
          <a:xfrm flipH="1">
            <a:off x="349200" y="3663360"/>
            <a:ext cx="1491840" cy="68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Client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7" name="CustomShape 4"/>
          <p:cNvSpPr/>
          <p:nvPr/>
        </p:nvSpPr>
        <p:spPr>
          <a:xfrm>
            <a:off x="2199600" y="3504960"/>
            <a:ext cx="497520" cy="49752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3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CustomShape 1"/>
          <p:cNvSpPr/>
          <p:nvPr/>
        </p:nvSpPr>
        <p:spPr>
          <a:xfrm flipH="1">
            <a:off x="5879880" y="3043080"/>
            <a:ext cx="1203840" cy="340560"/>
          </a:xfrm>
          <a:prstGeom prst="curvedConnector3">
            <a:avLst>
              <a:gd name="adj1" fmla="val 50000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9" name="TextShape 2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Review system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0" name="CustomShape 3"/>
          <p:cNvSpPr/>
          <p:nvPr/>
        </p:nvSpPr>
        <p:spPr>
          <a:xfrm rot="10800000">
            <a:off x="5162040" y="3383640"/>
            <a:ext cx="8002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6666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11" name="Google Shape;637;p66" descr=""/>
          <p:cNvPicPr/>
          <p:nvPr/>
        </p:nvPicPr>
        <p:blipFill>
          <a:blip r:embed="rId1"/>
          <a:stretch/>
        </p:blipFill>
        <p:spPr>
          <a:xfrm>
            <a:off x="6791400" y="2698560"/>
            <a:ext cx="1141560" cy="1141560"/>
          </a:xfrm>
          <a:prstGeom prst="rect">
            <a:avLst/>
          </a:prstGeom>
          <a:ln>
            <a:noFill/>
          </a:ln>
        </p:spPr>
      </p:pic>
      <p:sp>
        <p:nvSpPr>
          <p:cNvPr id="512" name="CustomShape 4"/>
          <p:cNvSpPr/>
          <p:nvPr/>
        </p:nvSpPr>
        <p:spPr>
          <a:xfrm rot="10800000">
            <a:off x="3765240" y="4469040"/>
            <a:ext cx="360" cy="98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999999"/>
            </a:solidFill>
            <a:custDash>
              <a:ds d="8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3" name="CustomShape 5"/>
          <p:cNvSpPr/>
          <p:nvPr/>
        </p:nvSpPr>
        <p:spPr>
          <a:xfrm rot="10800000">
            <a:off x="3765240" y="3065040"/>
            <a:ext cx="360" cy="98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999999"/>
            </a:solidFill>
            <a:custDash>
              <a:ds d="8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14" name="Google Shape;634;p66" descr=""/>
          <p:cNvPicPr/>
          <p:nvPr/>
        </p:nvPicPr>
        <p:blipFill>
          <a:blip r:embed="rId2"/>
          <a:stretch/>
        </p:blipFill>
        <p:spPr>
          <a:xfrm>
            <a:off x="5010120" y="2948760"/>
            <a:ext cx="869760" cy="869760"/>
          </a:xfrm>
          <a:prstGeom prst="rect">
            <a:avLst/>
          </a:prstGeom>
          <a:ln>
            <a:noFill/>
          </a:ln>
        </p:spPr>
      </p:pic>
      <p:sp>
        <p:nvSpPr>
          <p:cNvPr id="515" name="CustomShape 6"/>
          <p:cNvSpPr/>
          <p:nvPr/>
        </p:nvSpPr>
        <p:spPr>
          <a:xfrm flipH="1">
            <a:off x="1148400" y="2262240"/>
            <a:ext cx="1491840" cy="68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Client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16" name="Google Shape;641;p66" descr=""/>
          <p:cNvPicPr/>
          <p:nvPr/>
        </p:nvPicPr>
        <p:blipFill>
          <a:blip r:embed="rId3"/>
          <a:stretch/>
        </p:blipFill>
        <p:spPr>
          <a:xfrm>
            <a:off x="1141920" y="2742840"/>
            <a:ext cx="1491840" cy="977040"/>
          </a:xfrm>
          <a:prstGeom prst="rect">
            <a:avLst/>
          </a:prstGeom>
          <a:ln>
            <a:noFill/>
          </a:ln>
        </p:spPr>
      </p:pic>
      <p:sp>
        <p:nvSpPr>
          <p:cNvPr id="517" name="CustomShape 7"/>
          <p:cNvSpPr/>
          <p:nvPr/>
        </p:nvSpPr>
        <p:spPr>
          <a:xfrm flipH="1">
            <a:off x="3105360" y="2780640"/>
            <a:ext cx="1319760" cy="977040"/>
          </a:xfrm>
          <a:prstGeom prst="cloud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(Routing, etc…)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8" name="CustomShape 8"/>
          <p:cNvSpPr/>
          <p:nvPr/>
        </p:nvSpPr>
        <p:spPr>
          <a:xfrm flipH="1">
            <a:off x="6616080" y="2203920"/>
            <a:ext cx="1491840" cy="68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Server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9" name="CustomShape 9"/>
          <p:cNvSpPr/>
          <p:nvPr/>
        </p:nvSpPr>
        <p:spPr>
          <a:xfrm flipH="1" rot="10800000">
            <a:off x="1383480" y="3341880"/>
            <a:ext cx="545040" cy="30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0" name="CustomShape 10"/>
          <p:cNvSpPr/>
          <p:nvPr/>
        </p:nvSpPr>
        <p:spPr>
          <a:xfrm flipH="1">
            <a:off x="2478600" y="3269520"/>
            <a:ext cx="624600" cy="11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1" name="CustomShape 11"/>
          <p:cNvSpPr/>
          <p:nvPr/>
        </p:nvSpPr>
        <p:spPr>
          <a:xfrm flipH="1" rot="10800000">
            <a:off x="8332200" y="2780640"/>
            <a:ext cx="647640" cy="436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22" name="Google Shape;647;p66" descr=""/>
          <p:cNvPicPr/>
          <p:nvPr/>
        </p:nvPicPr>
        <p:blipFill>
          <a:blip r:embed="rId4"/>
          <a:stretch/>
        </p:blipFill>
        <p:spPr>
          <a:xfrm>
            <a:off x="207720" y="2941560"/>
            <a:ext cx="782280" cy="543600"/>
          </a:xfrm>
          <a:prstGeom prst="rect">
            <a:avLst/>
          </a:prstGeom>
          <a:ln w="19080">
            <a:solidFill>
              <a:srgbClr val="595959"/>
            </a:solidFill>
            <a:round/>
          </a:ln>
        </p:spPr>
      </p:pic>
      <p:pic>
        <p:nvPicPr>
          <p:cNvPr id="523" name="Google Shape;648;p66" descr=""/>
          <p:cNvPicPr/>
          <p:nvPr/>
        </p:nvPicPr>
        <p:blipFill>
          <a:blip r:embed="rId5"/>
          <a:stretch/>
        </p:blipFill>
        <p:spPr>
          <a:xfrm>
            <a:off x="8108280" y="2869200"/>
            <a:ext cx="800280" cy="800280"/>
          </a:xfrm>
          <a:prstGeom prst="rect">
            <a:avLst/>
          </a:prstGeom>
          <a:ln>
            <a:noFill/>
          </a:ln>
        </p:spPr>
      </p:pic>
      <p:sp>
        <p:nvSpPr>
          <p:cNvPr id="524" name="CustomShape 12"/>
          <p:cNvSpPr/>
          <p:nvPr/>
        </p:nvSpPr>
        <p:spPr>
          <a:xfrm>
            <a:off x="7687080" y="3072960"/>
            <a:ext cx="497520" cy="272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5" name="TextShape 13"/>
          <p:cNvSpPr txBox="1"/>
          <p:nvPr/>
        </p:nvSpPr>
        <p:spPr>
          <a:xfrm>
            <a:off x="738000" y="4889160"/>
            <a:ext cx="8047080" cy="870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4. Because of the call to fetch(), the browser makes an HTTP GET request for abc.com/lookup/cat.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26" name="Google Shape;651;p66" descr=""/>
          <p:cNvPicPr/>
          <p:nvPr/>
        </p:nvPicPr>
        <p:blipFill>
          <a:blip r:embed="rId6"/>
          <a:stretch/>
        </p:blipFill>
        <p:spPr>
          <a:xfrm>
            <a:off x="8073720" y="1722960"/>
            <a:ext cx="869760" cy="1019520"/>
          </a:xfrm>
          <a:prstGeom prst="rect">
            <a:avLst/>
          </a:prstGeom>
          <a:ln>
            <a:noFill/>
          </a:ln>
        </p:spPr>
      </p:pic>
      <p:sp>
        <p:nvSpPr>
          <p:cNvPr id="527" name="CustomShape 14"/>
          <p:cNvSpPr/>
          <p:nvPr/>
        </p:nvSpPr>
        <p:spPr>
          <a:xfrm flipH="1" rot="10800000">
            <a:off x="867600" y="2941560"/>
            <a:ext cx="268560" cy="612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28" name="CustomShape 15"/>
          <p:cNvSpPr/>
          <p:nvPr/>
        </p:nvSpPr>
        <p:spPr>
          <a:xfrm>
            <a:off x="2545200" y="2450880"/>
            <a:ext cx="497520" cy="49752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4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29" name="Google Shape;655;p66" descr=""/>
          <p:cNvPicPr/>
          <p:nvPr/>
        </p:nvPicPr>
        <p:blipFill>
          <a:blip r:embed="rId7"/>
          <a:srcRect l="46125" t="64024" r="11659" b="24790"/>
          <a:stretch/>
        </p:blipFill>
        <p:spPr>
          <a:xfrm>
            <a:off x="207720" y="1775160"/>
            <a:ext cx="2997360" cy="340560"/>
          </a:xfrm>
          <a:prstGeom prst="rect">
            <a:avLst/>
          </a:prstGeom>
          <a:ln>
            <a:noFill/>
          </a:ln>
        </p:spPr>
      </p:pic>
    </p:spTree>
  </p:cSld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CustomShape 1"/>
          <p:cNvSpPr/>
          <p:nvPr/>
        </p:nvSpPr>
        <p:spPr>
          <a:xfrm flipH="1">
            <a:off x="5879880" y="3043080"/>
            <a:ext cx="1203840" cy="340560"/>
          </a:xfrm>
          <a:prstGeom prst="curvedConnector3">
            <a:avLst>
              <a:gd name="adj1" fmla="val 50000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31" name="TextShape 2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Review system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2" name="CustomShape 3"/>
          <p:cNvSpPr/>
          <p:nvPr/>
        </p:nvSpPr>
        <p:spPr>
          <a:xfrm rot="10800000">
            <a:off x="5162040" y="3383640"/>
            <a:ext cx="8002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6666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33" name="Google Shape;664;p67" descr=""/>
          <p:cNvPicPr/>
          <p:nvPr/>
        </p:nvPicPr>
        <p:blipFill>
          <a:blip r:embed="rId1"/>
          <a:stretch/>
        </p:blipFill>
        <p:spPr>
          <a:xfrm>
            <a:off x="6791400" y="2698560"/>
            <a:ext cx="1141560" cy="1141560"/>
          </a:xfrm>
          <a:prstGeom prst="rect">
            <a:avLst/>
          </a:prstGeom>
          <a:ln>
            <a:noFill/>
          </a:ln>
        </p:spPr>
      </p:pic>
      <p:sp>
        <p:nvSpPr>
          <p:cNvPr id="534" name="CustomShape 4"/>
          <p:cNvSpPr/>
          <p:nvPr/>
        </p:nvSpPr>
        <p:spPr>
          <a:xfrm rot="10800000">
            <a:off x="3765240" y="4469040"/>
            <a:ext cx="360" cy="98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999999"/>
            </a:solidFill>
            <a:custDash>
              <a:ds d="8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35" name="CustomShape 5"/>
          <p:cNvSpPr/>
          <p:nvPr/>
        </p:nvSpPr>
        <p:spPr>
          <a:xfrm rot="10800000">
            <a:off x="3765240" y="3065040"/>
            <a:ext cx="360" cy="98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999999"/>
            </a:solidFill>
            <a:custDash>
              <a:ds d="8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36" name="Google Shape;661;p67" descr=""/>
          <p:cNvPicPr/>
          <p:nvPr/>
        </p:nvPicPr>
        <p:blipFill>
          <a:blip r:embed="rId2"/>
          <a:stretch/>
        </p:blipFill>
        <p:spPr>
          <a:xfrm>
            <a:off x="5010120" y="2948760"/>
            <a:ext cx="869760" cy="869760"/>
          </a:xfrm>
          <a:prstGeom prst="rect">
            <a:avLst/>
          </a:prstGeom>
          <a:ln>
            <a:noFill/>
          </a:ln>
        </p:spPr>
      </p:pic>
      <p:sp>
        <p:nvSpPr>
          <p:cNvPr id="537" name="CustomShape 6"/>
          <p:cNvSpPr/>
          <p:nvPr/>
        </p:nvSpPr>
        <p:spPr>
          <a:xfrm flipH="1">
            <a:off x="1148400" y="2262240"/>
            <a:ext cx="1491840" cy="68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Client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38" name="Google Shape;668;p67" descr=""/>
          <p:cNvPicPr/>
          <p:nvPr/>
        </p:nvPicPr>
        <p:blipFill>
          <a:blip r:embed="rId3"/>
          <a:stretch/>
        </p:blipFill>
        <p:spPr>
          <a:xfrm>
            <a:off x="1141920" y="2742840"/>
            <a:ext cx="1491840" cy="977040"/>
          </a:xfrm>
          <a:prstGeom prst="rect">
            <a:avLst/>
          </a:prstGeom>
          <a:ln>
            <a:noFill/>
          </a:ln>
        </p:spPr>
      </p:pic>
      <p:sp>
        <p:nvSpPr>
          <p:cNvPr id="539" name="CustomShape 7"/>
          <p:cNvSpPr/>
          <p:nvPr/>
        </p:nvSpPr>
        <p:spPr>
          <a:xfrm flipH="1">
            <a:off x="3105360" y="2780640"/>
            <a:ext cx="1319760" cy="977040"/>
          </a:xfrm>
          <a:prstGeom prst="cloud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(Routing, etc…)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0" name="CustomShape 8"/>
          <p:cNvSpPr/>
          <p:nvPr/>
        </p:nvSpPr>
        <p:spPr>
          <a:xfrm flipH="1">
            <a:off x="6616080" y="2203920"/>
            <a:ext cx="1491840" cy="68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Server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1" name="CustomShape 9"/>
          <p:cNvSpPr/>
          <p:nvPr/>
        </p:nvSpPr>
        <p:spPr>
          <a:xfrm flipH="1" rot="10800000">
            <a:off x="1383480" y="3341880"/>
            <a:ext cx="545040" cy="30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2" name="CustomShape 10"/>
          <p:cNvSpPr/>
          <p:nvPr/>
        </p:nvSpPr>
        <p:spPr>
          <a:xfrm flipH="1">
            <a:off x="2478600" y="3269520"/>
            <a:ext cx="624600" cy="11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3" name="CustomShape 11"/>
          <p:cNvSpPr/>
          <p:nvPr/>
        </p:nvSpPr>
        <p:spPr>
          <a:xfrm flipH="1" rot="10800000">
            <a:off x="8332200" y="2780640"/>
            <a:ext cx="647640" cy="436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44" name="Google Shape;674;p67" descr=""/>
          <p:cNvPicPr/>
          <p:nvPr/>
        </p:nvPicPr>
        <p:blipFill>
          <a:blip r:embed="rId4"/>
          <a:stretch/>
        </p:blipFill>
        <p:spPr>
          <a:xfrm>
            <a:off x="207720" y="2941560"/>
            <a:ext cx="782280" cy="543600"/>
          </a:xfrm>
          <a:prstGeom prst="rect">
            <a:avLst/>
          </a:prstGeom>
          <a:ln w="19080">
            <a:solidFill>
              <a:srgbClr val="595959"/>
            </a:solidFill>
            <a:round/>
          </a:ln>
        </p:spPr>
      </p:pic>
      <p:pic>
        <p:nvPicPr>
          <p:cNvPr id="545" name="Google Shape;675;p67" descr=""/>
          <p:cNvPicPr/>
          <p:nvPr/>
        </p:nvPicPr>
        <p:blipFill>
          <a:blip r:embed="rId5"/>
          <a:stretch/>
        </p:blipFill>
        <p:spPr>
          <a:xfrm>
            <a:off x="8108280" y="2869200"/>
            <a:ext cx="800280" cy="800280"/>
          </a:xfrm>
          <a:prstGeom prst="rect">
            <a:avLst/>
          </a:prstGeom>
          <a:ln>
            <a:noFill/>
          </a:ln>
        </p:spPr>
      </p:pic>
      <p:sp>
        <p:nvSpPr>
          <p:cNvPr id="546" name="CustomShape 12"/>
          <p:cNvSpPr/>
          <p:nvPr/>
        </p:nvSpPr>
        <p:spPr>
          <a:xfrm>
            <a:off x="7687080" y="3072960"/>
            <a:ext cx="497520" cy="272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7" name="TextShape 13"/>
          <p:cNvSpPr txBox="1"/>
          <p:nvPr/>
        </p:nvSpPr>
        <p:spPr>
          <a:xfrm>
            <a:off x="738000" y="4889160"/>
            <a:ext cx="8047080" cy="870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5. These GET requests get routed to the server computer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6. The server computer sends the GET requests to our NodeJS process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48" name="Google Shape;678;p67" descr=""/>
          <p:cNvPicPr/>
          <p:nvPr/>
        </p:nvPicPr>
        <p:blipFill>
          <a:blip r:embed="rId6"/>
          <a:stretch/>
        </p:blipFill>
        <p:spPr>
          <a:xfrm>
            <a:off x="8073720" y="1722960"/>
            <a:ext cx="869760" cy="1019520"/>
          </a:xfrm>
          <a:prstGeom prst="rect">
            <a:avLst/>
          </a:prstGeom>
          <a:ln>
            <a:noFill/>
          </a:ln>
        </p:spPr>
      </p:pic>
      <p:sp>
        <p:nvSpPr>
          <p:cNvPr id="549" name="CustomShape 14"/>
          <p:cNvSpPr/>
          <p:nvPr/>
        </p:nvSpPr>
        <p:spPr>
          <a:xfrm flipH="1" rot="10800000">
            <a:off x="867600" y="2941560"/>
            <a:ext cx="268560" cy="612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50" name="CustomShape 15"/>
          <p:cNvSpPr/>
          <p:nvPr/>
        </p:nvSpPr>
        <p:spPr>
          <a:xfrm>
            <a:off x="6086880" y="2545200"/>
            <a:ext cx="497520" cy="49752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5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1" name="CustomShape 16"/>
          <p:cNvSpPr/>
          <p:nvPr/>
        </p:nvSpPr>
        <p:spPr>
          <a:xfrm>
            <a:off x="8073720" y="3758040"/>
            <a:ext cx="497520" cy="49752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7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52" name="Google Shape;683;p67" descr=""/>
          <p:cNvPicPr/>
          <p:nvPr/>
        </p:nvPicPr>
        <p:blipFill>
          <a:blip r:embed="rId7"/>
          <a:srcRect l="46125" t="64024" r="11659" b="24790"/>
          <a:stretch/>
        </p:blipFill>
        <p:spPr>
          <a:xfrm>
            <a:off x="207720" y="1775160"/>
            <a:ext cx="2997360" cy="340560"/>
          </a:xfrm>
          <a:prstGeom prst="rect">
            <a:avLst/>
          </a:prstGeom>
          <a:ln>
            <a:noFill/>
          </a:ln>
        </p:spPr>
      </p:pic>
    </p:spTree>
  </p:cSld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CustomShape 1"/>
          <p:cNvSpPr/>
          <p:nvPr/>
        </p:nvSpPr>
        <p:spPr>
          <a:xfrm flipH="1">
            <a:off x="-431280" y="3125880"/>
            <a:ext cx="1530720" cy="433080"/>
          </a:xfrm>
          <a:prstGeom prst="curvedConnector3">
            <a:avLst>
              <a:gd name="adj1" fmla="val 50000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4" name="TextShape 2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Review system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55" name="Google Shape;691;p68" descr=""/>
          <p:cNvPicPr/>
          <p:nvPr/>
        </p:nvPicPr>
        <p:blipFill>
          <a:blip r:embed="rId1"/>
          <a:stretch/>
        </p:blipFill>
        <p:spPr>
          <a:xfrm>
            <a:off x="727920" y="2688120"/>
            <a:ext cx="1451880" cy="1451880"/>
          </a:xfrm>
          <a:prstGeom prst="rect">
            <a:avLst/>
          </a:prstGeom>
          <a:ln>
            <a:noFill/>
          </a:ln>
        </p:spPr>
      </p:pic>
      <p:sp>
        <p:nvSpPr>
          <p:cNvPr id="556" name="CustomShape 3"/>
          <p:cNvSpPr/>
          <p:nvPr/>
        </p:nvSpPr>
        <p:spPr>
          <a:xfrm flipH="1">
            <a:off x="505440" y="2059200"/>
            <a:ext cx="1897200" cy="87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Server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57" name="Google Shape;693;p68" descr=""/>
          <p:cNvPicPr/>
          <p:nvPr/>
        </p:nvPicPr>
        <p:blipFill>
          <a:blip r:embed="rId2"/>
          <a:stretch/>
        </p:blipFill>
        <p:spPr>
          <a:xfrm>
            <a:off x="2402640" y="2904840"/>
            <a:ext cx="1017720" cy="1017720"/>
          </a:xfrm>
          <a:prstGeom prst="rect">
            <a:avLst/>
          </a:prstGeom>
          <a:ln>
            <a:noFill/>
          </a:ln>
        </p:spPr>
      </p:pic>
      <p:sp>
        <p:nvSpPr>
          <p:cNvPr id="558" name="CustomShape 4"/>
          <p:cNvSpPr/>
          <p:nvPr/>
        </p:nvSpPr>
        <p:spPr>
          <a:xfrm>
            <a:off x="1866960" y="3164400"/>
            <a:ext cx="632520" cy="346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9" name="TextShape 5"/>
          <p:cNvSpPr txBox="1"/>
          <p:nvPr/>
        </p:nvSpPr>
        <p:spPr>
          <a:xfrm>
            <a:off x="738000" y="4820760"/>
            <a:ext cx="8047080" cy="1833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7. Our NodeJS server code first tries to see whether there's an "lookup/cat/index.html" in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public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directory.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60" name="Google Shape;696;p68" descr=""/>
          <p:cNvPicPr/>
          <p:nvPr/>
        </p:nvPicPr>
        <p:blipFill>
          <a:blip r:embed="rId3"/>
          <a:stretch/>
        </p:blipFill>
        <p:spPr>
          <a:xfrm>
            <a:off x="3643560" y="2341440"/>
            <a:ext cx="5129640" cy="555120"/>
          </a:xfrm>
          <a:prstGeom prst="rect">
            <a:avLst/>
          </a:prstGeom>
          <a:ln>
            <a:noFill/>
          </a:ln>
        </p:spPr>
      </p:pic>
      <p:pic>
        <p:nvPicPr>
          <p:cNvPr id="561" name="Google Shape;697;p68" descr=""/>
          <p:cNvPicPr/>
          <p:nvPr/>
        </p:nvPicPr>
        <p:blipFill>
          <a:blip r:embed="rId4"/>
          <a:stretch/>
        </p:blipFill>
        <p:spPr>
          <a:xfrm>
            <a:off x="5729760" y="2904840"/>
            <a:ext cx="2099520" cy="1618920"/>
          </a:xfrm>
          <a:prstGeom prst="rect">
            <a:avLst/>
          </a:prstGeom>
          <a:ln>
            <a:noFill/>
          </a:ln>
        </p:spPr>
      </p:pic>
      <p:sp>
        <p:nvSpPr>
          <p:cNvPr id="562" name="CustomShape 6"/>
          <p:cNvSpPr/>
          <p:nvPr/>
        </p:nvSpPr>
        <p:spPr>
          <a:xfrm>
            <a:off x="3572280" y="2562480"/>
            <a:ext cx="1853640" cy="497160"/>
          </a:xfrm>
          <a:custGeom>
            <a:avLst/>
            <a:gdLst/>
            <a:ahLst/>
            <a:rect l="l" t="t" r="r" b="b"/>
            <a:pathLst>
              <a:path w="74156" h="19896">
                <a:moveTo>
                  <a:pt x="6631" y="0"/>
                </a:moveTo>
                <a:lnTo>
                  <a:pt x="0" y="0"/>
                </a:lnTo>
                <a:lnTo>
                  <a:pt x="0" y="19896"/>
                </a:lnTo>
                <a:lnTo>
                  <a:pt x="74156" y="19896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63" name="CustomShape 7"/>
          <p:cNvSpPr/>
          <p:nvPr/>
        </p:nvSpPr>
        <p:spPr>
          <a:xfrm>
            <a:off x="3146040" y="1843920"/>
            <a:ext cx="497520" cy="49752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7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CustomShape 1"/>
          <p:cNvSpPr/>
          <p:nvPr/>
        </p:nvSpPr>
        <p:spPr>
          <a:xfrm flipH="1">
            <a:off x="-431280" y="3125880"/>
            <a:ext cx="1530720" cy="433080"/>
          </a:xfrm>
          <a:prstGeom prst="curvedConnector3">
            <a:avLst>
              <a:gd name="adj1" fmla="val 50000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65" name="TextShape 2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Review system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66" name="Google Shape;707;p69" descr=""/>
          <p:cNvPicPr/>
          <p:nvPr/>
        </p:nvPicPr>
        <p:blipFill>
          <a:blip r:embed="rId1"/>
          <a:stretch/>
        </p:blipFill>
        <p:spPr>
          <a:xfrm>
            <a:off x="727920" y="2688120"/>
            <a:ext cx="1451880" cy="1451880"/>
          </a:xfrm>
          <a:prstGeom prst="rect">
            <a:avLst/>
          </a:prstGeom>
          <a:ln>
            <a:noFill/>
          </a:ln>
        </p:spPr>
      </p:pic>
      <p:sp>
        <p:nvSpPr>
          <p:cNvPr id="567" name="CustomShape 3"/>
          <p:cNvSpPr/>
          <p:nvPr/>
        </p:nvSpPr>
        <p:spPr>
          <a:xfrm flipH="1">
            <a:off x="505440" y="2059200"/>
            <a:ext cx="1897200" cy="87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Server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68" name="Google Shape;709;p69" descr=""/>
          <p:cNvPicPr/>
          <p:nvPr/>
        </p:nvPicPr>
        <p:blipFill>
          <a:blip r:embed="rId2"/>
          <a:stretch/>
        </p:blipFill>
        <p:spPr>
          <a:xfrm>
            <a:off x="2402640" y="2904840"/>
            <a:ext cx="1017720" cy="1017720"/>
          </a:xfrm>
          <a:prstGeom prst="rect">
            <a:avLst/>
          </a:prstGeom>
          <a:ln>
            <a:noFill/>
          </a:ln>
        </p:spPr>
      </p:pic>
      <p:sp>
        <p:nvSpPr>
          <p:cNvPr id="569" name="CustomShape 4"/>
          <p:cNvSpPr/>
          <p:nvPr/>
        </p:nvSpPr>
        <p:spPr>
          <a:xfrm>
            <a:off x="1866960" y="3164400"/>
            <a:ext cx="632520" cy="346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70" name="TextShape 5"/>
          <p:cNvSpPr txBox="1"/>
          <p:nvPr/>
        </p:nvSpPr>
        <p:spPr>
          <a:xfrm>
            <a:off x="648000" y="4312080"/>
            <a:ext cx="8047080" cy="17359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8. "public/lookup/cat/index.html" doesn't exist, so now it sees whether there's a route that matches GET "/lookup/cat":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'/lookup/:word'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matches, so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onLookupWord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is executed on the server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1" name="CustomShape 6"/>
          <p:cNvSpPr/>
          <p:nvPr/>
        </p:nvSpPr>
        <p:spPr>
          <a:xfrm>
            <a:off x="3643560" y="2688120"/>
            <a:ext cx="497520" cy="49752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8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72" name="Google Shape;713;p69" descr=""/>
          <p:cNvPicPr/>
          <p:nvPr/>
        </p:nvPicPr>
        <p:blipFill>
          <a:blip r:embed="rId3"/>
          <a:stretch/>
        </p:blipFill>
        <p:spPr>
          <a:xfrm>
            <a:off x="3754800" y="3240720"/>
            <a:ext cx="5308560" cy="346320"/>
          </a:xfrm>
          <a:prstGeom prst="rect">
            <a:avLst/>
          </a:prstGeom>
          <a:ln>
            <a:noFill/>
          </a:ln>
        </p:spPr>
      </p:pic>
    </p:spTree>
  </p:cSld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CustomShape 1"/>
          <p:cNvSpPr/>
          <p:nvPr/>
        </p:nvSpPr>
        <p:spPr>
          <a:xfrm flipH="1">
            <a:off x="0" y="3125880"/>
            <a:ext cx="1099440" cy="474120"/>
          </a:xfrm>
          <a:prstGeom prst="curvedConnector3">
            <a:avLst>
              <a:gd name="adj1" fmla="val 50000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74" name="TextShape 2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Review system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75" name="Google Shape;721;p70" descr=""/>
          <p:cNvPicPr/>
          <p:nvPr/>
        </p:nvPicPr>
        <p:blipFill>
          <a:blip r:embed="rId1"/>
          <a:stretch/>
        </p:blipFill>
        <p:spPr>
          <a:xfrm>
            <a:off x="727920" y="2688120"/>
            <a:ext cx="1451880" cy="1451880"/>
          </a:xfrm>
          <a:prstGeom prst="rect">
            <a:avLst/>
          </a:prstGeom>
          <a:ln>
            <a:noFill/>
          </a:ln>
        </p:spPr>
      </p:pic>
      <p:sp>
        <p:nvSpPr>
          <p:cNvPr id="576" name="CustomShape 3"/>
          <p:cNvSpPr/>
          <p:nvPr/>
        </p:nvSpPr>
        <p:spPr>
          <a:xfrm flipH="1">
            <a:off x="505440" y="2059200"/>
            <a:ext cx="1897200" cy="872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Server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77" name="Google Shape;723;p70" descr=""/>
          <p:cNvPicPr/>
          <p:nvPr/>
        </p:nvPicPr>
        <p:blipFill>
          <a:blip r:embed="rId2"/>
          <a:stretch/>
        </p:blipFill>
        <p:spPr>
          <a:xfrm>
            <a:off x="2402640" y="2904840"/>
            <a:ext cx="1017720" cy="1017720"/>
          </a:xfrm>
          <a:prstGeom prst="rect">
            <a:avLst/>
          </a:prstGeom>
          <a:ln>
            <a:noFill/>
          </a:ln>
        </p:spPr>
      </p:pic>
      <p:sp>
        <p:nvSpPr>
          <p:cNvPr id="578" name="CustomShape 4"/>
          <p:cNvSpPr/>
          <p:nvPr/>
        </p:nvSpPr>
        <p:spPr>
          <a:xfrm>
            <a:off x="1866960" y="3164400"/>
            <a:ext cx="632520" cy="346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79" name="TextShape 5"/>
          <p:cNvSpPr txBox="1"/>
          <p:nvPr/>
        </p:nvSpPr>
        <p:spPr>
          <a:xfrm>
            <a:off x="548280" y="5292000"/>
            <a:ext cx="8047080" cy="13410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9. We get the definition from the MongoDB database.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0" name="CustomShape 6"/>
          <p:cNvSpPr/>
          <p:nvPr/>
        </p:nvSpPr>
        <p:spPr>
          <a:xfrm>
            <a:off x="3113640" y="2383200"/>
            <a:ext cx="497520" cy="49752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9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1" name="CustomShape 7"/>
          <p:cNvSpPr/>
          <p:nvPr/>
        </p:nvSpPr>
        <p:spPr>
          <a:xfrm flipH="1" rot="10800000">
            <a:off x="2854440" y="2768040"/>
            <a:ext cx="924120" cy="867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82" name="Google Shape;728;p70" descr=""/>
          <p:cNvPicPr/>
          <p:nvPr/>
        </p:nvPicPr>
        <p:blipFill>
          <a:blip r:embed="rId3"/>
          <a:srcRect l="0" t="0" r="0" b="27485"/>
          <a:stretch/>
        </p:blipFill>
        <p:spPr>
          <a:xfrm>
            <a:off x="2396160" y="1557720"/>
            <a:ext cx="869760" cy="763200"/>
          </a:xfrm>
          <a:prstGeom prst="rect">
            <a:avLst/>
          </a:prstGeom>
          <a:ln>
            <a:noFill/>
          </a:ln>
        </p:spPr>
      </p:pic>
      <p:sp>
        <p:nvSpPr>
          <p:cNvPr id="583" name="CustomShape 8"/>
          <p:cNvSpPr/>
          <p:nvPr/>
        </p:nvSpPr>
        <p:spPr>
          <a:xfrm rot="10800000">
            <a:off x="2912040" y="2904840"/>
            <a:ext cx="80280" cy="583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595959"/>
            </a:solidFill>
            <a:custDash>
              <a:ds d="400000" sp="300000"/>
            </a:custDash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584" name="Google Shape;730;p70" descr=""/>
          <p:cNvPicPr/>
          <p:nvPr/>
        </p:nvPicPr>
        <p:blipFill>
          <a:blip r:embed="rId4"/>
          <a:stretch/>
        </p:blipFill>
        <p:spPr>
          <a:xfrm>
            <a:off x="3901680" y="1668240"/>
            <a:ext cx="4998960" cy="3521160"/>
          </a:xfrm>
          <a:prstGeom prst="rect">
            <a:avLst/>
          </a:prstGeom>
          <a:ln>
            <a:noFill/>
          </a:ln>
        </p:spPr>
      </p:pic>
    </p:spTree>
  </p:cSld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CustomShape 1"/>
          <p:cNvSpPr/>
          <p:nvPr/>
        </p:nvSpPr>
        <p:spPr>
          <a:xfrm flipH="1">
            <a:off x="5879880" y="3043080"/>
            <a:ext cx="1203840" cy="340560"/>
          </a:xfrm>
          <a:prstGeom prst="curvedConnector3">
            <a:avLst>
              <a:gd name="adj1" fmla="val 50000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6" name="TextShape 2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Review system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7" name="CustomShape 3"/>
          <p:cNvSpPr/>
          <p:nvPr/>
        </p:nvSpPr>
        <p:spPr>
          <a:xfrm rot="10800000">
            <a:off x="5162040" y="3383640"/>
            <a:ext cx="8002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6666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88" name="Google Shape;739;p71" descr=""/>
          <p:cNvPicPr/>
          <p:nvPr/>
        </p:nvPicPr>
        <p:blipFill>
          <a:blip r:embed="rId1"/>
          <a:stretch/>
        </p:blipFill>
        <p:spPr>
          <a:xfrm>
            <a:off x="6791400" y="2698560"/>
            <a:ext cx="1141560" cy="1141560"/>
          </a:xfrm>
          <a:prstGeom prst="rect">
            <a:avLst/>
          </a:prstGeom>
          <a:ln>
            <a:noFill/>
          </a:ln>
        </p:spPr>
      </p:pic>
      <p:sp>
        <p:nvSpPr>
          <p:cNvPr id="589" name="CustomShape 4"/>
          <p:cNvSpPr/>
          <p:nvPr/>
        </p:nvSpPr>
        <p:spPr>
          <a:xfrm rot="10800000">
            <a:off x="3765240" y="4469040"/>
            <a:ext cx="360" cy="98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999999"/>
            </a:solidFill>
            <a:custDash>
              <a:ds d="8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0" name="CustomShape 5"/>
          <p:cNvSpPr/>
          <p:nvPr/>
        </p:nvSpPr>
        <p:spPr>
          <a:xfrm rot="10800000">
            <a:off x="3765240" y="3065040"/>
            <a:ext cx="360" cy="98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999999"/>
            </a:solidFill>
            <a:custDash>
              <a:ds d="8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91" name="Google Shape;736;p71" descr=""/>
          <p:cNvPicPr/>
          <p:nvPr/>
        </p:nvPicPr>
        <p:blipFill>
          <a:blip r:embed="rId2"/>
          <a:stretch/>
        </p:blipFill>
        <p:spPr>
          <a:xfrm>
            <a:off x="5010120" y="2948760"/>
            <a:ext cx="869760" cy="869760"/>
          </a:xfrm>
          <a:prstGeom prst="rect">
            <a:avLst/>
          </a:prstGeom>
          <a:ln>
            <a:noFill/>
          </a:ln>
        </p:spPr>
      </p:pic>
      <p:sp>
        <p:nvSpPr>
          <p:cNvPr id="592" name="CustomShape 6"/>
          <p:cNvSpPr/>
          <p:nvPr/>
        </p:nvSpPr>
        <p:spPr>
          <a:xfrm flipH="1">
            <a:off x="1148400" y="2262240"/>
            <a:ext cx="1491840" cy="68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Client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93" name="Google Shape;743;p71" descr=""/>
          <p:cNvPicPr/>
          <p:nvPr/>
        </p:nvPicPr>
        <p:blipFill>
          <a:blip r:embed="rId3"/>
          <a:stretch/>
        </p:blipFill>
        <p:spPr>
          <a:xfrm>
            <a:off x="1141920" y="2742840"/>
            <a:ext cx="1491840" cy="977040"/>
          </a:xfrm>
          <a:prstGeom prst="rect">
            <a:avLst/>
          </a:prstGeom>
          <a:ln>
            <a:noFill/>
          </a:ln>
        </p:spPr>
      </p:pic>
      <p:sp>
        <p:nvSpPr>
          <p:cNvPr id="594" name="CustomShape 7"/>
          <p:cNvSpPr/>
          <p:nvPr/>
        </p:nvSpPr>
        <p:spPr>
          <a:xfrm flipH="1">
            <a:off x="3105360" y="2780640"/>
            <a:ext cx="1319760" cy="977040"/>
          </a:xfrm>
          <a:prstGeom prst="cloud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(Routing, etc…)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5" name="CustomShape 8"/>
          <p:cNvSpPr/>
          <p:nvPr/>
        </p:nvSpPr>
        <p:spPr>
          <a:xfrm flipH="1">
            <a:off x="6616080" y="2203920"/>
            <a:ext cx="1491840" cy="68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Server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6" name="CustomShape 9"/>
          <p:cNvSpPr/>
          <p:nvPr/>
        </p:nvSpPr>
        <p:spPr>
          <a:xfrm flipH="1" rot="10800000">
            <a:off x="1383480" y="3341880"/>
            <a:ext cx="545040" cy="30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7" name="CustomShape 10"/>
          <p:cNvSpPr/>
          <p:nvPr/>
        </p:nvSpPr>
        <p:spPr>
          <a:xfrm flipH="1">
            <a:off x="2478600" y="3269520"/>
            <a:ext cx="624600" cy="11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8" name="CustomShape 11"/>
          <p:cNvSpPr/>
          <p:nvPr/>
        </p:nvSpPr>
        <p:spPr>
          <a:xfrm flipH="1" rot="10800000">
            <a:off x="8332200" y="2780640"/>
            <a:ext cx="647640" cy="436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99" name="Google Shape;749;p71" descr=""/>
          <p:cNvPicPr/>
          <p:nvPr/>
        </p:nvPicPr>
        <p:blipFill>
          <a:blip r:embed="rId4"/>
          <a:stretch/>
        </p:blipFill>
        <p:spPr>
          <a:xfrm>
            <a:off x="207720" y="2941560"/>
            <a:ext cx="782280" cy="543600"/>
          </a:xfrm>
          <a:prstGeom prst="rect">
            <a:avLst/>
          </a:prstGeom>
          <a:ln w="19080">
            <a:solidFill>
              <a:srgbClr val="595959"/>
            </a:solidFill>
            <a:round/>
          </a:ln>
        </p:spPr>
      </p:pic>
      <p:pic>
        <p:nvPicPr>
          <p:cNvPr id="600" name="Google Shape;750;p71" descr=""/>
          <p:cNvPicPr/>
          <p:nvPr/>
        </p:nvPicPr>
        <p:blipFill>
          <a:blip r:embed="rId5"/>
          <a:stretch/>
        </p:blipFill>
        <p:spPr>
          <a:xfrm>
            <a:off x="8108280" y="2869200"/>
            <a:ext cx="800280" cy="800280"/>
          </a:xfrm>
          <a:prstGeom prst="rect">
            <a:avLst/>
          </a:prstGeom>
          <a:ln>
            <a:noFill/>
          </a:ln>
        </p:spPr>
      </p:pic>
      <p:sp>
        <p:nvSpPr>
          <p:cNvPr id="601" name="CustomShape 12"/>
          <p:cNvSpPr/>
          <p:nvPr/>
        </p:nvSpPr>
        <p:spPr>
          <a:xfrm>
            <a:off x="7687080" y="3072960"/>
            <a:ext cx="497520" cy="272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02" name="TextShape 13"/>
          <p:cNvSpPr txBox="1"/>
          <p:nvPr/>
        </p:nvSpPr>
        <p:spPr>
          <a:xfrm>
            <a:off x="738000" y="4668480"/>
            <a:ext cx="8047080" cy="1833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10. Our Node server program replies with JSON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11. The server computer sends JSON back to the client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12. The browser receives the JSON and continues executing the JavaScript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03" name="Google Shape;753;p71" descr=""/>
          <p:cNvPicPr/>
          <p:nvPr/>
        </p:nvPicPr>
        <p:blipFill>
          <a:blip r:embed="rId6"/>
          <a:stretch/>
        </p:blipFill>
        <p:spPr>
          <a:xfrm>
            <a:off x="8073720" y="1722960"/>
            <a:ext cx="869760" cy="1019520"/>
          </a:xfrm>
          <a:prstGeom prst="rect">
            <a:avLst/>
          </a:prstGeom>
          <a:ln>
            <a:noFill/>
          </a:ln>
        </p:spPr>
      </p:pic>
      <p:sp>
        <p:nvSpPr>
          <p:cNvPr id="604" name="CustomShape 14"/>
          <p:cNvSpPr/>
          <p:nvPr/>
        </p:nvSpPr>
        <p:spPr>
          <a:xfrm>
            <a:off x="8108280" y="3758040"/>
            <a:ext cx="647640" cy="61200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10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5" name="CustomShape 15"/>
          <p:cNvSpPr/>
          <p:nvPr/>
        </p:nvSpPr>
        <p:spPr>
          <a:xfrm flipH="1" rot="10800000">
            <a:off x="867600" y="2941560"/>
            <a:ext cx="268560" cy="612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06" name="CustomShape 16"/>
          <p:cNvSpPr/>
          <p:nvPr/>
        </p:nvSpPr>
        <p:spPr>
          <a:xfrm>
            <a:off x="6011640" y="2583360"/>
            <a:ext cx="647640" cy="61200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11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7" name="CustomShape 17"/>
          <p:cNvSpPr/>
          <p:nvPr/>
        </p:nvSpPr>
        <p:spPr>
          <a:xfrm>
            <a:off x="2634120" y="2299320"/>
            <a:ext cx="647640" cy="61200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12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08" name="Google Shape;759;p71" descr=""/>
          <p:cNvPicPr/>
          <p:nvPr/>
        </p:nvPicPr>
        <p:blipFill>
          <a:blip r:embed="rId7"/>
          <a:srcRect l="46125" t="64024" r="11659" b="24790"/>
          <a:stretch/>
        </p:blipFill>
        <p:spPr>
          <a:xfrm>
            <a:off x="207720" y="1775160"/>
            <a:ext cx="2997360" cy="340560"/>
          </a:xfrm>
          <a:prstGeom prst="rect">
            <a:avLst/>
          </a:prstGeom>
          <a:ln>
            <a:noFill/>
          </a:ln>
        </p:spPr>
      </p:pic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mongodb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 objects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mongodb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Node library provides objects to manipulate the database, collections, and documents: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  <a:hlinkClick r:id="rId1"/>
              </a:rPr>
              <a:t>Db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 Database; can get collections using this object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  <a:hlinkClick r:id="rId2"/>
              </a:rPr>
              <a:t>Collection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 Can get/insert/delete documents from this collection via calls like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insertOne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,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find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, etc.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Documents are not special classes; they are just JavaScript objects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Review system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10" name="Google Shape;765;p72" descr=""/>
          <p:cNvPicPr/>
          <p:nvPr/>
        </p:nvPicPr>
        <p:blipFill>
          <a:blip r:embed="rId1"/>
          <a:stretch/>
        </p:blipFill>
        <p:spPr>
          <a:xfrm>
            <a:off x="228600" y="2631600"/>
            <a:ext cx="1885680" cy="1235160"/>
          </a:xfrm>
          <a:prstGeom prst="rect">
            <a:avLst/>
          </a:prstGeom>
          <a:ln>
            <a:noFill/>
          </a:ln>
        </p:spPr>
      </p:pic>
      <p:sp>
        <p:nvSpPr>
          <p:cNvPr id="611" name="TextShape 2"/>
          <p:cNvSpPr txBox="1"/>
          <p:nvPr/>
        </p:nvSpPr>
        <p:spPr>
          <a:xfrm>
            <a:off x="662400" y="5089680"/>
            <a:ext cx="8047080" cy="977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13.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onSearch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function continues executing with the JSON results and updates the client page.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2" name="CustomShape 3"/>
          <p:cNvSpPr/>
          <p:nvPr/>
        </p:nvSpPr>
        <p:spPr>
          <a:xfrm flipH="1">
            <a:off x="577800" y="3663360"/>
            <a:ext cx="1491840" cy="68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Client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13" name="Google Shape;768;p72" descr=""/>
          <p:cNvPicPr/>
          <p:nvPr/>
        </p:nvPicPr>
        <p:blipFill>
          <a:blip r:embed="rId2"/>
          <a:stretch/>
        </p:blipFill>
        <p:spPr>
          <a:xfrm>
            <a:off x="2549160" y="1997640"/>
            <a:ext cx="6160320" cy="2204640"/>
          </a:xfrm>
          <a:prstGeom prst="rect">
            <a:avLst/>
          </a:prstGeom>
          <a:ln>
            <a:noFill/>
          </a:ln>
        </p:spPr>
      </p:pic>
      <p:sp>
        <p:nvSpPr>
          <p:cNvPr id="614" name="CustomShape 4"/>
          <p:cNvSpPr/>
          <p:nvPr/>
        </p:nvSpPr>
        <p:spPr>
          <a:xfrm>
            <a:off x="2049120" y="1997640"/>
            <a:ext cx="647640" cy="612000"/>
          </a:xfrm>
          <a:prstGeom prst="ellipse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13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Review system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16" name="Google Shape;775;p73" descr=""/>
          <p:cNvPicPr/>
          <p:nvPr/>
        </p:nvPicPr>
        <p:blipFill>
          <a:blip r:embed="rId1"/>
          <a:stretch/>
        </p:blipFill>
        <p:spPr>
          <a:xfrm>
            <a:off x="228600" y="2631600"/>
            <a:ext cx="1885680" cy="1235160"/>
          </a:xfrm>
          <a:prstGeom prst="rect">
            <a:avLst/>
          </a:prstGeom>
          <a:ln>
            <a:noFill/>
          </a:ln>
        </p:spPr>
      </p:pic>
      <p:sp>
        <p:nvSpPr>
          <p:cNvPr id="617" name="CustomShape 2"/>
          <p:cNvSpPr/>
          <p:nvPr/>
        </p:nvSpPr>
        <p:spPr>
          <a:xfrm flipH="1">
            <a:off x="577800" y="3663360"/>
            <a:ext cx="1491840" cy="68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Client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18" name="Google Shape;777;p73" descr=""/>
          <p:cNvPicPr/>
          <p:nvPr/>
        </p:nvPicPr>
        <p:blipFill>
          <a:blip r:embed="rId2"/>
          <a:stretch/>
        </p:blipFill>
        <p:spPr>
          <a:xfrm>
            <a:off x="2568600" y="1685160"/>
            <a:ext cx="5884560" cy="367380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</p:spTree>
  </p:cSld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CustomShape 1"/>
          <p:cNvSpPr/>
          <p:nvPr/>
        </p:nvSpPr>
        <p:spPr>
          <a:xfrm flipH="1">
            <a:off x="5879880" y="3043080"/>
            <a:ext cx="1203840" cy="340560"/>
          </a:xfrm>
          <a:prstGeom prst="curvedConnector3">
            <a:avLst>
              <a:gd name="adj1" fmla="val 50000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20" name="TextShape 2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Review system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1" name="CustomShape 3"/>
          <p:cNvSpPr/>
          <p:nvPr/>
        </p:nvSpPr>
        <p:spPr>
          <a:xfrm rot="10800000">
            <a:off x="5162040" y="3383640"/>
            <a:ext cx="8002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6666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22" name="Google Shape;786;p74" descr=""/>
          <p:cNvPicPr/>
          <p:nvPr/>
        </p:nvPicPr>
        <p:blipFill>
          <a:blip r:embed="rId1"/>
          <a:stretch/>
        </p:blipFill>
        <p:spPr>
          <a:xfrm>
            <a:off x="6791400" y="2698560"/>
            <a:ext cx="1141560" cy="1141560"/>
          </a:xfrm>
          <a:prstGeom prst="rect">
            <a:avLst/>
          </a:prstGeom>
          <a:ln>
            <a:noFill/>
          </a:ln>
        </p:spPr>
      </p:pic>
      <p:sp>
        <p:nvSpPr>
          <p:cNvPr id="623" name="CustomShape 4"/>
          <p:cNvSpPr/>
          <p:nvPr/>
        </p:nvSpPr>
        <p:spPr>
          <a:xfrm rot="10800000">
            <a:off x="3765240" y="4469040"/>
            <a:ext cx="360" cy="98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999999"/>
            </a:solidFill>
            <a:custDash>
              <a:ds d="8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24" name="CustomShape 5"/>
          <p:cNvSpPr/>
          <p:nvPr/>
        </p:nvSpPr>
        <p:spPr>
          <a:xfrm rot="10800000">
            <a:off x="3765240" y="3065040"/>
            <a:ext cx="360" cy="98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999999"/>
            </a:solidFill>
            <a:custDash>
              <a:ds d="800000" sp="3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25" name="Google Shape;783;p74" descr=""/>
          <p:cNvPicPr/>
          <p:nvPr/>
        </p:nvPicPr>
        <p:blipFill>
          <a:blip r:embed="rId2"/>
          <a:stretch/>
        </p:blipFill>
        <p:spPr>
          <a:xfrm>
            <a:off x="5010120" y="2948760"/>
            <a:ext cx="869760" cy="869760"/>
          </a:xfrm>
          <a:prstGeom prst="rect">
            <a:avLst/>
          </a:prstGeom>
          <a:ln>
            <a:noFill/>
          </a:ln>
        </p:spPr>
      </p:pic>
      <p:sp>
        <p:nvSpPr>
          <p:cNvPr id="626" name="CustomShape 6"/>
          <p:cNvSpPr/>
          <p:nvPr/>
        </p:nvSpPr>
        <p:spPr>
          <a:xfrm flipH="1">
            <a:off x="1148400" y="2262240"/>
            <a:ext cx="1491840" cy="68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Client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27" name="Google Shape;790;p74" descr=""/>
          <p:cNvPicPr/>
          <p:nvPr/>
        </p:nvPicPr>
        <p:blipFill>
          <a:blip r:embed="rId3"/>
          <a:stretch/>
        </p:blipFill>
        <p:spPr>
          <a:xfrm>
            <a:off x="1141920" y="2742840"/>
            <a:ext cx="1491840" cy="977040"/>
          </a:xfrm>
          <a:prstGeom prst="rect">
            <a:avLst/>
          </a:prstGeom>
          <a:ln>
            <a:noFill/>
          </a:ln>
        </p:spPr>
      </p:pic>
      <p:sp>
        <p:nvSpPr>
          <p:cNvPr id="628" name="CustomShape 7"/>
          <p:cNvSpPr/>
          <p:nvPr/>
        </p:nvSpPr>
        <p:spPr>
          <a:xfrm flipH="1">
            <a:off x="3105360" y="2780640"/>
            <a:ext cx="1319760" cy="977040"/>
          </a:xfrm>
          <a:prstGeom prst="cloud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(Routing, etc…)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9" name="CustomShape 8"/>
          <p:cNvSpPr/>
          <p:nvPr/>
        </p:nvSpPr>
        <p:spPr>
          <a:xfrm flipH="1">
            <a:off x="6616080" y="2203920"/>
            <a:ext cx="1491840" cy="68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Server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0" name="CustomShape 9"/>
          <p:cNvSpPr/>
          <p:nvPr/>
        </p:nvSpPr>
        <p:spPr>
          <a:xfrm flipH="1" rot="10800000">
            <a:off x="1383480" y="3341880"/>
            <a:ext cx="545040" cy="30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1" name="CustomShape 10"/>
          <p:cNvSpPr/>
          <p:nvPr/>
        </p:nvSpPr>
        <p:spPr>
          <a:xfrm flipH="1">
            <a:off x="2478600" y="3269520"/>
            <a:ext cx="624600" cy="114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2" name="CustomShape 11"/>
          <p:cNvSpPr/>
          <p:nvPr/>
        </p:nvSpPr>
        <p:spPr>
          <a:xfrm flipH="1" rot="10800000">
            <a:off x="8332200" y="2780640"/>
            <a:ext cx="647640" cy="436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33" name="Google Shape;796;p74" descr=""/>
          <p:cNvPicPr/>
          <p:nvPr/>
        </p:nvPicPr>
        <p:blipFill>
          <a:blip r:embed="rId4"/>
          <a:stretch/>
        </p:blipFill>
        <p:spPr>
          <a:xfrm>
            <a:off x="207720" y="2941560"/>
            <a:ext cx="782280" cy="543600"/>
          </a:xfrm>
          <a:prstGeom prst="rect">
            <a:avLst/>
          </a:prstGeom>
          <a:ln w="19080">
            <a:solidFill>
              <a:srgbClr val="595959"/>
            </a:solidFill>
            <a:round/>
          </a:ln>
        </p:spPr>
      </p:pic>
      <p:pic>
        <p:nvPicPr>
          <p:cNvPr id="634" name="Google Shape;797;p74" descr=""/>
          <p:cNvPicPr/>
          <p:nvPr/>
        </p:nvPicPr>
        <p:blipFill>
          <a:blip r:embed="rId5"/>
          <a:stretch/>
        </p:blipFill>
        <p:spPr>
          <a:xfrm>
            <a:off x="8108280" y="2869200"/>
            <a:ext cx="800280" cy="800280"/>
          </a:xfrm>
          <a:prstGeom prst="rect">
            <a:avLst/>
          </a:prstGeom>
          <a:ln>
            <a:noFill/>
          </a:ln>
        </p:spPr>
      </p:pic>
      <p:sp>
        <p:nvSpPr>
          <p:cNvPr id="635" name="CustomShape 12"/>
          <p:cNvSpPr/>
          <p:nvPr/>
        </p:nvSpPr>
        <p:spPr>
          <a:xfrm>
            <a:off x="7687080" y="3072960"/>
            <a:ext cx="497520" cy="272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6" name="TextShape 13"/>
          <p:cNvSpPr txBox="1"/>
          <p:nvPr/>
        </p:nvSpPr>
        <p:spPr>
          <a:xfrm>
            <a:off x="738000" y="5481720"/>
            <a:ext cx="8047080" cy="10195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server 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generated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the JSON with the word and definition.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client 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consumed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the JSON with the word and definition.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37" name="Google Shape;800;p74" descr=""/>
          <p:cNvPicPr/>
          <p:nvPr/>
        </p:nvPicPr>
        <p:blipFill>
          <a:blip r:embed="rId6"/>
          <a:stretch/>
        </p:blipFill>
        <p:spPr>
          <a:xfrm>
            <a:off x="8073720" y="1722960"/>
            <a:ext cx="869760" cy="1019520"/>
          </a:xfrm>
          <a:prstGeom prst="rect">
            <a:avLst/>
          </a:prstGeom>
          <a:ln>
            <a:noFill/>
          </a:ln>
        </p:spPr>
      </p:pic>
      <p:pic>
        <p:nvPicPr>
          <p:cNvPr id="638" name="Google Shape;801;p74" descr=""/>
          <p:cNvPicPr/>
          <p:nvPr/>
        </p:nvPicPr>
        <p:blipFill>
          <a:blip r:embed="rId7"/>
          <a:stretch/>
        </p:blipFill>
        <p:spPr>
          <a:xfrm>
            <a:off x="292680" y="3818880"/>
            <a:ext cx="2119320" cy="1323000"/>
          </a:xfrm>
          <a:prstGeom prst="rect">
            <a:avLst/>
          </a:prstGeom>
          <a:ln w="38160">
            <a:solidFill>
              <a:srgbClr val="595959"/>
            </a:solidFill>
            <a:round/>
          </a:ln>
        </p:spPr>
      </p:pic>
    </p:spTree>
  </p:cSld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Another example: E-cards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Example: E-cards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1" name="TextShape 2"/>
          <p:cNvSpPr txBox="1"/>
          <p:nvPr/>
        </p:nvSpPr>
        <p:spPr>
          <a:xfrm>
            <a:off x="782640" y="1575360"/>
            <a:ext cx="7119720" cy="6195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We'll be creating an e-card app, whose data is saved in a MongoDB database: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42" name="" descr=""/>
          <p:cNvPicPr/>
          <p:nvPr/>
        </p:nvPicPr>
        <p:blipFill>
          <a:blip r:embed="rId1"/>
          <a:stretch/>
        </p:blipFill>
        <p:spPr>
          <a:xfrm>
            <a:off x="432000" y="2674080"/>
            <a:ext cx="3777480" cy="4021920"/>
          </a:xfrm>
          <a:prstGeom prst="rect">
            <a:avLst/>
          </a:prstGeom>
          <a:ln>
            <a:noFill/>
          </a:ln>
        </p:spPr>
      </p:pic>
      <p:pic>
        <p:nvPicPr>
          <p:cNvPr id="643" name="" descr=""/>
          <p:cNvPicPr/>
          <p:nvPr/>
        </p:nvPicPr>
        <p:blipFill>
          <a:blip r:embed="rId2"/>
          <a:stretch/>
        </p:blipFill>
        <p:spPr>
          <a:xfrm>
            <a:off x="4248000" y="3096000"/>
            <a:ext cx="4757400" cy="2736000"/>
          </a:xfrm>
          <a:prstGeom prst="rect">
            <a:avLst/>
          </a:prstGeom>
          <a:ln>
            <a:noFill/>
          </a:ln>
        </p:spPr>
      </p:pic>
    </p:spTree>
  </p:cSld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Example: E-cards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5" name="TextShape 2"/>
          <p:cNvSpPr txBox="1"/>
          <p:nvPr/>
        </p:nvSpPr>
        <p:spPr>
          <a:xfrm>
            <a:off x="782640" y="2328840"/>
            <a:ext cx="2834280" cy="2750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When the user loads to an index page, we want to present them with an E-Card Maker UI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46" name="" descr=""/>
          <p:cNvPicPr/>
          <p:nvPr/>
        </p:nvPicPr>
        <p:blipFill>
          <a:blip r:embed="rId1"/>
          <a:stretch/>
        </p:blipFill>
        <p:spPr>
          <a:xfrm>
            <a:off x="4574520" y="1954080"/>
            <a:ext cx="3777480" cy="4021920"/>
          </a:xfrm>
          <a:prstGeom prst="rect">
            <a:avLst/>
          </a:prstGeom>
          <a:ln>
            <a:noFill/>
          </a:ln>
        </p:spPr>
      </p:pic>
    </p:spTree>
  </p:cSld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Example: E-cards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
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8" name="TextShape 2"/>
          <p:cNvSpPr txBox="1"/>
          <p:nvPr/>
        </p:nvSpPr>
        <p:spPr>
          <a:xfrm>
            <a:off x="782640" y="1643040"/>
            <a:ext cx="7578360" cy="2750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When the user has created an e-card, we want it accessible via URL of this form: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36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/id/</a:t>
            </a:r>
            <a:r>
              <a:rPr b="1" lang="en-US" sz="36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&lt;ecard_id&gt;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Step 1: Saving data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0" name="TextShape 2"/>
          <p:cNvSpPr txBox="1"/>
          <p:nvPr/>
        </p:nvSpPr>
        <p:spPr>
          <a:xfrm>
            <a:off x="313200" y="1817640"/>
            <a:ext cx="2789640" cy="19674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We'll need to save 3 pieces of data: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Card style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Card message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A unique id for each card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51" name="Google Shape;835;p79" descr=""/>
          <p:cNvPicPr/>
          <p:nvPr/>
        </p:nvPicPr>
        <p:blipFill>
          <a:blip r:embed="rId1"/>
          <a:srcRect l="0" t="62595" r="51474" b="0"/>
          <a:stretch/>
        </p:blipFill>
        <p:spPr>
          <a:xfrm>
            <a:off x="3189960" y="1817640"/>
            <a:ext cx="5514840" cy="4276440"/>
          </a:xfrm>
          <a:prstGeom prst="rect">
            <a:avLst/>
          </a:prstGeom>
          <a:ln w="28440">
            <a:solidFill>
              <a:srgbClr val="595959"/>
            </a:solidFill>
            <a:round/>
          </a:ln>
        </p:spPr>
      </p:pic>
    </p:spTree>
  </p:cSld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Example: E-card saving data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53" name="Google Shape;841;p80" descr=""/>
          <p:cNvPicPr/>
          <p:nvPr/>
        </p:nvPicPr>
        <p:blipFill>
          <a:blip r:embed="rId1"/>
          <a:stretch/>
        </p:blipFill>
        <p:spPr>
          <a:xfrm>
            <a:off x="782640" y="1578240"/>
            <a:ext cx="7225560" cy="4922640"/>
          </a:xfrm>
          <a:prstGeom prst="rect">
            <a:avLst/>
          </a:prstGeom>
          <a:ln>
            <a:noFill/>
          </a:ln>
        </p:spPr>
      </p:pic>
    </p:spTree>
  </p:cSld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Step 2: Loading a card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5" name="TextShape 2"/>
          <p:cNvSpPr txBox="1"/>
          <p:nvPr/>
        </p:nvSpPr>
        <p:spPr>
          <a:xfrm>
            <a:off x="782640" y="1643040"/>
            <a:ext cx="7578360" cy="2750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When the user has created an e-card, we want it accessible via URL of this form: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36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/id/</a:t>
            </a:r>
            <a:r>
              <a:rPr b="1" lang="en-US" sz="36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&lt;ecard_id&gt;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collection.insertOne (Promise)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0" name="TextShape 2"/>
          <p:cNvSpPr txBox="1"/>
          <p:nvPr/>
        </p:nvSpPr>
        <p:spPr>
          <a:xfrm>
            <a:off x="461880" y="1803600"/>
            <a:ext cx="8219880" cy="35856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const result = await collection.insertOne(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doc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Adds one item to the collection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doc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is a JavaScript object representing the key-value pairs to add to the collection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Returns a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Promise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that resolves to a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result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object when the insertion has completed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result.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insertedId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will contain the id of the object that was created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Web app architecture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7" name="TextShape 2"/>
          <p:cNvSpPr txBox="1"/>
          <p:nvPr/>
        </p:nvSpPr>
        <p:spPr>
          <a:xfrm>
            <a:off x="504000" y="1152000"/>
            <a:ext cx="7578360" cy="11674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How do we implement an app so that to show a different view depending on the URL path?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8" name="TextShape 3"/>
          <p:cNvSpPr txBox="1"/>
          <p:nvPr/>
        </p:nvSpPr>
        <p:spPr>
          <a:xfrm>
            <a:off x="810360" y="5644800"/>
            <a:ext cx="278964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Create-a-card: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localhost:3000/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9" name="TextShape 4"/>
          <p:cNvSpPr txBox="1"/>
          <p:nvPr/>
        </p:nvSpPr>
        <p:spPr>
          <a:xfrm>
            <a:off x="4248000" y="5644800"/>
            <a:ext cx="455112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View card: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localhost:3000/id/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&lt;card_id&gt;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60" name="" descr=""/>
          <p:cNvPicPr/>
          <p:nvPr/>
        </p:nvPicPr>
        <p:blipFill>
          <a:blip r:embed="rId1"/>
          <a:stretch/>
        </p:blipFill>
        <p:spPr>
          <a:xfrm>
            <a:off x="625320" y="2249640"/>
            <a:ext cx="3154680" cy="3358800"/>
          </a:xfrm>
          <a:prstGeom prst="rect">
            <a:avLst/>
          </a:prstGeom>
          <a:ln>
            <a:noFill/>
          </a:ln>
        </p:spPr>
      </p:pic>
      <p:pic>
        <p:nvPicPr>
          <p:cNvPr id="661" name="" descr=""/>
          <p:cNvPicPr/>
          <p:nvPr/>
        </p:nvPicPr>
        <p:blipFill>
          <a:blip r:embed="rId2"/>
          <a:stretch/>
        </p:blipFill>
        <p:spPr>
          <a:xfrm>
            <a:off x="3888000" y="2448000"/>
            <a:ext cx="5132880" cy="2952000"/>
          </a:xfrm>
          <a:prstGeom prst="rect">
            <a:avLst/>
          </a:prstGeom>
          <a:ln>
            <a:noFill/>
          </a:ln>
        </p:spPr>
      </p:pic>
    </p:spTree>
  </p:cSld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Web app architectures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Structuring a web app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4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There are roughly 4 strategies for architecting a web application: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StarSymbol"/>
              <a:buAutoNum type="arabicPeriod"/>
            </a:pP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Server-side rendering: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Server sends a new HTML page for each unique path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StarSymbol"/>
              <a:buAutoNum type="arabicPeriod"/>
            </a:pPr>
            <a:r>
              <a:rPr b="1" lang="en-US" sz="22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Single-page application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
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Server sends the exact same web page for every unique path (and the page runs JS to change what it look like)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StarSymbol"/>
              <a:buAutoNum type="arabicPeriod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Combination of 1 and 2 ("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Isomorphic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" / "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Universal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")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StarSymbol"/>
              <a:buAutoNum type="arabicPeriod"/>
            </a:pP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2"/>
              </a:rPr>
              <a:t>Progressive Loading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(Short take on these)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6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216000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Server-side rendering: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0" indent="-355320">
              <a:lnSpc>
                <a:spcPct val="115000"/>
              </a:lnSpc>
              <a:buClr>
                <a:srgbClr val="9900ff"/>
              </a:buClr>
              <a:buFont typeface="Calibri"/>
              <a:buChar char="-"/>
            </a:pPr>
            <a:r>
              <a:rPr b="1" lang="en-US" sz="22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</a:t>
            </a:r>
            <a:r>
              <a:rPr b="0" lang="en-US" sz="22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We will show you how to do this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Single-page application: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0" indent="-355320">
              <a:lnSpc>
                <a:spcPct val="115000"/>
              </a:lnSpc>
              <a:buClr>
                <a:srgbClr val="9900ff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</a:t>
            </a:r>
            <a:r>
              <a:rPr b="0" lang="en-US" sz="22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We will show you how to do this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Combination of 1 and 2 ("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Isomorphic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" / "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Universal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")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0" indent="-355320">
              <a:lnSpc>
                <a:spcPct val="115000"/>
              </a:lnSpc>
              <a:buClr>
                <a:srgbClr val="0000ff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This is probably the most common technique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0" indent="-355320">
              <a:lnSpc>
                <a:spcPct val="115000"/>
              </a:lnSpc>
              <a:buClr>
                <a:srgbClr val="9900ff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</a:t>
            </a:r>
            <a:r>
              <a:rPr b="0" lang="en-US" sz="22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We will talk about this but won't show you how to code it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Progressive Loading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0" indent="-355320">
              <a:lnSpc>
                <a:spcPct val="115000"/>
              </a:lnSpc>
              <a:buClr>
                <a:srgbClr val="0000ff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This is probably the future (but it's complex)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0" indent="-355320">
              <a:lnSpc>
                <a:spcPct val="115000"/>
              </a:lnSpc>
              <a:buClr>
                <a:srgbClr val="9900ff"/>
              </a:buClr>
              <a:buFont typeface="Calibri"/>
              <a:buChar char="-"/>
            </a:pPr>
            <a:r>
              <a:rPr b="1" lang="en-US" sz="22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</a:t>
            </a:r>
            <a:r>
              <a:rPr b="0" lang="en-US" sz="22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</a:t>
            </a:r>
            <a:r>
              <a:rPr b="0" lang="en-US" sz="22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We will talk about this but won't show you how to code it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Server-side rendering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Server-side rendering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9" name="TextShape 2"/>
          <p:cNvSpPr txBox="1"/>
          <p:nvPr/>
        </p:nvSpPr>
        <p:spPr>
          <a:xfrm>
            <a:off x="706680" y="1568520"/>
            <a:ext cx="419832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Multi-page web app: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server generates a different web page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Usually involves filling out and returning an HTML template in response to a request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This is done by a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templating engine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 Jade, Handlebars, etc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70" name="Google Shape;887;p87" descr=""/>
          <p:cNvPicPr/>
          <p:nvPr/>
        </p:nvPicPr>
        <p:blipFill>
          <a:blip r:embed="rId1"/>
          <a:stretch/>
        </p:blipFill>
        <p:spPr>
          <a:xfrm>
            <a:off x="4981320" y="4406400"/>
            <a:ext cx="1929240" cy="1929240"/>
          </a:xfrm>
          <a:prstGeom prst="rect">
            <a:avLst/>
          </a:prstGeom>
          <a:ln>
            <a:noFill/>
          </a:ln>
        </p:spPr>
      </p:pic>
      <p:sp>
        <p:nvSpPr>
          <p:cNvPr id="671" name="CustomShape 3"/>
          <p:cNvSpPr/>
          <p:nvPr/>
        </p:nvSpPr>
        <p:spPr>
          <a:xfrm flipH="1">
            <a:off x="4682520" y="3570840"/>
            <a:ext cx="2521080" cy="115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Server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2" name="CustomShape 4"/>
          <p:cNvSpPr/>
          <p:nvPr/>
        </p:nvSpPr>
        <p:spPr>
          <a:xfrm flipH="1" rot="10800000">
            <a:off x="7587000" y="4545360"/>
            <a:ext cx="1094760" cy="73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73" name="Google Shape;890;p87" descr=""/>
          <p:cNvPicPr/>
          <p:nvPr/>
        </p:nvPicPr>
        <p:blipFill>
          <a:blip r:embed="rId2"/>
          <a:stretch/>
        </p:blipFill>
        <p:spPr>
          <a:xfrm>
            <a:off x="7207200" y="4694760"/>
            <a:ext cx="1352520" cy="1352520"/>
          </a:xfrm>
          <a:prstGeom prst="rect">
            <a:avLst/>
          </a:prstGeom>
          <a:ln>
            <a:noFill/>
          </a:ln>
        </p:spPr>
      </p:pic>
      <p:sp>
        <p:nvSpPr>
          <p:cNvPr id="674" name="CustomShape 5"/>
          <p:cNvSpPr/>
          <p:nvPr/>
        </p:nvSpPr>
        <p:spPr>
          <a:xfrm>
            <a:off x="6494760" y="5039280"/>
            <a:ext cx="840600" cy="45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75" name="Google Shape;892;p87" descr=""/>
          <p:cNvPicPr/>
          <p:nvPr/>
        </p:nvPicPr>
        <p:blipFill>
          <a:blip r:embed="rId3"/>
          <a:stretch/>
        </p:blipFill>
        <p:spPr>
          <a:xfrm>
            <a:off x="7148520" y="2757600"/>
            <a:ext cx="1470240" cy="1722960"/>
          </a:xfrm>
          <a:prstGeom prst="rect">
            <a:avLst/>
          </a:prstGeom>
          <a:ln>
            <a:noFill/>
          </a:ln>
        </p:spPr>
      </p:pic>
      <p:sp>
        <p:nvSpPr>
          <p:cNvPr id="676" name="CustomShape 6"/>
          <p:cNvSpPr/>
          <p:nvPr/>
        </p:nvSpPr>
        <p:spPr>
          <a:xfrm>
            <a:off x="5430600" y="2495160"/>
            <a:ext cx="1352520" cy="1159560"/>
          </a:xfrm>
          <a:prstGeom prst="rect">
            <a:avLst/>
          </a:prstGeom>
          <a:noFill/>
          <a:ln w="2844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HTML template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77" name="Google Shape;894;p87" descr=""/>
          <p:cNvPicPr/>
          <p:nvPr/>
        </p:nvPicPr>
        <p:blipFill>
          <a:blip r:embed="rId4"/>
          <a:stretch/>
        </p:blipFill>
        <p:spPr>
          <a:xfrm>
            <a:off x="5771160" y="2898720"/>
            <a:ext cx="671760" cy="671760"/>
          </a:xfrm>
          <a:prstGeom prst="rect">
            <a:avLst/>
          </a:prstGeom>
          <a:ln>
            <a:noFill/>
          </a:ln>
        </p:spPr>
      </p:pic>
    </p:spTree>
  </p:cSld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Handlebars: Template engine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9" name="TextShape 2"/>
          <p:cNvSpPr txBox="1"/>
          <p:nvPr/>
        </p:nvSpPr>
        <p:spPr>
          <a:xfrm>
            <a:off x="782640" y="1381680"/>
            <a:ext cx="7578360" cy="20692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We will be showing the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Handlebars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template engine: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Handlebars lets you write templates in HTML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You can embed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{{ placeholders }}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within the HTML that get filled in.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Your templates are saved in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.handlebars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files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0" name="CustomShape 3"/>
          <p:cNvSpPr/>
          <p:nvPr/>
        </p:nvSpPr>
        <p:spPr>
          <a:xfrm>
            <a:off x="1202760" y="3903840"/>
            <a:ext cx="4880520" cy="264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&lt;div class="entry"&gt;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
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&lt;h1&gt;{{title}}&lt;/h1&gt;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
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&lt;div class="body"&gt;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
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{{body}}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
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&lt;/div&gt;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
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&lt;/div&gt;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
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Handlebars and NodeJS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2" name="TextShape 2"/>
          <p:cNvSpPr txBox="1"/>
          <p:nvPr/>
        </p:nvSpPr>
        <p:spPr>
          <a:xfrm>
            <a:off x="782640" y="171468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You can setup Handlebars and NodeJS using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express-handlebars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NodeJS library: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3" name="CustomShape 3"/>
          <p:cNvSpPr/>
          <p:nvPr/>
        </p:nvSpPr>
        <p:spPr>
          <a:xfrm>
            <a:off x="679680" y="3009960"/>
            <a:ext cx="7969680" cy="313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文泉驿微米黑"/>
              </a:rPr>
              <a:t>const exphbs  = require('express-handlebars');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文泉驿微米黑"/>
              </a:rPr>
              <a:t>…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文泉驿微米黑"/>
              </a:rPr>
              <a:t>const app = express();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文泉驿微米黑"/>
              </a:rPr>
              <a:t>const hbs = exphbs.create();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文泉驿微米黑"/>
              </a:rPr>
              <a:t>app.engine('handlebars', hbs.engine);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文泉驿微米黑"/>
              </a:rPr>
              <a:t>app.set('view engine', 'handlebars');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E-cards: Server-side rendering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85" name="Google Shape;914;p90" descr=""/>
          <p:cNvPicPr/>
          <p:nvPr/>
        </p:nvPicPr>
        <p:blipFill>
          <a:blip r:embed="rId1"/>
          <a:stretch/>
        </p:blipFill>
        <p:spPr>
          <a:xfrm>
            <a:off x="649800" y="1850040"/>
            <a:ext cx="3561840" cy="4704840"/>
          </a:xfrm>
          <a:prstGeom prst="rect">
            <a:avLst/>
          </a:prstGeom>
          <a:ln>
            <a:noFill/>
          </a:ln>
        </p:spPr>
      </p:pic>
      <p:sp>
        <p:nvSpPr>
          <p:cNvPr id="686" name="TextShape 2"/>
          <p:cNvSpPr txBox="1"/>
          <p:nvPr/>
        </p:nvSpPr>
        <p:spPr>
          <a:xfrm>
            <a:off x="4392000" y="1800000"/>
            <a:ext cx="451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We change our E-cards example to have 2 Handlebars templates: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card.handlebars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Index.handlebars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views/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is the default directory in which Handlebars will look for templates.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Note that there are no longer any HTML files in our 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public/</a:t>
            </a: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folder.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TextShape 1"/>
          <p:cNvSpPr txBox="1"/>
          <p:nvPr/>
        </p:nvSpPr>
        <p:spPr>
          <a:xfrm>
            <a:off x="72000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index.handlebars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8" name="TextShape 2"/>
          <p:cNvSpPr txBox="1"/>
          <p:nvPr/>
        </p:nvSpPr>
        <p:spPr>
          <a:xfrm>
            <a:off x="648000" y="1080000"/>
            <a:ext cx="7897320" cy="9730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This is the same contents of index.html with no placeholders, since there were no placeholders needed: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89" name="Google Shape;922;p91" descr=""/>
          <p:cNvPicPr/>
          <p:nvPr/>
        </p:nvPicPr>
        <p:blipFill>
          <a:blip r:embed="rId1"/>
          <a:stretch/>
        </p:blipFill>
        <p:spPr>
          <a:xfrm>
            <a:off x="1944000" y="1944000"/>
            <a:ext cx="4680000" cy="4688280"/>
          </a:xfrm>
          <a:prstGeom prst="rect">
            <a:avLst/>
          </a:prstGeom>
          <a:ln>
            <a:noFill/>
          </a:ln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Promise version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2" name="Google Shape;97;p20" descr=""/>
          <p:cNvPicPr/>
          <p:nvPr/>
        </p:nvPicPr>
        <p:blipFill>
          <a:blip r:embed="rId1"/>
          <a:stretch/>
        </p:blipFill>
        <p:spPr>
          <a:xfrm>
            <a:off x="152280" y="1750680"/>
            <a:ext cx="8838720" cy="3356280"/>
          </a:xfrm>
          <a:prstGeom prst="rect">
            <a:avLst/>
          </a:prstGeom>
          <a:ln>
            <a:noFill/>
          </a:ln>
        </p:spPr>
      </p:pic>
      <p:sp>
        <p:nvSpPr>
          <p:cNvPr id="163" name="TextShape 2"/>
          <p:cNvSpPr txBox="1"/>
          <p:nvPr/>
        </p:nvSpPr>
        <p:spPr>
          <a:xfrm>
            <a:off x="461880" y="5308920"/>
            <a:ext cx="8219880" cy="10515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We will be using the Promise + async/await versions of all the MongoDB asynchronous functions, as it will help us avoid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2"/>
              </a:rPr>
              <a:t>callback hell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card.handlebars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1" name="TextShape 2"/>
          <p:cNvSpPr txBox="1"/>
          <p:nvPr/>
        </p:nvSpPr>
        <p:spPr>
          <a:xfrm>
            <a:off x="648000" y="1042920"/>
            <a:ext cx="7897320" cy="9730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But for the card-view, we want a different card style and message depending on the card: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92" name="Google Shape;929;p92" descr=""/>
          <p:cNvPicPr/>
          <p:nvPr/>
        </p:nvPicPr>
        <p:blipFill>
          <a:blip r:embed="rId1"/>
          <a:stretch/>
        </p:blipFill>
        <p:spPr>
          <a:xfrm>
            <a:off x="864000" y="2088000"/>
            <a:ext cx="6831720" cy="4427280"/>
          </a:xfrm>
          <a:prstGeom prst="rect">
            <a:avLst/>
          </a:prstGeom>
          <a:ln>
            <a:noFill/>
          </a:ln>
        </p:spPr>
      </p:pic>
    </p:spTree>
  </p:cSld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card.handlebars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4" name="TextShape 2"/>
          <p:cNvSpPr txBox="1"/>
          <p:nvPr/>
        </p:nvSpPr>
        <p:spPr>
          <a:xfrm>
            <a:off x="648000" y="1224000"/>
            <a:ext cx="7897320" cy="9730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But for the card-view, we want a different card style and message depending on the card: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95" name="Google Shape;936;p93" descr=""/>
          <p:cNvPicPr/>
          <p:nvPr/>
        </p:nvPicPr>
        <p:blipFill>
          <a:blip r:embed="rId1"/>
          <a:stretch/>
        </p:blipFill>
        <p:spPr>
          <a:xfrm>
            <a:off x="792000" y="2160000"/>
            <a:ext cx="6387480" cy="4139280"/>
          </a:xfrm>
          <a:prstGeom prst="rect">
            <a:avLst/>
          </a:prstGeom>
          <a:ln>
            <a:noFill/>
          </a:ln>
        </p:spPr>
      </p:pic>
      <p:sp>
        <p:nvSpPr>
          <p:cNvPr id="696" name="CustomShape 3"/>
          <p:cNvSpPr/>
          <p:nvPr/>
        </p:nvSpPr>
        <p:spPr>
          <a:xfrm>
            <a:off x="3744000" y="4823640"/>
            <a:ext cx="1760400" cy="648360"/>
          </a:xfrm>
          <a:prstGeom prst="roundRect">
            <a:avLst>
              <a:gd name="adj" fmla="val 16667"/>
            </a:avLst>
          </a:prstGeom>
          <a:noFill/>
          <a:ln w="2844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E-cards: Server-side rendering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8" name="TextShape 2"/>
          <p:cNvSpPr txBox="1"/>
          <p:nvPr/>
        </p:nvSpPr>
        <p:spPr>
          <a:xfrm>
            <a:off x="782640" y="1545120"/>
            <a:ext cx="7578360" cy="16560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Setting up NodeJS to use Handlebars and adding templates does nothing on its own. To use the templates, we need to call </a:t>
            </a:r>
            <a:r>
              <a:rPr b="1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  <a:hlinkClick r:id="rId1"/>
              </a:rPr>
              <a:t>res.render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9" name="CustomShape 3"/>
          <p:cNvSpPr/>
          <p:nvPr/>
        </p:nvSpPr>
        <p:spPr>
          <a:xfrm>
            <a:off x="1485000" y="2925360"/>
            <a:ext cx="6303600" cy="2011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f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unction onGetMain(req, res) {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</a:t>
            </a: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res.render('index');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}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app.get('/', onGetMain);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0" name="TextShape 4"/>
          <p:cNvSpPr txBox="1"/>
          <p:nvPr/>
        </p:nvSpPr>
        <p:spPr>
          <a:xfrm>
            <a:off x="782640" y="4974120"/>
            <a:ext cx="7578360" cy="16560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res.render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(</a:t>
            </a:r>
            <a:r>
              <a:rPr b="1" i="1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viewName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, </a:t>
            </a:r>
            <a:r>
              <a:rPr b="1" i="1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placeholderDefs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Returns the HTML stored in "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views/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viewName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.handlebars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" after replacing the placeholders, if they exist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E-cards: Server-side rendering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2" name="Google Shape;951;p95" descr=""/>
          <p:cNvPicPr/>
          <p:nvPr/>
        </p:nvPicPr>
        <p:blipFill>
          <a:blip r:embed="rId1"/>
          <a:stretch/>
        </p:blipFill>
        <p:spPr>
          <a:xfrm>
            <a:off x="152280" y="3290760"/>
            <a:ext cx="8838720" cy="2732400"/>
          </a:xfrm>
          <a:prstGeom prst="rect">
            <a:avLst/>
          </a:prstGeom>
          <a:ln>
            <a:noFill/>
          </a:ln>
        </p:spPr>
      </p:pic>
      <p:sp>
        <p:nvSpPr>
          <p:cNvPr id="703" name="TextShape 2"/>
          <p:cNvSpPr txBox="1"/>
          <p:nvPr/>
        </p:nvSpPr>
        <p:spPr>
          <a:xfrm>
            <a:off x="782640" y="1545120"/>
            <a:ext cx="7578360" cy="16560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For retrieving the card, we have placeholders we need to fill in, so we define the placeholder values in the second parameter: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Single-page web app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Single page web app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6" name="TextShape 2"/>
          <p:cNvSpPr txBox="1"/>
          <p:nvPr/>
        </p:nvSpPr>
        <p:spPr>
          <a:xfrm>
            <a:off x="386280" y="1568520"/>
            <a:ext cx="8062560" cy="30445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server always sends the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same one HTML file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for all requests to the web server.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server is configured so that requests to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/id/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&lt;card_id&gt;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would still return e.g. index.html.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client JavaScript parses the URL to get the route parameters and initialize the app.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7" name="Google Shape;964;p97" descr=""/>
          <p:cNvPicPr/>
          <p:nvPr/>
        </p:nvPicPr>
        <p:blipFill>
          <a:blip r:embed="rId1"/>
          <a:stretch/>
        </p:blipFill>
        <p:spPr>
          <a:xfrm>
            <a:off x="4352400" y="4670280"/>
            <a:ext cx="2180880" cy="2180880"/>
          </a:xfrm>
          <a:prstGeom prst="rect">
            <a:avLst/>
          </a:prstGeom>
          <a:ln>
            <a:noFill/>
          </a:ln>
        </p:spPr>
      </p:pic>
      <p:sp>
        <p:nvSpPr>
          <p:cNvPr id="708" name="CustomShape 3"/>
          <p:cNvSpPr/>
          <p:nvPr/>
        </p:nvSpPr>
        <p:spPr>
          <a:xfrm>
            <a:off x="2548440" y="6057360"/>
            <a:ext cx="1374120" cy="654120"/>
          </a:xfrm>
          <a:prstGeom prst="rect">
            <a:avLst/>
          </a:prstGeom>
          <a:noFill/>
          <a:ln w="2844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index.html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9" name="CustomShape 4"/>
          <p:cNvSpPr/>
          <p:nvPr/>
        </p:nvSpPr>
        <p:spPr>
          <a:xfrm>
            <a:off x="1035000" y="5128200"/>
            <a:ext cx="3645000" cy="46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10" name="CustomShape 5"/>
          <p:cNvSpPr/>
          <p:nvPr/>
        </p:nvSpPr>
        <p:spPr>
          <a:xfrm>
            <a:off x="1035000" y="5737680"/>
            <a:ext cx="3645000" cy="46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11" name="CustomShape 6"/>
          <p:cNvSpPr/>
          <p:nvPr/>
        </p:nvSpPr>
        <p:spPr>
          <a:xfrm>
            <a:off x="1637280" y="4608360"/>
            <a:ext cx="7339320" cy="85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GET localhost:3000/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Single page web app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3" name="TextShape 2"/>
          <p:cNvSpPr txBox="1"/>
          <p:nvPr/>
        </p:nvSpPr>
        <p:spPr>
          <a:xfrm>
            <a:off x="386280" y="1568520"/>
            <a:ext cx="8062560" cy="30445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server always sends the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same one HTML file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for all requests to the web server.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server is configured so that requests to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/id/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&lt;card_id&gt;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would still return e.g. index.html.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client JavaScript parses the URL to get the route parameters and initialize the app.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14" name="Google Shape;975;p98" descr=""/>
          <p:cNvPicPr/>
          <p:nvPr/>
        </p:nvPicPr>
        <p:blipFill>
          <a:blip r:embed="rId1"/>
          <a:stretch/>
        </p:blipFill>
        <p:spPr>
          <a:xfrm>
            <a:off x="4352400" y="4670280"/>
            <a:ext cx="2180880" cy="2180880"/>
          </a:xfrm>
          <a:prstGeom prst="rect">
            <a:avLst/>
          </a:prstGeom>
          <a:ln>
            <a:noFill/>
          </a:ln>
        </p:spPr>
      </p:pic>
      <p:sp>
        <p:nvSpPr>
          <p:cNvPr id="715" name="CustomShape 3"/>
          <p:cNvSpPr/>
          <p:nvPr/>
        </p:nvSpPr>
        <p:spPr>
          <a:xfrm>
            <a:off x="2513880" y="5976000"/>
            <a:ext cx="1374120" cy="654120"/>
          </a:xfrm>
          <a:prstGeom prst="rect">
            <a:avLst/>
          </a:prstGeom>
          <a:noFill/>
          <a:ln w="2844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index.html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6" name="CustomShape 4"/>
          <p:cNvSpPr/>
          <p:nvPr/>
        </p:nvSpPr>
        <p:spPr>
          <a:xfrm>
            <a:off x="1035000" y="5128200"/>
            <a:ext cx="3645000" cy="46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17" name="CustomShape 5"/>
          <p:cNvSpPr/>
          <p:nvPr/>
        </p:nvSpPr>
        <p:spPr>
          <a:xfrm>
            <a:off x="1035000" y="5737680"/>
            <a:ext cx="3645000" cy="46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18" name="CustomShape 6"/>
          <p:cNvSpPr/>
          <p:nvPr/>
        </p:nvSpPr>
        <p:spPr>
          <a:xfrm>
            <a:off x="1266480" y="4608360"/>
            <a:ext cx="7710120" cy="85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GET id/2338242394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Single page web app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0" name="TextShape 2"/>
          <p:cNvSpPr txBox="1"/>
          <p:nvPr/>
        </p:nvSpPr>
        <p:spPr>
          <a:xfrm>
            <a:off x="386280" y="1568520"/>
            <a:ext cx="8062560" cy="1860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Another way to think of it: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You configure several JSON routes for your server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You embed all your view into index.html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You use JavaScript to switch between the views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21" name="Google Shape;986;p99" descr=""/>
          <p:cNvPicPr/>
          <p:nvPr/>
        </p:nvPicPr>
        <p:blipFill>
          <a:blip r:embed="rId1"/>
          <a:stretch/>
        </p:blipFill>
        <p:spPr>
          <a:xfrm>
            <a:off x="4568400" y="4145040"/>
            <a:ext cx="2180880" cy="2180880"/>
          </a:xfrm>
          <a:prstGeom prst="rect">
            <a:avLst/>
          </a:prstGeom>
          <a:ln>
            <a:noFill/>
          </a:ln>
        </p:spPr>
      </p:pic>
      <p:sp>
        <p:nvSpPr>
          <p:cNvPr id="722" name="CustomShape 3"/>
          <p:cNvSpPr/>
          <p:nvPr/>
        </p:nvSpPr>
        <p:spPr>
          <a:xfrm>
            <a:off x="2764800" y="5532120"/>
            <a:ext cx="1374120" cy="654120"/>
          </a:xfrm>
          <a:prstGeom prst="rect">
            <a:avLst/>
          </a:prstGeom>
          <a:noFill/>
          <a:ln w="2844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index.html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3" name="CustomShape 4"/>
          <p:cNvSpPr/>
          <p:nvPr/>
        </p:nvSpPr>
        <p:spPr>
          <a:xfrm>
            <a:off x="1251000" y="4602960"/>
            <a:ext cx="3645000" cy="46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24" name="CustomShape 5"/>
          <p:cNvSpPr/>
          <p:nvPr/>
        </p:nvSpPr>
        <p:spPr>
          <a:xfrm>
            <a:off x="1251000" y="5212440"/>
            <a:ext cx="3645000" cy="46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25" name="CustomShape 6"/>
          <p:cNvSpPr/>
          <p:nvPr/>
        </p:nvSpPr>
        <p:spPr>
          <a:xfrm>
            <a:off x="1482840" y="4083120"/>
            <a:ext cx="3197160" cy="85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GET id/2338242394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collection.findOne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" name="TextShape 2"/>
          <p:cNvSpPr txBox="1"/>
          <p:nvPr/>
        </p:nvSpPr>
        <p:spPr>
          <a:xfrm>
            <a:off x="461880" y="1803600"/>
            <a:ext cx="8219880" cy="35856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const doc = await collection.findOne(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query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Finds the first item in the collection that matches the query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query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is a JS object representing which fields to match 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Returns a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Promise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that resolves to a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document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object when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findOne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has completed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doc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will be the JS object, so you can access a field via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doc.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fieldName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, e.g.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doc._id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If nothing is found,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doc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will be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null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</TotalTime>
  <Application>LibreOffice/5.1.6.2$Linux_X86_64 LibreOffice_project/10m0$Build-2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zh-CN</dc:language>
  <cp:lastModifiedBy>jjean</cp:lastModifiedBy>
  <dcterms:modified xsi:type="dcterms:W3CDTF">2019-06-03T21:46:00Z</dcterms:modified>
  <cp:revision>20</cp:revision>
  <dc:subject/>
  <dc:title/>
</cp:coreProperties>
</file>