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78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79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84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8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179.png" ContentType="image/png"/>
  <Override PartName="/ppt/media/image178.png" ContentType="image/png"/>
  <Override PartName="/ppt/media/image177.png" ContentType="image/png"/>
  <Override PartName="/ppt/media/image176.png" ContentType="image/png"/>
  <Override PartName="/ppt/media/image175.png" ContentType="image/png"/>
  <Override PartName="/ppt/media/image174.png" ContentType="image/png"/>
  <Override PartName="/ppt/media/image173.png" ContentType="image/png"/>
  <Override PartName="/ppt/media/image172.png" ContentType="image/png"/>
  <Override PartName="/ppt/media/image171.png" ContentType="image/png"/>
  <Override PartName="/ppt/media/image170.png" ContentType="image/png"/>
  <Override PartName="/ppt/media/image169.png" ContentType="image/png"/>
  <Override PartName="/ppt/media/image168.png" ContentType="image/png"/>
  <Override PartName="/ppt/media/image167.png" ContentType="image/png"/>
  <Override PartName="/ppt/media/image166.png" ContentType="image/png"/>
  <Override PartName="/ppt/media/image165.png" ContentType="image/png"/>
  <Override PartName="/ppt/media/image164.png" ContentType="image/png"/>
  <Override PartName="/ppt/media/image163.png" ContentType="image/png"/>
  <Override PartName="/ppt/media/image162.png" ContentType="image/png"/>
  <Override PartName="/ppt/media/image161.png" ContentType="image/png"/>
  <Override PartName="/ppt/media/image160.png" ContentType="image/png"/>
  <Override PartName="/ppt/media/image154.png" ContentType="image/png"/>
  <Override PartName="/ppt/media/image153.png" ContentType="image/png"/>
  <Override PartName="/ppt/media/image152.png" ContentType="image/png"/>
  <Override PartName="/ppt/media/image151.png" ContentType="image/png"/>
  <Override PartName="/ppt/media/image150.png" ContentType="image/png"/>
  <Override PartName="/ppt/media/image148.png" ContentType="image/png"/>
  <Override PartName="/ppt/media/image147.png" ContentType="image/png"/>
  <Override PartName="/ppt/media/image146.png" ContentType="image/png"/>
  <Override PartName="/ppt/media/image145.png" ContentType="image/png"/>
  <Override PartName="/ppt/media/image144.png" ContentType="image/png"/>
  <Override PartName="/ppt/media/image143.png" ContentType="image/png"/>
  <Override PartName="/ppt/media/image142.png" ContentType="image/png"/>
  <Override PartName="/ppt/media/image141.png" ContentType="image/png"/>
  <Override PartName="/ppt/media/image140.png" ContentType="image/png"/>
  <Override PartName="/ppt/media/image138.png" ContentType="image/png"/>
  <Override PartName="/ppt/media/image137.png" ContentType="image/png"/>
  <Override PartName="/ppt/media/image136.png" ContentType="image/png"/>
  <Override PartName="/ppt/media/image135.png" ContentType="image/png"/>
  <Override PartName="/ppt/media/image134.png" ContentType="image/png"/>
  <Override PartName="/ppt/media/image133.png" ContentType="image/png"/>
  <Override PartName="/ppt/media/image132.png" ContentType="image/png"/>
  <Override PartName="/ppt/media/image131.png" ContentType="image/png"/>
  <Override PartName="/ppt/media/image130.png" ContentType="image/png"/>
  <Override PartName="/ppt/media/image128.png" ContentType="image/png"/>
  <Override PartName="/ppt/media/image127.png" ContentType="image/png"/>
  <Override PartName="/ppt/media/image126.png" ContentType="image/png"/>
  <Override PartName="/ppt/media/image125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20.png" ContentType="image/png"/>
  <Override PartName="/ppt/media/image118.png" ContentType="image/png"/>
  <Override PartName="/ppt/media/image117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10.png" ContentType="image/png"/>
  <Override PartName="/ppt/media/image108.png" ContentType="image/png"/>
  <Override PartName="/ppt/media/image107.png" ContentType="image/png"/>
  <Override PartName="/ppt/media/image106.png" ContentType="image/png"/>
  <Override PartName="/ppt/media/image105.png" ContentType="image/png"/>
  <Override PartName="/ppt/media/image104.png" ContentType="image/png"/>
  <Override PartName="/ppt/media/image99.png" ContentType="image/png"/>
  <Override PartName="/ppt/media/image103.png" ContentType="image/png"/>
  <Override PartName="/ppt/media/image98.png" ContentType="image/png"/>
  <Override PartName="/ppt/media/image102.png" ContentType="image/png"/>
  <Override PartName="/ppt/media/image9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109.png" ContentType="image/png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89.png" ContentType="image/png"/>
  <Override PartName="/ppt/media/image29.png" ContentType="image/png"/>
  <Override PartName="/ppt/media/image198.png" ContentType="image/png"/>
  <Override PartName="/ppt/media/image28.png" ContentType="image/png"/>
  <Override PartName="/ppt/media/image197.png" ContentType="image/png"/>
  <Override PartName="/ppt/media/image27.png" ContentType="image/png"/>
  <Override PartName="/ppt/media/image196.png" ContentType="image/png"/>
  <Override PartName="/ppt/media/image26.png" ContentType="image/png"/>
  <Override PartName="/ppt/media/image195.png" ContentType="image/png"/>
  <Override PartName="/ppt/media/image25.png" ContentType="image/png"/>
  <Override PartName="/ppt/media/image194.png" ContentType="image/png"/>
  <Override PartName="/ppt/media/image24.png" ContentType="image/png"/>
  <Override PartName="/ppt/media/image59.png" ContentType="image/png"/>
  <Override PartName="/ppt/media/image180.png" ContentType="image/png"/>
  <Override PartName="/ppt/media/image10.png" ContentType="image/png"/>
  <Override PartName="/ppt/media/image69.png" ContentType="image/png"/>
  <Override PartName="/ppt/media/image193.png" ContentType="image/png"/>
  <Override PartName="/ppt/media/image23.png" ContentType="image/png"/>
  <Override PartName="/ppt/media/image58.png" ContentType="image/png"/>
  <Override PartName="/ppt/media/image36.png" ContentType="image/png"/>
  <Override PartName="/ppt/media/image155.png" ContentType="image/png"/>
  <Override PartName="/ppt/media/image1.png" ContentType="image/png"/>
  <Override PartName="/ppt/media/image51.png" ContentType="image/png"/>
  <Override PartName="/ppt/media/image56.png" ContentType="image/png"/>
  <Override PartName="/ppt/media/image191.png" ContentType="image/png"/>
  <Override PartName="/ppt/media/image21.png" ContentType="image/png"/>
  <Override PartName="/ppt/media/image37.png" ContentType="image/png"/>
  <Override PartName="/ppt/media/image156.png" ContentType="image/png"/>
  <Override PartName="/ppt/media/image2.png" ContentType="image/png"/>
  <Override PartName="/ppt/media/image52.png" ContentType="image/png"/>
  <Override PartName="/ppt/media/image57.png" ContentType="image/png"/>
  <Override PartName="/ppt/media/image192.png" ContentType="image/png"/>
  <Override PartName="/ppt/media/image22.png" ContentType="image/png"/>
  <Override PartName="/ppt/media/image38.png" ContentType="image/png"/>
  <Override PartName="/ppt/media/image157.png" ContentType="image/png"/>
  <Override PartName="/ppt/media/image3.png" ContentType="image/png"/>
  <Override PartName="/ppt/media/image53.png" ContentType="image/png"/>
  <Override PartName="/ppt/media/image39.png" ContentType="image/png"/>
  <Override PartName="/ppt/media/image158.png" ContentType="image/png"/>
  <Override PartName="/ppt/media/image4.png" ContentType="image/png"/>
  <Override PartName="/ppt/media/image54.png" ContentType="image/png"/>
  <Override PartName="/ppt/media/image181.png" ContentType="image/png"/>
  <Override PartName="/ppt/media/image11.png" ContentType="image/png"/>
  <Override PartName="/ppt/media/image182.png" ContentType="image/png"/>
  <Override PartName="/ppt/media/image12.png" ContentType="image/png"/>
  <Override PartName="/ppt/media/image183.png" ContentType="image/png"/>
  <Override PartName="/ppt/media/image13.png" ContentType="image/png"/>
  <Override PartName="/ppt/media/image184.png" ContentType="image/png"/>
  <Override PartName="/ppt/media/image14.png" ContentType="image/png"/>
  <Override PartName="/ppt/media/image185.png" ContentType="image/png"/>
  <Override PartName="/ppt/media/image15.png" ContentType="image/png"/>
  <Override PartName="/ppt/media/image186.png" ContentType="image/png"/>
  <Override PartName="/ppt/media/image16.png" ContentType="image/png"/>
  <Override PartName="/ppt/media/image6.png" ContentType="image/png"/>
  <Override PartName="/ppt/media/image91.png" ContentType="image/png"/>
  <Override PartName="/ppt/media/image187.png" ContentType="image/png"/>
  <Override PartName="/ppt/media/image17.png" ContentType="image/png"/>
  <Override PartName="/ppt/media/image7.png" ContentType="image/png"/>
  <Override PartName="/ppt/media/image92.png" ContentType="image/png"/>
  <Override PartName="/ppt/media/image188.png" ContentType="image/png"/>
  <Override PartName="/ppt/media/image18.png" ContentType="image/png"/>
  <Override PartName="/ppt/media/image8.png" ContentType="image/png"/>
  <Override PartName="/ppt/media/image93.png" ContentType="image/png"/>
  <Override PartName="/ppt/media/image189.png" ContentType="image/png"/>
  <Override PartName="/ppt/media/image19.png" ContentType="image/png"/>
  <Override PartName="/ppt/media/image9.png" ContentType="image/png"/>
  <Override PartName="/ppt/media/image94.png" ContentType="image/png"/>
  <Override PartName="/ppt/media/image159.png" ContentType="image/png"/>
  <Override PartName="/ppt/media/image90.png" ContentType="image/png"/>
  <Override PartName="/ppt/media/image5.png" ContentType="image/png"/>
  <Override PartName="/ppt/media/image55.png" ContentType="image/png"/>
  <Override PartName="/ppt/media/image190.png" ContentType="image/png"/>
  <Override PartName="/ppt/media/image20.png" ContentType="image/png"/>
  <Override PartName="/ppt/media/image79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119.png" ContentType="image/png"/>
  <Override PartName="/ppt/media/image50.png" ContentType="image/png"/>
  <Override PartName="/ppt/media/image129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139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4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100.png" ContentType="image/png"/>
  <Override PartName="/ppt/media/image95.png" ContentType="image/png"/>
  <Override PartName="/ppt/media/image101.png" ContentType="image/png"/>
  <Override PartName="/ppt/media/image9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82640" y="347040"/>
            <a:ext cx="7578360" cy="353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1717560" y="1560240"/>
            <a:ext cx="5707800" cy="4554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8264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455472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65960" y="393912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8264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5960" y="1560240"/>
            <a:ext cx="369792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82640" y="3939120"/>
            <a:ext cx="7578360" cy="21722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53F6064-305C-423E-860D-1D3BBCE9AA20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BBFDED5-6E1C-4071-8078-AB660D29676F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B4A3A665-44C4-43E3-8E28-440414906FFB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C11B3B0-7EDF-41C9-8F0D-A1E03C69DE78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000" cy="762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759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www.mongodb.com/download-center#community" TargetMode="Externa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hyperlink" Target="https://mongodb.github.io/node-mongodb-native/" TargetMode="External"/><Relationship Id="rId4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://mongodb.github.io/node-mongodb-native/2.2/api/Db.html" TargetMode="External"/><Relationship Id="rId2" Type="http://schemas.openxmlformats.org/officeDocument/2006/relationships/hyperlink" Target="http://mongodb.github.io/node-mongodb-native/2.2/api/Collection.html" TargetMode="External"/><Relationship Id="rId3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://mongodb.github.io/node-mongodb-native/2.2/api/Db.html" TargetMode="External"/><Relationship Id="rId2" Type="http://schemas.openxmlformats.org/officeDocument/2006/relationships/image" Target="../media/image42.png"/><Relationship Id="rId3" Type="http://schemas.openxmlformats.org/officeDocument/2006/relationships/hyperlink" Target="http://mongodb.github.io/node-mongodb-native/2.2/api/Db.html" TargetMode="External"/><Relationship Id="rId4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://docs.mongodb.org/manual/reference/connection-string/" TargetMode="External"/><Relationship Id="rId2" Type="http://schemas.openxmlformats.org/officeDocument/2006/relationships/hyperlink" Target="http://docs.mongodb.org/manual/reference/connection-string/" TargetMode="External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fullstackccu.github.io/install-mongodb" TargetMode="External"/><Relationship Id="rId2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hyperlink" Target="http://i.imgur.com/MByWioX.png" TargetMode="External"/><Relationship Id="rId3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://mongodb.github.io/node-mongodb-native/2.2/api/Cursor.html" TargetMode="External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://mongodb.github.io/node-mongodb-native/2.2/api/Cursor.html" TargetMode="External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s://docs.mongodb.com/manual/tutorial/query-documents/" TargetMode="External"/><Relationship Id="rId2" Type="http://schemas.openxmlformats.org/officeDocument/2006/relationships/hyperlink" Target="https://docs.mongodb.com/manual/reference/operator/query/" TargetMode="External"/><Relationship Id="rId3" Type="http://schemas.openxmlformats.org/officeDocument/2006/relationships/hyperlink" Target="https://docs.mongodb.com/manual/tutorial/update-documents/" TargetMode="External"/><Relationship Id="rId4" Type="http://schemas.openxmlformats.org/officeDocument/2006/relationships/hyperlink" Target="https://docs.mongodb.com/manual/reference/operator/update" TargetMode="External"/><Relationship Id="rId5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3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14.png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slideLayout" Target="../slideLayouts/slideLayout1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43.png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46.png"/><Relationship Id="rId2" Type="http://schemas.openxmlformats.org/officeDocument/2006/relationships/image" Target="../media/image147.png"/><Relationship Id="rId3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148.png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slideLayout" Target="../slideLayouts/slideLayout1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155.png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slideLayout" Target="../slideLayouts/slideLayout1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162.png"/><Relationship Id="rId2" Type="http://schemas.openxmlformats.org/officeDocument/2006/relationships/image" Target="../media/image163.png"/><Relationship Id="rId3" Type="http://schemas.openxmlformats.org/officeDocument/2006/relationships/image" Target="../media/image164.png"/><Relationship Id="rId4" Type="http://schemas.openxmlformats.org/officeDocument/2006/relationships/image" Target="../media/image165.png"/><Relationship Id="rId5" Type="http://schemas.openxmlformats.org/officeDocument/2006/relationships/slideLayout" Target="../slideLayouts/slideLayout1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166.png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169.png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slideLayout" Target="../slideLayouts/slideLayout1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slideLayout" Target="../slideLayouts/slideLayout1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179.png"/><Relationship Id="rId2" Type="http://schemas.openxmlformats.org/officeDocument/2006/relationships/image" Target="../media/image180.png"/><Relationship Id="rId3" Type="http://schemas.openxmlformats.org/officeDocument/2006/relationships/slideLayout" Target="../slideLayouts/slideLayout1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181.png"/><Relationship Id="rId2" Type="http://schemas.openxmlformats.org/officeDocument/2006/relationships/image" Target="../media/image182.png"/><Relationship Id="rId3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183.png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slideLayout" Target="../slideLayouts/slideLayout1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190.png"/><Relationship Id="rId2" Type="http://schemas.openxmlformats.org/officeDocument/2006/relationships/slideLayout" Target="../slideLayouts/slideLayout1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191.png"/><Relationship Id="rId2" Type="http://schemas.openxmlformats.org/officeDocument/2006/relationships/slideLayout" Target="../slideLayouts/slideLayout1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192.png"/><Relationship Id="rId2" Type="http://schemas.openxmlformats.org/officeDocument/2006/relationships/slideLayout" Target="../slideLayouts/slideLayout1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193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37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194.png"/><Relationship Id="rId2" Type="http://schemas.openxmlformats.org/officeDocument/2006/relationships/slideLayout" Target="../slideLayouts/slideLayout15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195.png"/><Relationship Id="rId2" Type="http://schemas.openxmlformats.org/officeDocument/2006/relationships/slideLayout" Target="../slideLayouts/slideLayout15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196.png"/><Relationship Id="rId2" Type="http://schemas.openxmlformats.org/officeDocument/2006/relationships/slideLayout" Target="../slideLayouts/slideLayout15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197.png"/><Relationship Id="rId2" Type="http://schemas.openxmlformats.org/officeDocument/2006/relationships/slideLayout" Target="../slideLayouts/slideLayout15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198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220680" y="1074600"/>
            <a:ext cx="8519760" cy="27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/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4102165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Full Stack Web Development Fundamentals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11760" y="3811320"/>
            <a:ext cx="8519760" cy="197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464;p70" descr=""/>
          <p:cNvPicPr/>
          <p:nvPr/>
        </p:nvPicPr>
        <p:blipFill>
          <a:blip r:embed="rId1"/>
          <a:stretch/>
        </p:blipFill>
        <p:spPr>
          <a:xfrm>
            <a:off x="782640" y="2614320"/>
            <a:ext cx="2640240" cy="1729080"/>
          </a:xfrm>
          <a:prstGeom prst="rect">
            <a:avLst/>
          </a:prstGeom>
          <a:ln>
            <a:noFill/>
          </a:ln>
        </p:spPr>
      </p:pic>
      <p:sp>
        <p:nvSpPr>
          <p:cNvPr id="23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System overview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 flipH="1" rot="10800000">
            <a:off x="5583600" y="2860560"/>
            <a:ext cx="2420640" cy="49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Google Shape;467;p70" descr=""/>
          <p:cNvPicPr/>
          <p:nvPr/>
        </p:nvPicPr>
        <p:blipFill>
          <a:blip r:embed="rId2"/>
          <a:stretch/>
        </p:blipFill>
        <p:spPr>
          <a:xfrm>
            <a:off x="5583600" y="1433160"/>
            <a:ext cx="1449360" cy="1449360"/>
          </a:xfrm>
          <a:prstGeom prst="rect">
            <a:avLst/>
          </a:prstGeom>
          <a:ln>
            <a:noFill/>
          </a:ln>
        </p:spPr>
      </p:pic>
      <p:pic>
        <p:nvPicPr>
          <p:cNvPr id="238" name="Google Shape;468;p70" descr=""/>
          <p:cNvPicPr/>
          <p:nvPr/>
        </p:nvPicPr>
        <p:blipFill>
          <a:blip r:embed="rId3"/>
          <a:stretch/>
        </p:blipFill>
        <p:spPr>
          <a:xfrm>
            <a:off x="5583600" y="3005640"/>
            <a:ext cx="1449360" cy="1698480"/>
          </a:xfrm>
          <a:prstGeom prst="rect">
            <a:avLst/>
          </a:prstGeom>
          <a:ln>
            <a:noFill/>
          </a:ln>
        </p:spPr>
      </p:pic>
      <p:sp>
        <p:nvSpPr>
          <p:cNvPr id="239" name="CustomShape 3"/>
          <p:cNvSpPr/>
          <p:nvPr/>
        </p:nvSpPr>
        <p:spPr>
          <a:xfrm>
            <a:off x="3162600" y="3500280"/>
            <a:ext cx="2640240" cy="14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4"/>
          <p:cNvSpPr/>
          <p:nvPr/>
        </p:nvSpPr>
        <p:spPr>
          <a:xfrm>
            <a:off x="5884920" y="2535480"/>
            <a:ext cx="2700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5"/>
          <p:cNvSpPr/>
          <p:nvPr/>
        </p:nvSpPr>
        <p:spPr>
          <a:xfrm>
            <a:off x="6595560" y="2673000"/>
            <a:ext cx="2700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6"/>
          <p:cNvSpPr/>
          <p:nvPr/>
        </p:nvSpPr>
        <p:spPr>
          <a:xfrm>
            <a:off x="3573000" y="3873960"/>
            <a:ext cx="1009440" cy="974880"/>
          </a:xfrm>
          <a:prstGeom prst="can">
            <a:avLst>
              <a:gd name="adj" fmla="val 25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7"/>
          <p:cNvSpPr/>
          <p:nvPr/>
        </p:nvSpPr>
        <p:spPr>
          <a:xfrm>
            <a:off x="3264480" y="4269240"/>
            <a:ext cx="308160" cy="9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8"/>
          <p:cNvSpPr/>
          <p:nvPr/>
        </p:nvSpPr>
        <p:spPr>
          <a:xfrm flipH="1">
            <a:off x="4578480" y="3995640"/>
            <a:ext cx="131580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9"/>
          <p:cNvSpPr/>
          <p:nvPr/>
        </p:nvSpPr>
        <p:spPr>
          <a:xfrm rot="20922600">
            <a:off x="3186360" y="2190960"/>
            <a:ext cx="257292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server.js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10"/>
          <p:cNvSpPr/>
          <p:nvPr/>
        </p:nvSpPr>
        <p:spPr>
          <a:xfrm rot="130800">
            <a:off x="3281040" y="3118680"/>
            <a:ext cx="21830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mongod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11"/>
          <p:cNvSpPr txBox="1"/>
          <p:nvPr/>
        </p:nvSpPr>
        <p:spPr>
          <a:xfrm>
            <a:off x="782640" y="5178600"/>
            <a:ext cx="8133840" cy="1449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development, we will have 2 processes running: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node will run the main server program on port 3000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 will run the database server on a port 27017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464;p70" descr=""/>
          <p:cNvPicPr/>
          <p:nvPr/>
        </p:nvPicPr>
        <p:blipFill>
          <a:blip r:embed="rId1"/>
          <a:stretch/>
        </p:blipFill>
        <p:spPr>
          <a:xfrm>
            <a:off x="782640" y="2614320"/>
            <a:ext cx="2640240" cy="1729080"/>
          </a:xfrm>
          <a:prstGeom prst="rect">
            <a:avLst/>
          </a:prstGeom>
          <a:ln>
            <a:noFill/>
          </a:ln>
        </p:spPr>
      </p:pic>
      <p:sp>
        <p:nvSpPr>
          <p:cNvPr id="2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System overview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 flipH="1" rot="10800000">
            <a:off x="5583600" y="2860560"/>
            <a:ext cx="2420640" cy="49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51" name="Google Shape;467;p70" descr=""/>
          <p:cNvPicPr/>
          <p:nvPr/>
        </p:nvPicPr>
        <p:blipFill>
          <a:blip r:embed="rId2"/>
          <a:stretch/>
        </p:blipFill>
        <p:spPr>
          <a:xfrm>
            <a:off x="5583600" y="1433160"/>
            <a:ext cx="1449360" cy="1449360"/>
          </a:xfrm>
          <a:prstGeom prst="rect">
            <a:avLst/>
          </a:prstGeom>
          <a:ln>
            <a:noFill/>
          </a:ln>
        </p:spPr>
      </p:pic>
      <p:pic>
        <p:nvPicPr>
          <p:cNvPr id="252" name="Google Shape;468;p70" descr=""/>
          <p:cNvPicPr/>
          <p:nvPr/>
        </p:nvPicPr>
        <p:blipFill>
          <a:blip r:embed="rId3"/>
          <a:stretch/>
        </p:blipFill>
        <p:spPr>
          <a:xfrm>
            <a:off x="5583600" y="3005640"/>
            <a:ext cx="1449360" cy="1698480"/>
          </a:xfrm>
          <a:prstGeom prst="rect">
            <a:avLst/>
          </a:prstGeom>
          <a:ln>
            <a:noFill/>
          </a:ln>
        </p:spPr>
      </p:pic>
      <p:sp>
        <p:nvSpPr>
          <p:cNvPr id="253" name="CustomShape 3"/>
          <p:cNvSpPr/>
          <p:nvPr/>
        </p:nvSpPr>
        <p:spPr>
          <a:xfrm>
            <a:off x="3162600" y="3500280"/>
            <a:ext cx="2640240" cy="14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4"/>
          <p:cNvSpPr/>
          <p:nvPr/>
        </p:nvSpPr>
        <p:spPr>
          <a:xfrm>
            <a:off x="5884920" y="2535480"/>
            <a:ext cx="2700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5"/>
          <p:cNvSpPr/>
          <p:nvPr/>
        </p:nvSpPr>
        <p:spPr>
          <a:xfrm>
            <a:off x="6595560" y="2673000"/>
            <a:ext cx="2700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6"/>
          <p:cNvSpPr/>
          <p:nvPr/>
        </p:nvSpPr>
        <p:spPr>
          <a:xfrm>
            <a:off x="3573000" y="3873960"/>
            <a:ext cx="1009440" cy="974880"/>
          </a:xfrm>
          <a:prstGeom prst="can">
            <a:avLst>
              <a:gd name="adj" fmla="val 25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7"/>
          <p:cNvSpPr/>
          <p:nvPr/>
        </p:nvSpPr>
        <p:spPr>
          <a:xfrm>
            <a:off x="3264480" y="4269240"/>
            <a:ext cx="308160" cy="9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8"/>
          <p:cNvSpPr/>
          <p:nvPr/>
        </p:nvSpPr>
        <p:spPr>
          <a:xfrm flipH="1">
            <a:off x="4578480" y="3995640"/>
            <a:ext cx="131580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9"/>
          <p:cNvSpPr/>
          <p:nvPr/>
        </p:nvSpPr>
        <p:spPr>
          <a:xfrm rot="20922600">
            <a:off x="3186360" y="2190960"/>
            <a:ext cx="257292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server.js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0"/>
          <p:cNvSpPr/>
          <p:nvPr/>
        </p:nvSpPr>
        <p:spPr>
          <a:xfrm rot="130800">
            <a:off x="3281040" y="3118680"/>
            <a:ext cx="21830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mongod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TextShape 11"/>
          <p:cNvSpPr txBox="1"/>
          <p:nvPr/>
        </p:nvSpPr>
        <p:spPr>
          <a:xfrm>
            <a:off x="782640" y="5178600"/>
            <a:ext cx="8133840" cy="1449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development, we will have 2 processes running: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node will run the main server program on port 3000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 will run the database server on a port 27017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464;p70" descr=""/>
          <p:cNvPicPr/>
          <p:nvPr/>
        </p:nvPicPr>
        <p:blipFill>
          <a:blip r:embed="rId1"/>
          <a:stretch/>
        </p:blipFill>
        <p:spPr>
          <a:xfrm>
            <a:off x="782640" y="2614320"/>
            <a:ext cx="2640240" cy="1729080"/>
          </a:xfrm>
          <a:prstGeom prst="rect">
            <a:avLst/>
          </a:prstGeom>
          <a:ln>
            <a:noFill/>
          </a:ln>
        </p:spPr>
      </p:pic>
      <p:sp>
        <p:nvSpPr>
          <p:cNvPr id="26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System overview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 flipH="1" rot="10800000">
            <a:off x="5583600" y="2860560"/>
            <a:ext cx="2420640" cy="49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65" name="Google Shape;467;p70" descr=""/>
          <p:cNvPicPr/>
          <p:nvPr/>
        </p:nvPicPr>
        <p:blipFill>
          <a:blip r:embed="rId2"/>
          <a:stretch/>
        </p:blipFill>
        <p:spPr>
          <a:xfrm>
            <a:off x="5583600" y="1433160"/>
            <a:ext cx="1449360" cy="1449360"/>
          </a:xfrm>
          <a:prstGeom prst="rect">
            <a:avLst/>
          </a:prstGeom>
          <a:ln>
            <a:noFill/>
          </a:ln>
        </p:spPr>
      </p:pic>
      <p:pic>
        <p:nvPicPr>
          <p:cNvPr id="266" name="Google Shape;468;p70" descr=""/>
          <p:cNvPicPr/>
          <p:nvPr/>
        </p:nvPicPr>
        <p:blipFill>
          <a:blip r:embed="rId3"/>
          <a:stretch/>
        </p:blipFill>
        <p:spPr>
          <a:xfrm>
            <a:off x="5583600" y="3005640"/>
            <a:ext cx="1449360" cy="1698480"/>
          </a:xfrm>
          <a:prstGeom prst="rect">
            <a:avLst/>
          </a:prstGeom>
          <a:ln>
            <a:noFill/>
          </a:ln>
        </p:spPr>
      </p:pic>
      <p:sp>
        <p:nvSpPr>
          <p:cNvPr id="267" name="CustomShape 3"/>
          <p:cNvSpPr/>
          <p:nvPr/>
        </p:nvSpPr>
        <p:spPr>
          <a:xfrm>
            <a:off x="3162600" y="3500280"/>
            <a:ext cx="2640240" cy="14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4"/>
          <p:cNvSpPr/>
          <p:nvPr/>
        </p:nvSpPr>
        <p:spPr>
          <a:xfrm>
            <a:off x="5884920" y="2535480"/>
            <a:ext cx="2700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5"/>
          <p:cNvSpPr/>
          <p:nvPr/>
        </p:nvSpPr>
        <p:spPr>
          <a:xfrm>
            <a:off x="6595560" y="2673000"/>
            <a:ext cx="2700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6"/>
          <p:cNvSpPr/>
          <p:nvPr/>
        </p:nvSpPr>
        <p:spPr>
          <a:xfrm>
            <a:off x="3573000" y="3873960"/>
            <a:ext cx="1009440" cy="974880"/>
          </a:xfrm>
          <a:prstGeom prst="can">
            <a:avLst>
              <a:gd name="adj" fmla="val 25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3264480" y="4269240"/>
            <a:ext cx="308160" cy="9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8"/>
          <p:cNvSpPr/>
          <p:nvPr/>
        </p:nvSpPr>
        <p:spPr>
          <a:xfrm flipH="1">
            <a:off x="4578480" y="3995640"/>
            <a:ext cx="1315800" cy="36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9"/>
          <p:cNvSpPr/>
          <p:nvPr/>
        </p:nvSpPr>
        <p:spPr>
          <a:xfrm rot="20922600">
            <a:off x="3186360" y="2190960"/>
            <a:ext cx="257292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node server.js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10"/>
          <p:cNvSpPr/>
          <p:nvPr/>
        </p:nvSpPr>
        <p:spPr>
          <a:xfrm rot="130800">
            <a:off x="3281040" y="3118680"/>
            <a:ext cx="21830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mongod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TextShape 11"/>
          <p:cNvSpPr txBox="1"/>
          <p:nvPr/>
        </p:nvSpPr>
        <p:spPr>
          <a:xfrm>
            <a:off x="782640" y="5178600"/>
            <a:ext cx="8133840" cy="1449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For development, we will have 2 processes running: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node will run the main server program on port 3000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 will run the database server on a port 27017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concepts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Database: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container of MongoDB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group of MongoDB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documents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Table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a relational database)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Document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JSON-like object that represents one instance of a collection (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Row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in a relational database)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Also used more generally to refer to any set of key-value pairs.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example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5977080" y="3648600"/>
            <a:ext cx="2588400" cy="169524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{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"_id"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: ObjectId("5922acf09e76403b3a7549ec"),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"style"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: "graduation",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"message"</a:t>
            </a: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: "Hi Pooh,\n\n🎉 Congrats!!! 🎉\n\n&lt;3 Piglet"  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5977080" y="1998360"/>
            <a:ext cx="2588400" cy="15598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{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"_id"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: ObjectId("5922b8a186ebd73e42b1b53c"),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"style"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: "july4",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"message"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: "Dear Chip,\n\nHappy 4th of July!\n\n❤️Dale" 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5977080" y="5433840"/>
            <a:ext cx="2588400" cy="13024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{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"_id"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: ObjectId("5922b90d86ebd73e42b1b53d"),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"style"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: "fathersday", </a:t>
            </a:r>
            <a:r>
              <a:rPr b="1" lang="en-US" sz="1400" spc="-1" strike="noStrike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"message"</a:t>
            </a: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: "HFD" 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2944800" y="3565440"/>
            <a:ext cx="1998000" cy="130248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1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card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578160" y="3436560"/>
            <a:ext cx="1725480" cy="1559880"/>
          </a:xfrm>
          <a:prstGeom prst="rect">
            <a:avLst/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Database: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ecards-db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2304000" y="4216680"/>
            <a:ext cx="640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8"/>
          <p:cNvSpPr/>
          <p:nvPr/>
        </p:nvSpPr>
        <p:spPr>
          <a:xfrm flipH="1" rot="10800000">
            <a:off x="5977080" y="4216680"/>
            <a:ext cx="1033920" cy="1437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9"/>
          <p:cNvSpPr/>
          <p:nvPr/>
        </p:nvSpPr>
        <p:spPr>
          <a:xfrm>
            <a:off x="4942800" y="4216680"/>
            <a:ext cx="1033920" cy="27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0"/>
          <p:cNvSpPr/>
          <p:nvPr/>
        </p:nvSpPr>
        <p:spPr>
          <a:xfrm>
            <a:off x="4942800" y="4216680"/>
            <a:ext cx="1033920" cy="186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11"/>
          <p:cNvSpPr/>
          <p:nvPr/>
        </p:nvSpPr>
        <p:spPr>
          <a:xfrm>
            <a:off x="5883120" y="1018440"/>
            <a:ext cx="1998000" cy="13024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Documents</a:t>
            </a:r>
            <a:r>
              <a:rPr b="1" lang="en-US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TextShape 12"/>
          <p:cNvSpPr txBox="1"/>
          <p:nvPr/>
        </p:nvSpPr>
        <p:spPr>
          <a:xfrm>
            <a:off x="2304000" y="5744520"/>
            <a:ext cx="3103200" cy="681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The document keys are called </a:t>
            </a:r>
            <a:r>
              <a:rPr b="1" lang="en-US" sz="2400" spc="-1" strike="noStrike" u="sng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fields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mongod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: Database process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782640" y="4405320"/>
            <a:ext cx="7578360" cy="1846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you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install MongoDB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it will come with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command-line program. This launches the MongoDB database management process and binds it to port 27017: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mongod [--smallfiles]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2" name="Google Shape;539;p75" descr=""/>
          <p:cNvPicPr/>
          <p:nvPr/>
        </p:nvPicPr>
        <p:blipFill>
          <a:blip r:embed="rId2"/>
          <a:stretch/>
        </p:blipFill>
        <p:spPr>
          <a:xfrm>
            <a:off x="661680" y="1645560"/>
            <a:ext cx="3201480" cy="2096640"/>
          </a:xfrm>
          <a:prstGeom prst="rect">
            <a:avLst/>
          </a:prstGeom>
          <a:ln>
            <a:noFill/>
          </a:ln>
        </p:spPr>
      </p:pic>
      <p:pic>
        <p:nvPicPr>
          <p:cNvPr id="293" name="Google Shape;540;p75" descr=""/>
          <p:cNvPicPr/>
          <p:nvPr/>
        </p:nvPicPr>
        <p:blipFill>
          <a:blip r:embed="rId3"/>
          <a:stretch/>
        </p:blipFill>
        <p:spPr>
          <a:xfrm>
            <a:off x="6482520" y="2120040"/>
            <a:ext cx="1757160" cy="2059560"/>
          </a:xfrm>
          <a:prstGeom prst="rect">
            <a:avLst/>
          </a:prstGeom>
          <a:ln>
            <a:noFill/>
          </a:ln>
        </p:spPr>
      </p:pic>
      <p:sp>
        <p:nvSpPr>
          <p:cNvPr id="294" name="CustomShape 3"/>
          <p:cNvSpPr/>
          <p:nvPr/>
        </p:nvSpPr>
        <p:spPr>
          <a:xfrm>
            <a:off x="3547080" y="2719440"/>
            <a:ext cx="3201120" cy="1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4"/>
          <p:cNvSpPr/>
          <p:nvPr/>
        </p:nvSpPr>
        <p:spPr>
          <a:xfrm rot="130800">
            <a:off x="3691080" y="2257200"/>
            <a:ext cx="264744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mongod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: Command-line interface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782640" y="4405320"/>
            <a:ext cx="7578360" cy="1846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connect to the MongoDB server through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shell: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mongo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Google Shape;549;p76" descr=""/>
          <p:cNvPicPr/>
          <p:nvPr/>
        </p:nvPicPr>
        <p:blipFill>
          <a:blip r:embed="rId1"/>
          <a:stretch/>
        </p:blipFill>
        <p:spPr>
          <a:xfrm>
            <a:off x="661680" y="1645560"/>
            <a:ext cx="3201480" cy="2096640"/>
          </a:xfrm>
          <a:prstGeom prst="rect">
            <a:avLst/>
          </a:prstGeom>
          <a:ln>
            <a:noFill/>
          </a:ln>
        </p:spPr>
      </p:pic>
      <p:pic>
        <p:nvPicPr>
          <p:cNvPr id="299" name="Google Shape;550;p76" descr=""/>
          <p:cNvPicPr/>
          <p:nvPr/>
        </p:nvPicPr>
        <p:blipFill>
          <a:blip r:embed="rId2"/>
          <a:stretch/>
        </p:blipFill>
        <p:spPr>
          <a:xfrm>
            <a:off x="6482520" y="2120040"/>
            <a:ext cx="1757160" cy="205956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3547080" y="2719440"/>
            <a:ext cx="3201120" cy="1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4"/>
          <p:cNvSpPr/>
          <p:nvPr/>
        </p:nvSpPr>
        <p:spPr>
          <a:xfrm rot="130800">
            <a:off x="3691080" y="2257200"/>
            <a:ext cx="264744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mongod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 shell commands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&gt;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show dbs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Displays the databases on the MongoDB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&gt; use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databaseName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Switches current database to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databaseName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databaseName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does not have to exist already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will be created the first time you write data to 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&gt; show collections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	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Displays the collections for the current database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 shell commands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&gt;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Variable referring to the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collection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&gt;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Prints the results of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matching the query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MongoDB Document (i.e. a JSON object)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 get everything in the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 get everything in the collection that matches x=foo,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.find({x: 'foo'})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 shell commands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782640" y="1560240"/>
            <a:ext cx="7679520" cy="4934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&gt;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.findOne(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Prints the first result of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matching the query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&gt;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.insertOne(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document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Adds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document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the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document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can have any structure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&gt; db.test.insertOne({ name: 'dan' })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&gt; db.test.find()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{ </a:t>
            </a:r>
            <a:r>
              <a:rPr b="1" lang="en-US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"_id"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: ObjectId("5922c0463fa5b27818795950"), "name" : "dan" 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MongoDB will automatically add a unique </a:t>
            </a:r>
            <a:r>
              <a:rPr b="1" lang="en-U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_id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every document in a collection.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782640" y="1560240"/>
            <a:ext cx="7578360" cy="4984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Today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Servers and 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Next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Web application architecture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Authentication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 shell commands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782640" y="1560240"/>
            <a:ext cx="8149320" cy="4934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&gt;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.deleteOne(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Deletes the first result of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matching the query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&gt;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.deleteMany(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Delete multiple documents from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 delete all documents,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.deleteMany()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&gt;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db.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.drop()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Removes the collection from the database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 shell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When should you use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shell?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Adding test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Deleting test data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 and 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782640" y="1560240"/>
            <a:ext cx="7578360" cy="110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Recall: NodeJS can be used for writing scripts in JavaScript, completely unrelated to servers.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900360" y="2743920"/>
            <a:ext cx="7342920" cy="76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simple-script.js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900360" y="3278160"/>
            <a:ext cx="6258960" cy="3262680"/>
          </a:xfrm>
          <a:prstGeom prst="rect">
            <a:avLst/>
          </a:prstGeom>
          <a:noFill/>
          <a:ln w="19080">
            <a:solidFill>
              <a:srgbClr val="43434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function printPoem()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console.log('Roses are red,');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console.log('Violets are blue,');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console.log('Sugar is sweet,');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console.log('And so are you.');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console.log();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printPoem();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printPoem();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 JS scripts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782640" y="1560240"/>
            <a:ext cx="7578360" cy="110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Before we start manipulating MongoDB from the server, let's just write some JavaScript files that will query MongoDb.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9" name="Google Shape;290;p37" descr=""/>
          <p:cNvPicPr/>
          <p:nvPr/>
        </p:nvPicPr>
        <p:blipFill>
          <a:blip r:embed="rId1"/>
          <a:stretch/>
        </p:blipFill>
        <p:spPr>
          <a:xfrm>
            <a:off x="840960" y="3684600"/>
            <a:ext cx="1147680" cy="1147680"/>
          </a:xfrm>
          <a:prstGeom prst="rect">
            <a:avLst/>
          </a:prstGeom>
          <a:ln>
            <a:noFill/>
          </a:ln>
        </p:spPr>
      </p:pic>
      <p:pic>
        <p:nvPicPr>
          <p:cNvPr id="320" name="Google Shape;291;p37" descr=""/>
          <p:cNvPicPr/>
          <p:nvPr/>
        </p:nvPicPr>
        <p:blipFill>
          <a:blip r:embed="rId2"/>
          <a:stretch/>
        </p:blipFill>
        <p:spPr>
          <a:xfrm>
            <a:off x="2970360" y="3349440"/>
            <a:ext cx="1449360" cy="1449360"/>
          </a:xfrm>
          <a:prstGeom prst="rect">
            <a:avLst/>
          </a:prstGeom>
          <a:ln>
            <a:noFill/>
          </a:ln>
        </p:spPr>
      </p:pic>
      <p:pic>
        <p:nvPicPr>
          <p:cNvPr id="321" name="Google Shape;292;p37" descr=""/>
          <p:cNvPicPr/>
          <p:nvPr/>
        </p:nvPicPr>
        <p:blipFill>
          <a:blip r:embed="rId3"/>
          <a:stretch/>
        </p:blipFill>
        <p:spPr>
          <a:xfrm>
            <a:off x="4853880" y="3258360"/>
            <a:ext cx="1449360" cy="1698480"/>
          </a:xfrm>
          <a:prstGeom prst="rect">
            <a:avLst/>
          </a:prstGeom>
          <a:ln>
            <a:noFill/>
          </a:ln>
        </p:spPr>
      </p:pic>
      <p:sp>
        <p:nvSpPr>
          <p:cNvPr id="322" name="CustomShape 3"/>
          <p:cNvSpPr/>
          <p:nvPr/>
        </p:nvSpPr>
        <p:spPr>
          <a:xfrm>
            <a:off x="7122960" y="3620160"/>
            <a:ext cx="1009440" cy="974880"/>
          </a:xfrm>
          <a:prstGeom prst="can">
            <a:avLst>
              <a:gd name="adj" fmla="val 25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TextShape 4"/>
          <p:cNvSpPr txBox="1"/>
          <p:nvPr/>
        </p:nvSpPr>
        <p:spPr>
          <a:xfrm>
            <a:off x="889920" y="5709240"/>
            <a:ext cx="7578360" cy="1107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No web servers are involved yet!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 flipH="1" rot="10800000">
            <a:off x="2966760" y="4166280"/>
            <a:ext cx="904680" cy="18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6"/>
          <p:cNvSpPr/>
          <p:nvPr/>
        </p:nvSpPr>
        <p:spPr>
          <a:xfrm flipH="1" rot="10800000">
            <a:off x="5091120" y="3804120"/>
            <a:ext cx="766440" cy="51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7"/>
          <p:cNvSpPr/>
          <p:nvPr/>
        </p:nvSpPr>
        <p:spPr>
          <a:xfrm>
            <a:off x="6017760" y="3735720"/>
            <a:ext cx="1111320" cy="6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8"/>
          <p:cNvSpPr/>
          <p:nvPr/>
        </p:nvSpPr>
        <p:spPr>
          <a:xfrm flipH="1">
            <a:off x="5950080" y="4107600"/>
            <a:ext cx="1168920" cy="8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9"/>
          <p:cNvSpPr/>
          <p:nvPr/>
        </p:nvSpPr>
        <p:spPr>
          <a:xfrm flipH="1">
            <a:off x="4307040" y="4107600"/>
            <a:ext cx="867960" cy="24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10"/>
          <p:cNvSpPr/>
          <p:nvPr/>
        </p:nvSpPr>
        <p:spPr>
          <a:xfrm flipH="1">
            <a:off x="1986120" y="4356000"/>
            <a:ext cx="1110600" cy="22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11"/>
          <p:cNvSpPr/>
          <p:nvPr/>
        </p:nvSpPr>
        <p:spPr>
          <a:xfrm>
            <a:off x="840960" y="3236040"/>
            <a:ext cx="18385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start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12"/>
          <p:cNvSpPr/>
          <p:nvPr/>
        </p:nvSpPr>
        <p:spPr>
          <a:xfrm>
            <a:off x="1989720" y="4659480"/>
            <a:ext cx="170280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Our Node script prints to console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NodeJS Driver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3" name="Google Shape;308;p38" descr=""/>
          <p:cNvPicPr/>
          <p:nvPr/>
        </p:nvPicPr>
        <p:blipFill>
          <a:blip r:embed="rId1"/>
          <a:stretch/>
        </p:blipFill>
        <p:spPr>
          <a:xfrm>
            <a:off x="937440" y="2195280"/>
            <a:ext cx="1449360" cy="1449360"/>
          </a:xfrm>
          <a:prstGeom prst="rect">
            <a:avLst/>
          </a:prstGeom>
          <a:ln>
            <a:noFill/>
          </a:ln>
        </p:spPr>
      </p:pic>
      <p:pic>
        <p:nvPicPr>
          <p:cNvPr id="334" name="Google Shape;309;p38" descr=""/>
          <p:cNvPicPr/>
          <p:nvPr/>
        </p:nvPicPr>
        <p:blipFill>
          <a:blip r:embed="rId2"/>
          <a:stretch/>
        </p:blipFill>
        <p:spPr>
          <a:xfrm>
            <a:off x="937440" y="3767760"/>
            <a:ext cx="1449360" cy="1698480"/>
          </a:xfrm>
          <a:prstGeom prst="rect">
            <a:avLst/>
          </a:prstGeom>
          <a:ln>
            <a:noFill/>
          </a:ln>
        </p:spPr>
      </p:pic>
      <p:sp>
        <p:nvSpPr>
          <p:cNvPr id="335" name="CustomShape 2"/>
          <p:cNvSpPr/>
          <p:nvPr/>
        </p:nvSpPr>
        <p:spPr>
          <a:xfrm>
            <a:off x="1238760" y="3297600"/>
            <a:ext cx="2700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3"/>
          <p:cNvSpPr/>
          <p:nvPr/>
        </p:nvSpPr>
        <p:spPr>
          <a:xfrm>
            <a:off x="1949400" y="3435120"/>
            <a:ext cx="27000" cy="73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TextShape 4"/>
          <p:cNvSpPr txBox="1"/>
          <p:nvPr/>
        </p:nvSpPr>
        <p:spPr>
          <a:xfrm>
            <a:off x="2767320" y="1831680"/>
            <a:ext cx="5807160" cy="268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To read and write to the MongoDB database from Node we'll be using the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'mongodb'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library.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5"/>
          <p:cNvSpPr/>
          <p:nvPr/>
        </p:nvSpPr>
        <p:spPr>
          <a:xfrm>
            <a:off x="2820960" y="3939120"/>
            <a:ext cx="6797520" cy="144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will install via npm: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$ npm install --save mongodb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TextShape 6"/>
          <p:cNvSpPr txBox="1"/>
          <p:nvPr/>
        </p:nvSpPr>
        <p:spPr>
          <a:xfrm>
            <a:off x="937440" y="5681880"/>
            <a:ext cx="6994440" cy="954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 the MongoDB website, this library is called the "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3"/>
              </a:rPr>
              <a:t>MongoDB NodeJS Driver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mongodb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objects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mongodb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Node library provides objects to manipulate the database, collections, and documents: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Db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Database; can get collections using this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2"/>
              </a:rPr>
              <a:t>Collection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 Can get/insert/delete documents from this collection via calls like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insertOne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Documents are not special classes; they are just JavaScript objects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Getting a </a:t>
            </a:r>
            <a:r>
              <a:rPr b="0" lang="en-US" sz="36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Db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782640" y="1498680"/>
            <a:ext cx="7578360" cy="989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get a reference to the database object by using the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MongoClient.connect(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url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 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callback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4" name="Google Shape;327;p40" descr=""/>
          <p:cNvPicPr/>
          <p:nvPr/>
        </p:nvPicPr>
        <p:blipFill>
          <a:blip r:embed="rId2"/>
          <a:stretch/>
        </p:blipFill>
        <p:spPr>
          <a:xfrm>
            <a:off x="439920" y="3997800"/>
            <a:ext cx="8455320" cy="2478960"/>
          </a:xfrm>
          <a:prstGeom prst="rect">
            <a:avLst/>
          </a:prstGeom>
          <a:ln>
            <a:noFill/>
          </a:ln>
        </p:spPr>
      </p:pic>
      <p:sp>
        <p:nvSpPr>
          <p:cNvPr id="345" name="TextShape 3"/>
          <p:cNvSpPr txBox="1"/>
          <p:nvPr/>
        </p:nvSpPr>
        <p:spPr>
          <a:xfrm>
            <a:off x="706680" y="2345760"/>
            <a:ext cx="7922160" cy="1816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url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 the connection string for the MongoDB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callback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the function invoked when connected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database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parameter: 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3"/>
              </a:rPr>
              <a:t>Db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Connection string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541440" y="2599200"/>
            <a:ext cx="7578360" cy="4321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URL is to a MongoDB server, which is why it begins with </a:t>
            </a:r>
            <a:r>
              <a:rPr b="0" lang="en-US" sz="22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mongodb://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not http://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MongoDB server is running on our local machine, which is why we use </a:t>
            </a:r>
            <a:r>
              <a:rPr b="0" lang="en-US" sz="22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localhost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end of the connection string specifies the database name we want to use.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a database of that name doesn't already exist, it will be created the first time we write to it.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MongoDB C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onnection string format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8" name="Google Shape;335;p41" descr=""/>
          <p:cNvPicPr/>
          <p:nvPr/>
        </p:nvPicPr>
        <p:blipFill>
          <a:blip r:embed="rId3"/>
          <a:srcRect l="0" t="0" r="0" b="75676"/>
          <a:stretch/>
        </p:blipFill>
        <p:spPr>
          <a:xfrm>
            <a:off x="344160" y="1624680"/>
            <a:ext cx="8455320" cy="7632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Callbacks and Promises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782640" y="1513800"/>
            <a:ext cx="7578360" cy="1545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Every asynchronous MongoDB method has two versions: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Callback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1" name="Google Shape;342;p42" descr=""/>
          <p:cNvPicPr/>
          <p:nvPr/>
        </p:nvPicPr>
        <p:blipFill>
          <a:blip r:embed="rId1"/>
          <a:srcRect l="0" t="41178" r="9196" b="0"/>
          <a:stretch/>
        </p:blipFill>
        <p:spPr>
          <a:xfrm>
            <a:off x="334440" y="4204080"/>
            <a:ext cx="8658720" cy="1727640"/>
          </a:xfrm>
          <a:prstGeom prst="rect">
            <a:avLst/>
          </a:prstGeom>
          <a:ln>
            <a:noFill/>
          </a:ln>
        </p:spPr>
      </p:pic>
      <p:sp>
        <p:nvSpPr>
          <p:cNvPr id="352" name="TextShape 3"/>
          <p:cNvSpPr txBox="1"/>
          <p:nvPr/>
        </p:nvSpPr>
        <p:spPr>
          <a:xfrm>
            <a:off x="792000" y="3456000"/>
            <a:ext cx="7578360" cy="68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callback version of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MongoClient.connect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installation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782640" y="1560240"/>
            <a:ext cx="795924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lecture assumes you have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installed MongoDB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1"/>
              </a:rPr>
              <a:t>https://fullstackccu.github.io/install-mongodb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Callbacks and Promises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782640" y="1513800"/>
            <a:ext cx="7578360" cy="1545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Every asynchronous MongoDB method has two versions: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Callback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874440" y="3667680"/>
            <a:ext cx="7578360" cy="68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Promise version 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6" name="Google Shape;351;p43" descr=""/>
          <p:cNvPicPr/>
          <p:nvPr/>
        </p:nvPicPr>
        <p:blipFill>
          <a:blip r:embed="rId1"/>
          <a:stretch/>
        </p:blipFill>
        <p:spPr>
          <a:xfrm>
            <a:off x="782640" y="4250880"/>
            <a:ext cx="5395320" cy="219636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Callbacks and Promises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782640" y="1513800"/>
            <a:ext cx="7578360" cy="1545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Every asynchronous MongoDB method has two versions: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Callback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Promise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TextShape 3"/>
          <p:cNvSpPr txBox="1"/>
          <p:nvPr/>
        </p:nvSpPr>
        <p:spPr>
          <a:xfrm>
            <a:off x="874440" y="3667680"/>
            <a:ext cx="7578360" cy="688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Promise + async/await version is: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0" name="Google Shape;359;p44" descr=""/>
          <p:cNvPicPr/>
          <p:nvPr/>
        </p:nvPicPr>
        <p:blipFill>
          <a:blip r:embed="rId1"/>
          <a:stretch/>
        </p:blipFill>
        <p:spPr>
          <a:xfrm>
            <a:off x="880560" y="4356360"/>
            <a:ext cx="7382160" cy="219636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a collection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782640" y="3784680"/>
            <a:ext cx="7578360" cy="342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coll = db.collection(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collectionName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Obtains the collection object named </a:t>
            </a:r>
            <a:r>
              <a:rPr b="1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collectionName</a:t>
            </a:r>
            <a:r>
              <a:rPr b="0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 stores it in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do not have to create the collection before using 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will be created the first time we write to 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This function is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synchronous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Google Shape;366;p45" descr=""/>
          <p:cNvPicPr/>
          <p:nvPr/>
        </p:nvPicPr>
        <p:blipFill>
          <a:blip r:embed="rId1"/>
          <a:stretch/>
        </p:blipFill>
        <p:spPr>
          <a:xfrm>
            <a:off x="1164960" y="1617840"/>
            <a:ext cx="6813720" cy="196812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</a:t>
            </a:r>
            <a:r>
              <a:rPr b="0" lang="en-US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insert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One (Callback)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420120" y="1800000"/>
            <a:ext cx="8219880" cy="3585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collection.insertOne(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doc, callback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Adds one item to the collection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JavaScript object representing the key-value pairs to add to the collection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callback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fires when it has finished inserting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first parameter is an error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second  parameter is a result object, where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result.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insertedId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will contain the id of the object that was created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Callback version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7" name="Google Shape;378;p47" descr=""/>
          <p:cNvPicPr/>
          <p:nvPr/>
        </p:nvPicPr>
        <p:blipFill>
          <a:blip r:embed="rId1"/>
          <a:stretch/>
        </p:blipFill>
        <p:spPr>
          <a:xfrm>
            <a:off x="503280" y="1678320"/>
            <a:ext cx="8137080" cy="350064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collection.insertOne (Promise)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61880" y="1803600"/>
            <a:ext cx="8219880" cy="3585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result = </a:t>
            </a: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collection.insertOne(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doc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Adds one item to the collection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JavaScript object representing the key-value pairs to add to the collection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Returns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resolves to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result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 when the insertion has completed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result.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insertedId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will contain the id of the object that was created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Promise version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1" name="Google Shape;390;p49" descr=""/>
          <p:cNvPicPr/>
          <p:nvPr/>
        </p:nvPicPr>
        <p:blipFill>
          <a:blip r:embed="rId1"/>
          <a:stretch/>
        </p:blipFill>
        <p:spPr>
          <a:xfrm>
            <a:off x="152280" y="1750680"/>
            <a:ext cx="8838720" cy="3356280"/>
          </a:xfrm>
          <a:prstGeom prst="rect">
            <a:avLst/>
          </a:prstGeom>
          <a:ln>
            <a:noFill/>
          </a:ln>
        </p:spPr>
      </p:pic>
      <p:sp>
        <p:nvSpPr>
          <p:cNvPr id="372" name="TextShape 2"/>
          <p:cNvSpPr txBox="1"/>
          <p:nvPr/>
        </p:nvSpPr>
        <p:spPr>
          <a:xfrm>
            <a:off x="461880" y="5308920"/>
            <a:ext cx="8219880" cy="1051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will be using the Promise + async/await versions of all the MongoDB asynchronous functions, as it will help us avoid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  <a:hlinkClick r:id="rId2"/>
              </a:rPr>
              <a:t>callback hell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</a:t>
            </a:r>
            <a:r>
              <a:rPr b="0" lang="en-US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find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One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461880" y="1584000"/>
            <a:ext cx="8219880" cy="3585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doc = await collection.findOne(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Finds the first item in the collection that matches the query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a JS object representing which fields to match 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Returns a </a:t>
            </a: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Promise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that resolves to a </a:t>
            </a: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document</a:t>
            </a: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object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when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findOne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has completed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doc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will be the JS object, so you can access a field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doc.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fieldName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e.g.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 doc._id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nothing is found,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doc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will be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null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collection.findOne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Google Shape;403;p51" descr=""/>
          <p:cNvPicPr/>
          <p:nvPr/>
        </p:nvPicPr>
        <p:blipFill>
          <a:blip r:embed="rId1"/>
          <a:stretch/>
        </p:blipFill>
        <p:spPr>
          <a:xfrm>
            <a:off x="747360" y="1761840"/>
            <a:ext cx="7649280" cy="333360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collection.find()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144000" y="1599120"/>
            <a:ext cx="8435880" cy="158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cursor = await collection.find(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Returns 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Cursor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pointing to the first entry of a set of documents matching the query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You can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hasNext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next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iterate through the list: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9" name="Google Shape;410;p52" descr=""/>
          <p:cNvPicPr/>
          <p:nvPr/>
        </p:nvPicPr>
        <p:blipFill>
          <a:blip r:embed="rId2"/>
          <a:stretch/>
        </p:blipFill>
        <p:spPr>
          <a:xfrm>
            <a:off x="212760" y="4161600"/>
            <a:ext cx="8838720" cy="2055240"/>
          </a:xfrm>
          <a:prstGeom prst="rect">
            <a:avLst/>
          </a:prstGeom>
          <a:ln>
            <a:noFill/>
          </a:ln>
        </p:spPr>
      </p:pic>
      <p:sp>
        <p:nvSpPr>
          <p:cNvPr id="380" name="TextShape 3"/>
          <p:cNvSpPr txBox="1"/>
          <p:nvPr/>
        </p:nvSpPr>
        <p:spPr>
          <a:xfrm>
            <a:off x="704880" y="5995440"/>
            <a:ext cx="8219880" cy="681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(This is an example of something that is </a:t>
            </a: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 lot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easier to do with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async/await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collection.find().toArray()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461880" y="1803600"/>
            <a:ext cx="8219880" cy="1587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cursor = await collection.find(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list = await cursor.toArray();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  <a:hlinkClick r:id="rId1"/>
              </a:rPr>
              <a:t>Cursor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also has 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toArray()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that converts the results to an array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3" name="Google Shape;418;p53" descr=""/>
          <p:cNvPicPr/>
          <p:nvPr/>
        </p:nvPicPr>
        <p:blipFill>
          <a:blip r:embed="rId2"/>
          <a:stretch/>
        </p:blipFill>
        <p:spPr>
          <a:xfrm>
            <a:off x="152280" y="3965760"/>
            <a:ext cx="8838720" cy="183924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</a:t>
            </a:r>
            <a:r>
              <a:rPr b="0" lang="en-US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update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461880" y="1803600"/>
            <a:ext cx="8219880" cy="3585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collection.update(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query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newEntry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Replaces the item matching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with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newEntry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(Note: This is the simplest version of update. There are more complex versions of update that we will address later.)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collection.update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7" name="Google Shape;430;p55" descr=""/>
          <p:cNvPicPr/>
          <p:nvPr/>
        </p:nvPicPr>
        <p:blipFill>
          <a:blip r:embed="rId1"/>
          <a:stretch/>
        </p:blipFill>
        <p:spPr>
          <a:xfrm>
            <a:off x="152280" y="1654920"/>
            <a:ext cx="8838720" cy="377100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"Upsert" with collection.update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527400" y="1833840"/>
            <a:ext cx="8475120" cy="3585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MongoDB also supports "upsert", which is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Update the entry if it already exists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Insert the entry if it doesn't already exist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params = { upsert: true };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await collection.update(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 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newEntry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,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params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"Upsert" with collection.update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1" name="Google Shape;442;p57" descr=""/>
          <p:cNvPicPr/>
          <p:nvPr/>
        </p:nvPicPr>
        <p:blipFill>
          <a:blip r:embed="rId1"/>
          <a:stretch/>
        </p:blipFill>
        <p:spPr>
          <a:xfrm>
            <a:off x="152280" y="1745280"/>
            <a:ext cx="8838720" cy="4115160"/>
          </a:xfrm>
          <a:prstGeom prst="rect">
            <a:avLst/>
          </a:prstGeom>
          <a:ln>
            <a:noFill/>
          </a:ln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collection.deleteOne/Many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331560" y="1833840"/>
            <a:ext cx="8430120" cy="1285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result = await collection.deleteOne(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Deletes the first the item matching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result.deletedCount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gives the number of docs deleted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TextShape 3"/>
          <p:cNvSpPr txBox="1"/>
          <p:nvPr/>
        </p:nvSpPr>
        <p:spPr>
          <a:xfrm>
            <a:off x="331560" y="3938040"/>
            <a:ext cx="8651520" cy="233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const result = await collection.deleteMany(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query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Deletes all items matching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query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result.deletedCount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gives the number of docs deleted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collection.deleteMany()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to delete everything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collection.deleteOne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6" name="Google Shape;455;p59" descr=""/>
          <p:cNvPicPr/>
          <p:nvPr/>
        </p:nvPicPr>
        <p:blipFill>
          <a:blip r:embed="rId1"/>
          <a:stretch/>
        </p:blipFill>
        <p:spPr>
          <a:xfrm>
            <a:off x="152280" y="1790640"/>
            <a:ext cx="8838720" cy="280764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collection.deleteMany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Google Shape;461;p60" descr=""/>
          <p:cNvPicPr/>
          <p:nvPr/>
        </p:nvPicPr>
        <p:blipFill>
          <a:blip r:embed="rId1"/>
          <a:stretch/>
        </p:blipFill>
        <p:spPr>
          <a:xfrm>
            <a:off x="152280" y="1926360"/>
            <a:ext cx="8838720" cy="1599480"/>
          </a:xfrm>
          <a:prstGeom prst="rect">
            <a:avLst/>
          </a:prstGeom>
          <a:ln>
            <a:noFill/>
          </a:ln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Advanced queries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782640" y="1560240"/>
            <a:ext cx="8004240" cy="5131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MongoDB has a very powerful querying syntax that we did </a:t>
            </a: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cover in these examples.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For more complex queries, check out: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  <a:hlinkClick r:id="rId1"/>
              </a:rPr>
              <a:t>Querying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  <a:hlinkClick r:id="rId2"/>
              </a:rPr>
              <a:t>Query selectors and projection operators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2720">
              <a:lnSpc>
                <a:spcPct val="115000"/>
              </a:lnSpc>
              <a:buClr>
                <a:srgbClr val="434343"/>
              </a:buClr>
              <a:buFont typeface="Consolas"/>
              <a:buChar char="-"/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db.collection('inventory').find({ qty: { </a:t>
            </a:r>
            <a:r>
              <a:rPr b="1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$lt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: 30 } });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  <a:hlinkClick r:id="rId3"/>
              </a:rPr>
              <a:t>Updating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  <a:hlinkClick r:id="rId4"/>
              </a:rPr>
              <a:t>Update operators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db.collection('words').updateOne(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{ word: searchWord },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 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{ </a:t>
            </a:r>
            <a:r>
              <a:rPr b="1" lang="en-US" sz="1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$set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: { definition: newDefinition }})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文泉驿微米黑"/>
              </a:rPr>
              <a:t>	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MongoDB in a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Dictionary with 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782640" y="1951920"/>
            <a:ext cx="3075480" cy="2954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Let's change our Dictionary example to use a MongoDB backend instead of dictionary.json.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4" name="Google Shape;479;p63" descr=""/>
          <p:cNvPicPr/>
          <p:nvPr/>
        </p:nvPicPr>
        <p:blipFill>
          <a:blip r:embed="rId1"/>
          <a:stretch/>
        </p:blipFill>
        <p:spPr>
          <a:xfrm>
            <a:off x="4160520" y="1560240"/>
            <a:ext cx="4223880" cy="5122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08" name="Google Shape;488;p64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409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1" name="Google Shape;485;p64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412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3" name="Google Shape;492;p64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414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9" name="Google Shape;498;p64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420" name="Google Shape;499;p64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421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TextShape 13"/>
          <p:cNvSpPr txBox="1"/>
          <p:nvPr/>
        </p:nvSpPr>
        <p:spPr>
          <a:xfrm>
            <a:off x="645480" y="4889160"/>
            <a:ext cx="8047080" cy="1184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If we deployed our dictionary web app to abc.com: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user navigates to abc.com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browser makes an HTTP GET request for abc.com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3" name="Google Shape;502;p64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424" name="CustomShape 14"/>
          <p:cNvSpPr/>
          <p:nvPr/>
        </p:nvSpPr>
        <p:spPr>
          <a:xfrm>
            <a:off x="350280" y="208152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15"/>
          <p:cNvSpPr/>
          <p:nvPr/>
        </p:nvSpPr>
        <p:spPr>
          <a:xfrm>
            <a:off x="2545200" y="245088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29" name="Google Shape;513;p65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430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32" name="Google Shape;510;p65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433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4" name="Google Shape;517;p65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435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0" name="Google Shape;523;p65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441" name="Google Shape;524;p65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442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TextShape 13"/>
          <p:cNvSpPr txBox="1"/>
          <p:nvPr/>
        </p:nvSpPr>
        <p:spPr>
          <a:xfrm>
            <a:off x="738000" y="4668480"/>
            <a:ext cx="8047080" cy="1833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3. The server computer that is located at abc.com receives the HTTP GET request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4. The server computer gives the NodeJS server process the HTTP GET request message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4" name="Google Shape;527;p65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445" name="CustomShape 14"/>
          <p:cNvSpPr/>
          <p:nvPr/>
        </p:nvSpPr>
        <p:spPr>
          <a:xfrm>
            <a:off x="5999040" y="25754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CustomShape 15"/>
          <p:cNvSpPr/>
          <p:nvPr/>
        </p:nvSpPr>
        <p:spPr>
          <a:xfrm>
            <a:off x="8108280" y="37580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 flipH="1">
            <a:off x="0" y="3125880"/>
            <a:ext cx="1099440" cy="47412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9" name="Google Shape;537;p66" descr=""/>
          <p:cNvPicPr/>
          <p:nvPr/>
        </p:nvPicPr>
        <p:blipFill>
          <a:blip r:embed="rId1"/>
          <a:stretch/>
        </p:blipFill>
        <p:spPr>
          <a:xfrm>
            <a:off x="727920" y="2688120"/>
            <a:ext cx="1451880" cy="1451880"/>
          </a:xfrm>
          <a:prstGeom prst="rect">
            <a:avLst/>
          </a:prstGeom>
          <a:ln>
            <a:noFill/>
          </a:ln>
        </p:spPr>
      </p:pic>
      <p:sp>
        <p:nvSpPr>
          <p:cNvPr id="450" name="CustomShape 3"/>
          <p:cNvSpPr/>
          <p:nvPr/>
        </p:nvSpPr>
        <p:spPr>
          <a:xfrm flipH="1">
            <a:off x="505440" y="2059200"/>
            <a:ext cx="189720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1" name="Google Shape;539;p66" descr=""/>
          <p:cNvPicPr/>
          <p:nvPr/>
        </p:nvPicPr>
        <p:blipFill>
          <a:blip r:embed="rId2"/>
          <a:stretch/>
        </p:blipFill>
        <p:spPr>
          <a:xfrm>
            <a:off x="2402640" y="2904840"/>
            <a:ext cx="1017720" cy="1017720"/>
          </a:xfrm>
          <a:prstGeom prst="rect">
            <a:avLst/>
          </a:prstGeom>
          <a:ln>
            <a:noFill/>
          </a:ln>
        </p:spPr>
      </p:pic>
      <p:sp>
        <p:nvSpPr>
          <p:cNvPr id="452" name="CustomShape 4"/>
          <p:cNvSpPr/>
          <p:nvPr/>
        </p:nvSpPr>
        <p:spPr>
          <a:xfrm>
            <a:off x="1866960" y="3164400"/>
            <a:ext cx="632520" cy="34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TextShape 5"/>
          <p:cNvSpPr txBox="1"/>
          <p:nvPr/>
        </p:nvSpPr>
        <p:spPr>
          <a:xfrm>
            <a:off x="738000" y="4820760"/>
            <a:ext cx="8047080" cy="1833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Our NodeJS server code has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app.use(express.static('public'));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so it will first look to see if an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index.html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 exists in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public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directory.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6"/>
          <p:cNvSpPr/>
          <p:nvPr/>
        </p:nvSpPr>
        <p:spPr>
          <a:xfrm>
            <a:off x="2358720" y="3872880"/>
            <a:ext cx="433080" cy="43308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5" name="Google Shape;543;p66" descr=""/>
          <p:cNvPicPr/>
          <p:nvPr/>
        </p:nvPicPr>
        <p:blipFill>
          <a:blip r:embed="rId3"/>
          <a:stretch/>
        </p:blipFill>
        <p:spPr>
          <a:xfrm>
            <a:off x="3643560" y="2341440"/>
            <a:ext cx="5129640" cy="555120"/>
          </a:xfrm>
          <a:prstGeom prst="rect">
            <a:avLst/>
          </a:prstGeom>
          <a:ln>
            <a:noFill/>
          </a:ln>
        </p:spPr>
      </p:pic>
      <p:pic>
        <p:nvPicPr>
          <p:cNvPr id="456" name="Google Shape;544;p66" descr=""/>
          <p:cNvPicPr/>
          <p:nvPr/>
        </p:nvPicPr>
        <p:blipFill>
          <a:blip r:embed="rId4"/>
          <a:stretch/>
        </p:blipFill>
        <p:spPr>
          <a:xfrm>
            <a:off x="5729760" y="2904840"/>
            <a:ext cx="2099520" cy="1618920"/>
          </a:xfrm>
          <a:prstGeom prst="rect">
            <a:avLst/>
          </a:prstGeom>
          <a:ln>
            <a:noFill/>
          </a:ln>
        </p:spPr>
      </p:pic>
      <p:sp>
        <p:nvSpPr>
          <p:cNvPr id="457" name="CustomShape 7"/>
          <p:cNvSpPr/>
          <p:nvPr/>
        </p:nvSpPr>
        <p:spPr>
          <a:xfrm>
            <a:off x="3572280" y="2562480"/>
            <a:ext cx="1853640" cy="497160"/>
          </a:xfrm>
          <a:custGeom>
            <a:avLst/>
            <a:gdLst/>
            <a:ahLst/>
            <a:rect l="l" t="t" r="r" b="b"/>
            <a:pathLst>
              <a:path w="74156" h="19896">
                <a:moveTo>
                  <a:pt x="6631" y="0"/>
                </a:moveTo>
                <a:lnTo>
                  <a:pt x="0" y="0"/>
                </a:lnTo>
                <a:lnTo>
                  <a:pt x="0" y="19896"/>
                </a:lnTo>
                <a:lnTo>
                  <a:pt x="74156" y="19896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TextShape 8"/>
          <p:cNvSpPr txBox="1"/>
          <p:nvPr/>
        </p:nvSpPr>
        <p:spPr>
          <a:xfrm>
            <a:off x="3414960" y="3197160"/>
            <a:ext cx="2395080" cy="1017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"Does the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'public'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folder have an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'index.html'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 flipH="1">
            <a:off x="0" y="3125880"/>
            <a:ext cx="1099440" cy="43308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1" name="Google Shape;554;p67" descr=""/>
          <p:cNvPicPr/>
          <p:nvPr/>
        </p:nvPicPr>
        <p:blipFill>
          <a:blip r:embed="rId1"/>
          <a:stretch/>
        </p:blipFill>
        <p:spPr>
          <a:xfrm>
            <a:off x="727920" y="2688120"/>
            <a:ext cx="1451880" cy="1451880"/>
          </a:xfrm>
          <a:prstGeom prst="rect">
            <a:avLst/>
          </a:prstGeom>
          <a:ln>
            <a:noFill/>
          </a:ln>
        </p:spPr>
      </p:pic>
      <p:sp>
        <p:nvSpPr>
          <p:cNvPr id="462" name="CustomShape 3"/>
          <p:cNvSpPr/>
          <p:nvPr/>
        </p:nvSpPr>
        <p:spPr>
          <a:xfrm flipH="1">
            <a:off x="505440" y="2059200"/>
            <a:ext cx="189720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3" name="Google Shape;556;p67" descr=""/>
          <p:cNvPicPr/>
          <p:nvPr/>
        </p:nvPicPr>
        <p:blipFill>
          <a:blip r:embed="rId2"/>
          <a:stretch/>
        </p:blipFill>
        <p:spPr>
          <a:xfrm>
            <a:off x="2402640" y="2904840"/>
            <a:ext cx="1017720" cy="1017720"/>
          </a:xfrm>
          <a:prstGeom prst="rect">
            <a:avLst/>
          </a:prstGeom>
          <a:ln>
            <a:noFill/>
          </a:ln>
        </p:spPr>
      </p:pic>
      <p:sp>
        <p:nvSpPr>
          <p:cNvPr id="464" name="CustomShape 4"/>
          <p:cNvSpPr/>
          <p:nvPr/>
        </p:nvSpPr>
        <p:spPr>
          <a:xfrm>
            <a:off x="1866960" y="3164400"/>
            <a:ext cx="632520" cy="34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TextShape 5"/>
          <p:cNvSpPr txBox="1"/>
          <p:nvPr/>
        </p:nvSpPr>
        <p:spPr>
          <a:xfrm>
            <a:off x="738000" y="5380920"/>
            <a:ext cx="8047080" cy="1272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5. Since there is an index.html file, our NodeJS server will respond with the index.html 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6"/>
          <p:cNvSpPr/>
          <p:nvPr/>
        </p:nvSpPr>
        <p:spPr>
          <a:xfrm>
            <a:off x="3760200" y="4691160"/>
            <a:ext cx="433080" cy="43308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7" name="Google Shape;560;p67" descr=""/>
          <p:cNvPicPr/>
          <p:nvPr/>
        </p:nvPicPr>
        <p:blipFill>
          <a:blip r:embed="rId3"/>
          <a:stretch/>
        </p:blipFill>
        <p:spPr>
          <a:xfrm>
            <a:off x="3643560" y="2341440"/>
            <a:ext cx="5129640" cy="555120"/>
          </a:xfrm>
          <a:prstGeom prst="rect">
            <a:avLst/>
          </a:prstGeom>
          <a:ln>
            <a:noFill/>
          </a:ln>
        </p:spPr>
      </p:pic>
      <p:pic>
        <p:nvPicPr>
          <p:cNvPr id="468" name="Google Shape;561;p67" descr=""/>
          <p:cNvPicPr/>
          <p:nvPr/>
        </p:nvPicPr>
        <p:blipFill>
          <a:blip r:embed="rId4"/>
          <a:stretch/>
        </p:blipFill>
        <p:spPr>
          <a:xfrm>
            <a:off x="5729760" y="2904840"/>
            <a:ext cx="2099520" cy="1618920"/>
          </a:xfrm>
          <a:prstGeom prst="rect">
            <a:avLst/>
          </a:prstGeom>
          <a:ln>
            <a:noFill/>
          </a:ln>
        </p:spPr>
      </p:pic>
      <p:sp>
        <p:nvSpPr>
          <p:cNvPr id="469" name="CustomShape 7"/>
          <p:cNvSpPr/>
          <p:nvPr/>
        </p:nvSpPr>
        <p:spPr>
          <a:xfrm>
            <a:off x="3572280" y="2562480"/>
            <a:ext cx="1853640" cy="497160"/>
          </a:xfrm>
          <a:custGeom>
            <a:avLst/>
            <a:gdLst/>
            <a:ahLst/>
            <a:rect l="l" t="t" r="r" b="b"/>
            <a:pathLst>
              <a:path w="74156" h="19896">
                <a:moveTo>
                  <a:pt x="6631" y="0"/>
                </a:moveTo>
                <a:lnTo>
                  <a:pt x="0" y="0"/>
                </a:lnTo>
                <a:lnTo>
                  <a:pt x="0" y="19896"/>
                </a:lnTo>
                <a:lnTo>
                  <a:pt x="74156" y="19896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TextShape 8"/>
          <p:cNvSpPr txBox="1"/>
          <p:nvPr/>
        </p:nvSpPr>
        <p:spPr>
          <a:xfrm>
            <a:off x="3414960" y="3197160"/>
            <a:ext cx="2395080" cy="1017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"Does the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'public'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folder have an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'index.html'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file?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Yes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9"/>
          <p:cNvSpPr/>
          <p:nvPr/>
        </p:nvSpPr>
        <p:spPr>
          <a:xfrm>
            <a:off x="6285240" y="3662640"/>
            <a:ext cx="1451520" cy="4330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10"/>
          <p:cNvSpPr/>
          <p:nvPr/>
        </p:nvSpPr>
        <p:spPr>
          <a:xfrm>
            <a:off x="1989720" y="3843360"/>
            <a:ext cx="4310640" cy="1280880"/>
          </a:xfrm>
          <a:custGeom>
            <a:avLst/>
            <a:gdLst/>
            <a:ahLst/>
            <a:rect l="l" t="t" r="r" b="b"/>
            <a:pathLst>
              <a:path w="176047" h="51246">
                <a:moveTo>
                  <a:pt x="176047" y="10852"/>
                </a:moveTo>
                <a:lnTo>
                  <a:pt x="147710" y="51246"/>
                </a:lnTo>
                <a:lnTo>
                  <a:pt x="19895" y="51246"/>
                </a:lnTo>
                <a:lnTo>
                  <a:pt x="0" y="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6" name="Google Shape;574;p68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477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79" name="Google Shape;571;p68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480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1" name="Google Shape;578;p68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482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87" name="Google Shape;584;p68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488" name="Google Shape;585;p68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489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TextShape 13"/>
          <p:cNvSpPr txBox="1"/>
          <p:nvPr/>
        </p:nvSpPr>
        <p:spPr>
          <a:xfrm>
            <a:off x="288000" y="4668480"/>
            <a:ext cx="8497080" cy="1833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5. Our Node server program replies with the index.html 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6. The server computer sends back the index.html file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7. The browser receives the index.html file and begins to render it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1" name="Google Shape;588;p68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492" name="CustomShape 14"/>
          <p:cNvSpPr/>
          <p:nvPr/>
        </p:nvSpPr>
        <p:spPr>
          <a:xfrm>
            <a:off x="5999040" y="25754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15"/>
          <p:cNvSpPr/>
          <p:nvPr/>
        </p:nvSpPr>
        <p:spPr>
          <a:xfrm>
            <a:off x="8108280" y="37580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16"/>
          <p:cNvSpPr/>
          <p:nvPr/>
        </p:nvSpPr>
        <p:spPr>
          <a:xfrm>
            <a:off x="4573800" y="264060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17"/>
          <p:cNvSpPr/>
          <p:nvPr/>
        </p:nvSpPr>
        <p:spPr>
          <a:xfrm>
            <a:off x="2640600" y="264060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18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19"/>
          <p:cNvSpPr/>
          <p:nvPr/>
        </p:nvSpPr>
        <p:spPr>
          <a:xfrm>
            <a:off x="101160" y="23864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8" name="Google Shape;596;p68" descr=""/>
          <p:cNvPicPr/>
          <p:nvPr/>
        </p:nvPicPr>
        <p:blipFill>
          <a:blip r:embed="rId7"/>
          <a:stretch/>
        </p:blipFill>
        <p:spPr>
          <a:xfrm>
            <a:off x="523080" y="1526400"/>
            <a:ext cx="2028240" cy="800280"/>
          </a:xfrm>
          <a:prstGeom prst="rect">
            <a:avLst/>
          </a:prstGeom>
          <a:ln>
            <a:noFill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2"/>
          <p:cNvSpPr/>
          <p:nvPr/>
        </p:nvSpPr>
        <p:spPr>
          <a:xfrm flipH="1">
            <a:off x="5700240" y="2211480"/>
            <a:ext cx="2491920" cy="114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1" name="Google Shape;603;p69" descr=""/>
          <p:cNvPicPr/>
          <p:nvPr/>
        </p:nvPicPr>
        <p:blipFill>
          <a:blip r:embed="rId1"/>
          <a:stretch/>
        </p:blipFill>
        <p:spPr>
          <a:xfrm>
            <a:off x="5689440" y="3013920"/>
            <a:ext cx="2491920" cy="1631880"/>
          </a:xfrm>
          <a:prstGeom prst="rect">
            <a:avLst/>
          </a:prstGeom>
          <a:ln>
            <a:noFill/>
          </a:ln>
        </p:spPr>
      </p:pic>
      <p:sp>
        <p:nvSpPr>
          <p:cNvPr id="502" name="CustomShape 3"/>
          <p:cNvSpPr/>
          <p:nvPr/>
        </p:nvSpPr>
        <p:spPr>
          <a:xfrm flipH="1" rot="10800000">
            <a:off x="6089040" y="4014720"/>
            <a:ext cx="910440" cy="5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03" name="Google Shape;605;p69" descr=""/>
          <p:cNvPicPr/>
          <p:nvPr/>
        </p:nvPicPr>
        <p:blipFill>
          <a:blip r:embed="rId2"/>
          <a:stretch/>
        </p:blipFill>
        <p:spPr>
          <a:xfrm>
            <a:off x="4129200" y="3345840"/>
            <a:ext cx="1306800" cy="9079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504" name="TextShape 4"/>
          <p:cNvSpPr txBox="1"/>
          <p:nvPr/>
        </p:nvSpPr>
        <p:spPr>
          <a:xfrm>
            <a:off x="738000" y="5097960"/>
            <a:ext cx="8047080" cy="87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8. In rendering the HTML, the browser sees it needs style.css and fetch.js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CustomShape 5"/>
          <p:cNvSpPr/>
          <p:nvPr/>
        </p:nvSpPr>
        <p:spPr>
          <a:xfrm rot="10800000">
            <a:off x="4595760" y="3887640"/>
            <a:ext cx="1022760" cy="11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06" name="Google Shape;608;p69" descr=""/>
          <p:cNvPicPr/>
          <p:nvPr/>
        </p:nvPicPr>
        <p:blipFill>
          <a:blip r:embed="rId3"/>
          <a:stretch/>
        </p:blipFill>
        <p:spPr>
          <a:xfrm>
            <a:off x="780840" y="1701720"/>
            <a:ext cx="6415560" cy="907920"/>
          </a:xfrm>
          <a:prstGeom prst="rect">
            <a:avLst/>
          </a:prstGeom>
          <a:ln>
            <a:noFill/>
          </a:ln>
        </p:spPr>
      </p:pic>
      <p:pic>
        <p:nvPicPr>
          <p:cNvPr id="507" name="Google Shape;609;p69" descr=""/>
          <p:cNvPicPr/>
          <p:nvPr/>
        </p:nvPicPr>
        <p:blipFill>
          <a:blip r:embed="rId4"/>
          <a:stretch/>
        </p:blipFill>
        <p:spPr>
          <a:xfrm>
            <a:off x="252360" y="2943720"/>
            <a:ext cx="3320280" cy="13104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11" name="Google Shape;618;p70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512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14" name="Google Shape;615;p70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515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6" name="Google Shape;622;p70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517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22" name="Google Shape;628;p70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23" name="Google Shape;629;p70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524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TextShape 13"/>
          <p:cNvSpPr txBox="1"/>
          <p:nvPr/>
        </p:nvSpPr>
        <p:spPr>
          <a:xfrm>
            <a:off x="738000" y="4889160"/>
            <a:ext cx="8047080" cy="87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the browser makes two more HTTP GET requests: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for style.css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One for script.js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6" name="Google Shape;632;p70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527" name="CustomShape 14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15"/>
          <p:cNvSpPr/>
          <p:nvPr/>
        </p:nvSpPr>
        <p:spPr>
          <a:xfrm>
            <a:off x="2545200" y="245088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9" name="Google Shape;636;p70" descr=""/>
          <p:cNvPicPr/>
          <p:nvPr/>
        </p:nvPicPr>
        <p:blipFill>
          <a:blip r:embed="rId7"/>
          <a:stretch/>
        </p:blipFill>
        <p:spPr>
          <a:xfrm>
            <a:off x="523080" y="1526400"/>
            <a:ext cx="2028240" cy="800280"/>
          </a:xfrm>
          <a:prstGeom prst="rect">
            <a:avLst/>
          </a:prstGeom>
          <a:ln>
            <a:noFill/>
          </a:ln>
        </p:spPr>
      </p:pic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33" name="Google Shape;645;p71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534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36" name="Google Shape;642;p71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537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8" name="Google Shape;649;p71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539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44" name="Google Shape;655;p71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45" name="Google Shape;656;p71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546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TextShape 13"/>
          <p:cNvSpPr txBox="1"/>
          <p:nvPr/>
        </p:nvSpPr>
        <p:spPr>
          <a:xfrm>
            <a:off x="738000" y="4889160"/>
            <a:ext cx="8047080" cy="87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2. These GET requests get routed to the server computer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3. The server computer sends the GET requests to our NodeJS process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8" name="Google Shape;659;p71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549" name="CustomShape 14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15"/>
          <p:cNvSpPr/>
          <p:nvPr/>
        </p:nvSpPr>
        <p:spPr>
          <a:xfrm>
            <a:off x="6086880" y="254520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CustomShape 16"/>
          <p:cNvSpPr/>
          <p:nvPr/>
        </p:nvSpPr>
        <p:spPr>
          <a:xfrm>
            <a:off x="8073720" y="37580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2" name="Google Shape;664;p71" descr=""/>
          <p:cNvPicPr/>
          <p:nvPr/>
        </p:nvPicPr>
        <p:blipFill>
          <a:blip r:embed="rId7"/>
          <a:stretch/>
        </p:blipFill>
        <p:spPr>
          <a:xfrm>
            <a:off x="523080" y="1526400"/>
            <a:ext cx="2028240" cy="800280"/>
          </a:xfrm>
          <a:prstGeom prst="rect">
            <a:avLst/>
          </a:prstGeom>
          <a:ln>
            <a:noFill/>
          </a:ln>
        </p:spPr>
      </p:pic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 flipH="1">
            <a:off x="0" y="3125880"/>
            <a:ext cx="1099440" cy="43308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5" name="Google Shape;672;p72" descr=""/>
          <p:cNvPicPr/>
          <p:nvPr/>
        </p:nvPicPr>
        <p:blipFill>
          <a:blip r:embed="rId1"/>
          <a:stretch/>
        </p:blipFill>
        <p:spPr>
          <a:xfrm>
            <a:off x="727920" y="2688120"/>
            <a:ext cx="1451880" cy="1451880"/>
          </a:xfrm>
          <a:prstGeom prst="rect">
            <a:avLst/>
          </a:prstGeom>
          <a:ln>
            <a:noFill/>
          </a:ln>
        </p:spPr>
      </p:pic>
      <p:sp>
        <p:nvSpPr>
          <p:cNvPr id="556" name="CustomShape 3"/>
          <p:cNvSpPr/>
          <p:nvPr/>
        </p:nvSpPr>
        <p:spPr>
          <a:xfrm flipH="1">
            <a:off x="505440" y="2059200"/>
            <a:ext cx="189720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7" name="Google Shape;674;p72" descr=""/>
          <p:cNvPicPr/>
          <p:nvPr/>
        </p:nvPicPr>
        <p:blipFill>
          <a:blip r:embed="rId2"/>
          <a:stretch/>
        </p:blipFill>
        <p:spPr>
          <a:xfrm>
            <a:off x="2402640" y="2904840"/>
            <a:ext cx="1017720" cy="1017720"/>
          </a:xfrm>
          <a:prstGeom prst="rect">
            <a:avLst/>
          </a:prstGeom>
          <a:ln>
            <a:noFill/>
          </a:ln>
        </p:spPr>
      </p:pic>
      <p:sp>
        <p:nvSpPr>
          <p:cNvPr id="558" name="CustomShape 4"/>
          <p:cNvSpPr/>
          <p:nvPr/>
        </p:nvSpPr>
        <p:spPr>
          <a:xfrm>
            <a:off x="1866960" y="3164400"/>
            <a:ext cx="632520" cy="34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TextShape 5"/>
          <p:cNvSpPr txBox="1"/>
          <p:nvPr/>
        </p:nvSpPr>
        <p:spPr>
          <a:xfrm>
            <a:off x="738000" y="4820760"/>
            <a:ext cx="8047080" cy="1833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4. Our NodeJS server code finds fetch.js and style.css in the public directory, so it responds with those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0" name="Google Shape;677;p72" descr=""/>
          <p:cNvPicPr/>
          <p:nvPr/>
        </p:nvPicPr>
        <p:blipFill>
          <a:blip r:embed="rId3"/>
          <a:stretch/>
        </p:blipFill>
        <p:spPr>
          <a:xfrm>
            <a:off x="3643560" y="2341440"/>
            <a:ext cx="5129640" cy="555120"/>
          </a:xfrm>
          <a:prstGeom prst="rect">
            <a:avLst/>
          </a:prstGeom>
          <a:ln>
            <a:noFill/>
          </a:ln>
        </p:spPr>
      </p:pic>
      <p:pic>
        <p:nvPicPr>
          <p:cNvPr id="561" name="Google Shape;678;p72" descr=""/>
          <p:cNvPicPr/>
          <p:nvPr/>
        </p:nvPicPr>
        <p:blipFill>
          <a:blip r:embed="rId4"/>
          <a:stretch/>
        </p:blipFill>
        <p:spPr>
          <a:xfrm>
            <a:off x="5729760" y="2904840"/>
            <a:ext cx="2099520" cy="1618920"/>
          </a:xfrm>
          <a:prstGeom prst="rect">
            <a:avLst/>
          </a:prstGeom>
          <a:ln>
            <a:noFill/>
          </a:ln>
        </p:spPr>
      </p:pic>
      <p:sp>
        <p:nvSpPr>
          <p:cNvPr id="562" name="CustomShape 6"/>
          <p:cNvSpPr/>
          <p:nvPr/>
        </p:nvSpPr>
        <p:spPr>
          <a:xfrm>
            <a:off x="3572280" y="2562480"/>
            <a:ext cx="1853640" cy="497160"/>
          </a:xfrm>
          <a:custGeom>
            <a:avLst/>
            <a:gdLst/>
            <a:ahLst/>
            <a:rect l="l" t="t" r="r" b="b"/>
            <a:pathLst>
              <a:path w="74156" h="19896">
                <a:moveTo>
                  <a:pt x="6631" y="0"/>
                </a:moveTo>
                <a:lnTo>
                  <a:pt x="0" y="0"/>
                </a:lnTo>
                <a:lnTo>
                  <a:pt x="0" y="19896"/>
                </a:lnTo>
                <a:lnTo>
                  <a:pt x="74156" y="19896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7"/>
          <p:cNvSpPr/>
          <p:nvPr/>
        </p:nvSpPr>
        <p:spPr>
          <a:xfrm>
            <a:off x="6239880" y="3315960"/>
            <a:ext cx="1451520" cy="4330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8"/>
          <p:cNvSpPr/>
          <p:nvPr/>
        </p:nvSpPr>
        <p:spPr>
          <a:xfrm>
            <a:off x="6224400" y="4068360"/>
            <a:ext cx="1451520" cy="4330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9"/>
          <p:cNvSpPr/>
          <p:nvPr/>
        </p:nvSpPr>
        <p:spPr>
          <a:xfrm>
            <a:off x="1974600" y="3496680"/>
            <a:ext cx="4250160" cy="602640"/>
          </a:xfrm>
          <a:custGeom>
            <a:avLst/>
            <a:gdLst/>
            <a:ahLst/>
            <a:rect l="l" t="t" r="r" b="b"/>
            <a:pathLst>
              <a:path w="170018" h="24116">
                <a:moveTo>
                  <a:pt x="170018" y="0"/>
                </a:moveTo>
                <a:lnTo>
                  <a:pt x="122992" y="24116"/>
                </a:lnTo>
                <a:lnTo>
                  <a:pt x="21102" y="24116"/>
                </a:lnTo>
                <a:lnTo>
                  <a:pt x="0" y="9646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10"/>
          <p:cNvSpPr/>
          <p:nvPr/>
        </p:nvSpPr>
        <p:spPr>
          <a:xfrm>
            <a:off x="1974600" y="4114800"/>
            <a:ext cx="4265280" cy="300960"/>
          </a:xfrm>
          <a:custGeom>
            <a:avLst/>
            <a:gdLst/>
            <a:ahLst/>
            <a:rect l="l" t="t" r="r" b="b"/>
            <a:pathLst>
              <a:path w="170621" h="12058">
                <a:moveTo>
                  <a:pt x="170621" y="7838"/>
                </a:moveTo>
                <a:lnTo>
                  <a:pt x="124801" y="12058"/>
                </a:lnTo>
                <a:lnTo>
                  <a:pt x="13264" y="12058"/>
                </a:lnTo>
                <a:lnTo>
                  <a:pt x="0" y="0"/>
                </a:lnTo>
              </a:path>
            </a:pathLst>
          </a:custGeom>
          <a:noFill/>
          <a:ln w="38160">
            <a:solidFill>
              <a:srgbClr val="6666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11"/>
          <p:cNvSpPr/>
          <p:nvPr/>
        </p:nvSpPr>
        <p:spPr>
          <a:xfrm>
            <a:off x="3706200" y="354960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 flipH="1">
            <a:off x="1347120" y="2109600"/>
            <a:ext cx="2678040" cy="49752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4" name="Google Shape;408;p66" descr=""/>
          <p:cNvPicPr/>
          <p:nvPr/>
        </p:nvPicPr>
        <p:blipFill>
          <a:blip r:embed="rId1"/>
          <a:stretch/>
        </p:blipFill>
        <p:spPr>
          <a:xfrm>
            <a:off x="3671640" y="907560"/>
            <a:ext cx="1779120" cy="1779480"/>
          </a:xfrm>
          <a:prstGeom prst="rect">
            <a:avLst/>
          </a:prstGeom>
          <a:ln>
            <a:noFill/>
          </a:ln>
        </p:spPr>
      </p:pic>
      <p:sp>
        <p:nvSpPr>
          <p:cNvPr id="195" name="TextShape 2"/>
          <p:cNvSpPr txBox="1"/>
          <p:nvPr/>
        </p:nvSpPr>
        <p:spPr>
          <a:xfrm>
            <a:off x="720000" y="3888000"/>
            <a:ext cx="7330680" cy="1081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MongoDB is another </a:t>
            </a:r>
            <a:r>
              <a:rPr b="1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software program</a:t>
            </a: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running on the computer, alongside our NodeJS server program.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It is also known as the </a:t>
            </a:r>
            <a:r>
              <a:rPr b="1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MongoDB server</a:t>
            </a: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 flipH="1" rot="10800000">
            <a:off x="7013520" y="1387440"/>
            <a:ext cx="1886040" cy="38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97" name="Google Shape;411;p66" descr=""/>
          <p:cNvPicPr/>
          <p:nvPr/>
        </p:nvPicPr>
        <p:blipFill>
          <a:blip r:embed="rId2"/>
          <a:stretch/>
        </p:blipFill>
        <p:spPr>
          <a:xfrm>
            <a:off x="7017480" y="275400"/>
            <a:ext cx="1129320" cy="1129320"/>
          </a:xfrm>
          <a:prstGeom prst="rect">
            <a:avLst/>
          </a:prstGeom>
          <a:ln>
            <a:noFill/>
          </a:ln>
        </p:spPr>
      </p:pic>
      <p:pic>
        <p:nvPicPr>
          <p:cNvPr id="198" name="Google Shape;412;p66" descr=""/>
          <p:cNvPicPr/>
          <p:nvPr/>
        </p:nvPicPr>
        <p:blipFill>
          <a:blip r:embed="rId3"/>
          <a:stretch/>
        </p:blipFill>
        <p:spPr>
          <a:xfrm>
            <a:off x="7017480" y="1500840"/>
            <a:ext cx="1129320" cy="1323360"/>
          </a:xfrm>
          <a:prstGeom prst="rect">
            <a:avLst/>
          </a:prstGeom>
          <a:ln>
            <a:noFill/>
          </a:ln>
        </p:spPr>
      </p:pic>
      <p:sp>
        <p:nvSpPr>
          <p:cNvPr id="199" name="CustomShape 4"/>
          <p:cNvSpPr/>
          <p:nvPr/>
        </p:nvSpPr>
        <p:spPr>
          <a:xfrm>
            <a:off x="5131080" y="1886040"/>
            <a:ext cx="2057400" cy="109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1" name="Google Shape;693;p73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572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74" name="Google Shape;690;p73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575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6" name="Google Shape;697;p73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577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82" name="Google Shape;703;p73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83" name="Google Shape;704;p73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584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TextShape 13"/>
          <p:cNvSpPr txBox="1"/>
          <p:nvPr/>
        </p:nvSpPr>
        <p:spPr>
          <a:xfrm>
            <a:off x="212040" y="4615560"/>
            <a:ext cx="8641080" cy="1833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4. Our Node server program replies with the style.css and fetch.js files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5. The server computer sends these files back to the client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6. The browser receives the files and continues rendering index.html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6" name="Google Shape;707;p73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587" name="CustomShape 14"/>
          <p:cNvSpPr/>
          <p:nvPr/>
        </p:nvSpPr>
        <p:spPr>
          <a:xfrm>
            <a:off x="5999040" y="25754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8" name="CustomShape 15"/>
          <p:cNvSpPr/>
          <p:nvPr/>
        </p:nvSpPr>
        <p:spPr>
          <a:xfrm>
            <a:off x="8108280" y="37580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CustomShape 16"/>
          <p:cNvSpPr/>
          <p:nvPr/>
        </p:nvSpPr>
        <p:spPr>
          <a:xfrm>
            <a:off x="4573800" y="264060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17"/>
          <p:cNvSpPr/>
          <p:nvPr/>
        </p:nvSpPr>
        <p:spPr>
          <a:xfrm>
            <a:off x="2640600" y="264060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1" name="Google Shape;712;p73" descr=""/>
          <p:cNvPicPr/>
          <p:nvPr/>
        </p:nvPicPr>
        <p:blipFill>
          <a:blip r:embed="rId7"/>
          <a:stretch/>
        </p:blipFill>
        <p:spPr>
          <a:xfrm>
            <a:off x="207720" y="1722960"/>
            <a:ext cx="1319760" cy="605880"/>
          </a:xfrm>
          <a:prstGeom prst="rect">
            <a:avLst/>
          </a:prstGeom>
          <a:ln w="9360">
            <a:solidFill>
              <a:srgbClr val="595959"/>
            </a:solidFill>
            <a:round/>
          </a:ln>
        </p:spPr>
      </p:pic>
      <p:sp>
        <p:nvSpPr>
          <p:cNvPr id="592" name="CustomShape 18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19"/>
          <p:cNvSpPr/>
          <p:nvPr/>
        </p:nvSpPr>
        <p:spPr>
          <a:xfrm>
            <a:off x="101160" y="23864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97" name="Google Shape;723;p74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598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0" name="Google Shape;720;p74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601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2" name="Google Shape;727;p74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603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8" name="Google Shape;733;p74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609" name="Google Shape;734;p74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610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11" name="Google Shape;736;p74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pic>
        <p:nvPicPr>
          <p:cNvPr id="612" name="Google Shape;737;p74" descr=""/>
          <p:cNvPicPr/>
          <p:nvPr/>
        </p:nvPicPr>
        <p:blipFill>
          <a:blip r:embed="rId7"/>
          <a:stretch/>
        </p:blipFill>
        <p:spPr>
          <a:xfrm>
            <a:off x="207720" y="1722960"/>
            <a:ext cx="1319760" cy="605880"/>
          </a:xfrm>
          <a:prstGeom prst="rect">
            <a:avLst/>
          </a:prstGeom>
          <a:ln w="9360">
            <a:solidFill>
              <a:srgbClr val="595959"/>
            </a:solidFill>
            <a:round/>
          </a:ln>
        </p:spPr>
      </p:pic>
      <p:sp>
        <p:nvSpPr>
          <p:cNvPr id="613" name="CustomShape 13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TextShape 14"/>
          <p:cNvSpPr txBox="1"/>
          <p:nvPr/>
        </p:nvSpPr>
        <p:spPr>
          <a:xfrm>
            <a:off x="216000" y="4575600"/>
            <a:ext cx="8712000" cy="196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In this picture, there are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two copies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of index.html, style.css, and fetch.js: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computer has these files stored in its file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browser has just downloaded the files from the server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5" name="Google Shape;740;p74" descr=""/>
          <p:cNvPicPr/>
          <p:nvPr/>
        </p:nvPicPr>
        <p:blipFill>
          <a:blip r:embed="rId8"/>
          <a:stretch/>
        </p:blipFill>
        <p:spPr>
          <a:xfrm>
            <a:off x="1224720" y="3834360"/>
            <a:ext cx="409680" cy="409680"/>
          </a:xfrm>
          <a:prstGeom prst="rect">
            <a:avLst/>
          </a:prstGeom>
          <a:ln>
            <a:noFill/>
          </a:ln>
        </p:spPr>
      </p:pic>
      <p:pic>
        <p:nvPicPr>
          <p:cNvPr id="616" name="Google Shape;741;p74" descr=""/>
          <p:cNvPicPr/>
          <p:nvPr/>
        </p:nvPicPr>
        <p:blipFill>
          <a:blip r:embed="rId9"/>
          <a:stretch/>
        </p:blipFill>
        <p:spPr>
          <a:xfrm>
            <a:off x="1727280" y="3841920"/>
            <a:ext cx="436320" cy="436320"/>
          </a:xfrm>
          <a:prstGeom prst="rect">
            <a:avLst/>
          </a:prstGeom>
          <a:ln>
            <a:noFill/>
          </a:ln>
        </p:spPr>
      </p:pic>
      <p:pic>
        <p:nvPicPr>
          <p:cNvPr id="617" name="Google Shape;742;p74" descr=""/>
          <p:cNvPicPr/>
          <p:nvPr/>
        </p:nvPicPr>
        <p:blipFill>
          <a:blip r:embed="rId10"/>
          <a:stretch/>
        </p:blipFill>
        <p:spPr>
          <a:xfrm>
            <a:off x="2254680" y="3855240"/>
            <a:ext cx="409680" cy="409680"/>
          </a:xfrm>
          <a:prstGeom prst="rect">
            <a:avLst/>
          </a:prstGeom>
          <a:ln>
            <a:noFill/>
          </a:ln>
        </p:spPr>
      </p:pic>
      <p:pic>
        <p:nvPicPr>
          <p:cNvPr id="618" name="Google Shape;743;p74" descr=""/>
          <p:cNvPicPr/>
          <p:nvPr/>
        </p:nvPicPr>
        <p:blipFill>
          <a:blip r:embed="rId11"/>
          <a:stretch/>
        </p:blipFill>
        <p:spPr>
          <a:xfrm>
            <a:off x="6642360" y="3895200"/>
            <a:ext cx="409680" cy="409680"/>
          </a:xfrm>
          <a:prstGeom prst="rect">
            <a:avLst/>
          </a:prstGeom>
          <a:ln>
            <a:noFill/>
          </a:ln>
        </p:spPr>
      </p:pic>
      <p:pic>
        <p:nvPicPr>
          <p:cNvPr id="619" name="Google Shape;744;p74" descr=""/>
          <p:cNvPicPr/>
          <p:nvPr/>
        </p:nvPicPr>
        <p:blipFill>
          <a:blip r:embed="rId12"/>
          <a:stretch/>
        </p:blipFill>
        <p:spPr>
          <a:xfrm>
            <a:off x="7144920" y="3902760"/>
            <a:ext cx="436320" cy="436320"/>
          </a:xfrm>
          <a:prstGeom prst="rect">
            <a:avLst/>
          </a:prstGeom>
          <a:ln>
            <a:noFill/>
          </a:ln>
        </p:spPr>
      </p:pic>
      <p:pic>
        <p:nvPicPr>
          <p:cNvPr id="620" name="Google Shape;745;p74" descr=""/>
          <p:cNvPicPr/>
          <p:nvPr/>
        </p:nvPicPr>
        <p:blipFill>
          <a:blip r:embed="rId13"/>
          <a:stretch/>
        </p:blipFill>
        <p:spPr>
          <a:xfrm>
            <a:off x="7672320" y="3916080"/>
            <a:ext cx="409680" cy="409680"/>
          </a:xfrm>
          <a:prstGeom prst="rect">
            <a:avLst/>
          </a:prstGeom>
          <a:ln>
            <a:noFill/>
          </a:ln>
        </p:spPr>
      </p:pic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24" name="Google Shape;754;p75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625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27" name="Google Shape;751;p75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628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9" name="Google Shape;758;p75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630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2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35" name="Google Shape;764;p75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636" name="Google Shape;765;p75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637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38" name="Google Shape;767;p75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pic>
        <p:nvPicPr>
          <p:cNvPr id="639" name="Google Shape;768;p75" descr=""/>
          <p:cNvPicPr/>
          <p:nvPr/>
        </p:nvPicPr>
        <p:blipFill>
          <a:blip r:embed="rId7"/>
          <a:stretch/>
        </p:blipFill>
        <p:spPr>
          <a:xfrm>
            <a:off x="207720" y="1722960"/>
            <a:ext cx="1319760" cy="605880"/>
          </a:xfrm>
          <a:prstGeom prst="rect">
            <a:avLst/>
          </a:prstGeom>
          <a:ln w="9360">
            <a:solidFill>
              <a:srgbClr val="595959"/>
            </a:solidFill>
            <a:round/>
          </a:ln>
        </p:spPr>
      </p:pic>
      <p:sp>
        <p:nvSpPr>
          <p:cNvPr id="640" name="CustomShape 13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TextShape 14"/>
          <p:cNvSpPr txBox="1"/>
          <p:nvPr/>
        </p:nvSpPr>
        <p:spPr>
          <a:xfrm>
            <a:off x="548280" y="4742280"/>
            <a:ext cx="8047080" cy="1979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computer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provided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files.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But the client computer is going to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execute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files.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So the code in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fetch.js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is going to be run on the client, not on the server.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2" name="Google Shape;771;p75" descr=""/>
          <p:cNvPicPr/>
          <p:nvPr/>
        </p:nvPicPr>
        <p:blipFill>
          <a:blip r:embed="rId8"/>
          <a:stretch/>
        </p:blipFill>
        <p:spPr>
          <a:xfrm>
            <a:off x="1224720" y="3834360"/>
            <a:ext cx="409680" cy="409680"/>
          </a:xfrm>
          <a:prstGeom prst="rect">
            <a:avLst/>
          </a:prstGeom>
          <a:ln>
            <a:noFill/>
          </a:ln>
        </p:spPr>
      </p:pic>
      <p:pic>
        <p:nvPicPr>
          <p:cNvPr id="643" name="Google Shape;772;p75" descr=""/>
          <p:cNvPicPr/>
          <p:nvPr/>
        </p:nvPicPr>
        <p:blipFill>
          <a:blip r:embed="rId9"/>
          <a:stretch/>
        </p:blipFill>
        <p:spPr>
          <a:xfrm>
            <a:off x="1727280" y="3841920"/>
            <a:ext cx="436320" cy="436320"/>
          </a:xfrm>
          <a:prstGeom prst="rect">
            <a:avLst/>
          </a:prstGeom>
          <a:ln>
            <a:noFill/>
          </a:ln>
        </p:spPr>
      </p:pic>
      <p:pic>
        <p:nvPicPr>
          <p:cNvPr id="644" name="Google Shape;773;p75" descr=""/>
          <p:cNvPicPr/>
          <p:nvPr/>
        </p:nvPicPr>
        <p:blipFill>
          <a:blip r:embed="rId10"/>
          <a:stretch/>
        </p:blipFill>
        <p:spPr>
          <a:xfrm>
            <a:off x="2254680" y="3855240"/>
            <a:ext cx="409680" cy="409680"/>
          </a:xfrm>
          <a:prstGeom prst="rect">
            <a:avLst/>
          </a:prstGeom>
          <a:ln>
            <a:noFill/>
          </a:ln>
        </p:spPr>
      </p:pic>
      <p:pic>
        <p:nvPicPr>
          <p:cNvPr id="645" name="Google Shape;774;p75" descr=""/>
          <p:cNvPicPr/>
          <p:nvPr/>
        </p:nvPicPr>
        <p:blipFill>
          <a:blip r:embed="rId11"/>
          <a:stretch/>
        </p:blipFill>
        <p:spPr>
          <a:xfrm>
            <a:off x="6642360" y="3895200"/>
            <a:ext cx="409680" cy="409680"/>
          </a:xfrm>
          <a:prstGeom prst="rect">
            <a:avLst/>
          </a:prstGeom>
          <a:ln>
            <a:noFill/>
          </a:ln>
        </p:spPr>
      </p:pic>
      <p:pic>
        <p:nvPicPr>
          <p:cNvPr id="646" name="Google Shape;775;p75" descr=""/>
          <p:cNvPicPr/>
          <p:nvPr/>
        </p:nvPicPr>
        <p:blipFill>
          <a:blip r:embed="rId12"/>
          <a:stretch/>
        </p:blipFill>
        <p:spPr>
          <a:xfrm>
            <a:off x="7144920" y="3902760"/>
            <a:ext cx="436320" cy="436320"/>
          </a:xfrm>
          <a:prstGeom prst="rect">
            <a:avLst/>
          </a:prstGeom>
          <a:ln>
            <a:noFill/>
          </a:ln>
        </p:spPr>
      </p:pic>
      <p:pic>
        <p:nvPicPr>
          <p:cNvPr id="647" name="Google Shape;776;p75" descr=""/>
          <p:cNvPicPr/>
          <p:nvPr/>
        </p:nvPicPr>
        <p:blipFill>
          <a:blip r:embed="rId13"/>
          <a:stretch/>
        </p:blipFill>
        <p:spPr>
          <a:xfrm>
            <a:off x="7672320" y="3916080"/>
            <a:ext cx="409680" cy="409680"/>
          </a:xfrm>
          <a:prstGeom prst="rect">
            <a:avLst/>
          </a:prstGeom>
          <a:ln>
            <a:noFill/>
          </a:ln>
        </p:spPr>
      </p:pic>
      <p:sp>
        <p:nvSpPr>
          <p:cNvPr id="648" name="CustomShape 15"/>
          <p:cNvSpPr/>
          <p:nvPr/>
        </p:nvSpPr>
        <p:spPr>
          <a:xfrm>
            <a:off x="1069560" y="3777840"/>
            <a:ext cx="1752120" cy="60588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0" name="Google Shape;783;p76" descr=""/>
          <p:cNvPicPr/>
          <p:nvPr/>
        </p:nvPicPr>
        <p:blipFill>
          <a:blip r:embed="rId1"/>
          <a:stretch/>
        </p:blipFill>
        <p:spPr>
          <a:xfrm>
            <a:off x="254880" y="3831840"/>
            <a:ext cx="1272960" cy="833760"/>
          </a:xfrm>
          <a:prstGeom prst="rect">
            <a:avLst/>
          </a:prstGeom>
          <a:ln>
            <a:noFill/>
          </a:ln>
        </p:spPr>
      </p:pic>
      <p:sp>
        <p:nvSpPr>
          <p:cNvPr id="651" name="TextShape 2"/>
          <p:cNvSpPr txBox="1"/>
          <p:nvPr/>
        </p:nvSpPr>
        <p:spPr>
          <a:xfrm>
            <a:off x="782640" y="5039640"/>
            <a:ext cx="8047080" cy="977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client has rendered the page and ran the JavaScript in fetch.js to attach the event listeners.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Then, when we enter a word and hit "Search"...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CustomShape 3"/>
          <p:cNvSpPr/>
          <p:nvPr/>
        </p:nvSpPr>
        <p:spPr>
          <a:xfrm>
            <a:off x="5534640" y="28328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3" name="Google Shape;786;p76" descr=""/>
          <p:cNvPicPr/>
          <p:nvPr/>
        </p:nvPicPr>
        <p:blipFill>
          <a:blip r:embed="rId2"/>
          <a:stretch/>
        </p:blipFill>
        <p:spPr>
          <a:xfrm>
            <a:off x="497520" y="1986120"/>
            <a:ext cx="4762440" cy="144468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654" name="CustomShape 4"/>
          <p:cNvSpPr/>
          <p:nvPr/>
        </p:nvSpPr>
        <p:spPr>
          <a:xfrm flipH="1" rot="10800000">
            <a:off x="1130400" y="3831840"/>
            <a:ext cx="238320" cy="37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5"/>
          <p:cNvSpPr/>
          <p:nvPr/>
        </p:nvSpPr>
        <p:spPr>
          <a:xfrm flipH="1">
            <a:off x="264600" y="445680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6" name="Google Shape;789;p76" descr=""/>
          <p:cNvPicPr/>
          <p:nvPr/>
        </p:nvPicPr>
        <p:blipFill>
          <a:blip r:embed="rId3"/>
          <a:stretch/>
        </p:blipFill>
        <p:spPr>
          <a:xfrm>
            <a:off x="2917440" y="3604680"/>
            <a:ext cx="6003000" cy="686160"/>
          </a:xfrm>
          <a:prstGeom prst="rect">
            <a:avLst/>
          </a:prstGeom>
          <a:ln>
            <a:noFill/>
          </a:ln>
        </p:spPr>
      </p:pic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8" name="Google Shape;795;p77" descr=""/>
          <p:cNvPicPr/>
          <p:nvPr/>
        </p:nvPicPr>
        <p:blipFill>
          <a:blip r:embed="rId1"/>
          <a:stretch/>
        </p:blipFill>
        <p:spPr>
          <a:xfrm>
            <a:off x="601560" y="3958560"/>
            <a:ext cx="1885680" cy="1235160"/>
          </a:xfrm>
          <a:prstGeom prst="rect">
            <a:avLst/>
          </a:prstGeom>
          <a:ln>
            <a:noFill/>
          </a:ln>
        </p:spPr>
      </p:pic>
      <p:sp>
        <p:nvSpPr>
          <p:cNvPr id="659" name="TextShape 2"/>
          <p:cNvSpPr txBox="1"/>
          <p:nvPr/>
        </p:nvSpPr>
        <p:spPr>
          <a:xfrm>
            <a:off x="738000" y="5752800"/>
            <a:ext cx="8047080" cy="977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2. ...the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onSearch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is executed on the client.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CustomShape 3"/>
          <p:cNvSpPr/>
          <p:nvPr/>
        </p:nvSpPr>
        <p:spPr>
          <a:xfrm>
            <a:off x="1928880" y="24206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1" name="Google Shape;798;p77" descr=""/>
          <p:cNvPicPr/>
          <p:nvPr/>
        </p:nvPicPr>
        <p:blipFill>
          <a:blip r:embed="rId2"/>
          <a:stretch/>
        </p:blipFill>
        <p:spPr>
          <a:xfrm>
            <a:off x="376920" y="3006720"/>
            <a:ext cx="2049480" cy="62136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662" name="Google Shape;799;p77" descr=""/>
          <p:cNvPicPr/>
          <p:nvPr/>
        </p:nvPicPr>
        <p:blipFill>
          <a:blip r:embed="rId3"/>
          <a:stretch/>
        </p:blipFill>
        <p:spPr>
          <a:xfrm>
            <a:off x="2567880" y="2508480"/>
            <a:ext cx="6455160" cy="1841040"/>
          </a:xfrm>
          <a:prstGeom prst="rect">
            <a:avLst/>
          </a:prstGeom>
          <a:ln>
            <a:noFill/>
          </a:ln>
        </p:spPr>
      </p:pic>
      <p:sp>
        <p:nvSpPr>
          <p:cNvPr id="663" name="CustomShape 4"/>
          <p:cNvSpPr/>
          <p:nvPr/>
        </p:nvSpPr>
        <p:spPr>
          <a:xfrm flipH="1">
            <a:off x="950400" y="49903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5" name="Google Shape;806;p78" descr=""/>
          <p:cNvPicPr/>
          <p:nvPr/>
        </p:nvPicPr>
        <p:blipFill>
          <a:blip r:embed="rId1"/>
          <a:stretch/>
        </p:blipFill>
        <p:spPr>
          <a:xfrm>
            <a:off x="0" y="2631600"/>
            <a:ext cx="1885680" cy="1235160"/>
          </a:xfrm>
          <a:prstGeom prst="rect">
            <a:avLst/>
          </a:prstGeom>
          <a:ln>
            <a:noFill/>
          </a:ln>
        </p:spPr>
      </p:pic>
      <p:sp>
        <p:nvSpPr>
          <p:cNvPr id="666" name="TextShape 2"/>
          <p:cNvSpPr txBox="1"/>
          <p:nvPr/>
        </p:nvSpPr>
        <p:spPr>
          <a:xfrm>
            <a:off x="662400" y="5089680"/>
            <a:ext cx="8047080" cy="977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3. Our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onSearch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includes a call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fetch()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, which is going to trigger another HTTP GET request, this time for abc.com/lookup/cat.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7" name="Google Shape;808;p78" descr=""/>
          <p:cNvPicPr/>
          <p:nvPr/>
        </p:nvPicPr>
        <p:blipFill>
          <a:blip r:embed="rId2"/>
          <a:stretch/>
        </p:blipFill>
        <p:spPr>
          <a:xfrm>
            <a:off x="2567880" y="2508480"/>
            <a:ext cx="6455160" cy="1841040"/>
          </a:xfrm>
          <a:prstGeom prst="rect">
            <a:avLst/>
          </a:prstGeom>
          <a:ln>
            <a:noFill/>
          </a:ln>
        </p:spPr>
      </p:pic>
      <p:sp>
        <p:nvSpPr>
          <p:cNvPr id="668" name="CustomShape 3"/>
          <p:cNvSpPr/>
          <p:nvPr/>
        </p:nvSpPr>
        <p:spPr>
          <a:xfrm flipH="1">
            <a:off x="349200" y="366336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9" name="CustomShape 4"/>
          <p:cNvSpPr/>
          <p:nvPr/>
        </p:nvSpPr>
        <p:spPr>
          <a:xfrm>
            <a:off x="2199600" y="350496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73" name="Google Shape;819;p79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674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76" name="Google Shape;816;p79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677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8" name="Google Shape;823;p79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679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0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84" name="Google Shape;829;p79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685" name="Google Shape;830;p79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686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TextShape 13"/>
          <p:cNvSpPr txBox="1"/>
          <p:nvPr/>
        </p:nvSpPr>
        <p:spPr>
          <a:xfrm>
            <a:off x="738000" y="4889160"/>
            <a:ext cx="8047080" cy="87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4. Because of the call to fetch(), the browser makes an HTTP GET request for abc.com/lookup/cat.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8" name="Google Shape;833;p79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689" name="CustomShape 14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CustomShape 15"/>
          <p:cNvSpPr/>
          <p:nvPr/>
        </p:nvSpPr>
        <p:spPr>
          <a:xfrm>
            <a:off x="2545200" y="245088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1" name="Google Shape;837;p79" descr=""/>
          <p:cNvPicPr/>
          <p:nvPr/>
        </p:nvPicPr>
        <p:blipFill>
          <a:blip r:embed="rId7"/>
          <a:srcRect l="46125" t="64024" r="11659" b="24790"/>
          <a:stretch/>
        </p:blipFill>
        <p:spPr>
          <a:xfrm>
            <a:off x="207720" y="1775160"/>
            <a:ext cx="2997360" cy="340560"/>
          </a:xfrm>
          <a:prstGeom prst="rect">
            <a:avLst/>
          </a:prstGeom>
          <a:ln>
            <a:noFill/>
          </a:ln>
        </p:spPr>
      </p:pic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3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4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95" name="Google Shape;846;p80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696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98" name="Google Shape;843;p80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699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0" name="Google Shape;850;p80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701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06" name="Google Shape;856;p80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707" name="Google Shape;857;p80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708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TextShape 13"/>
          <p:cNvSpPr txBox="1"/>
          <p:nvPr/>
        </p:nvSpPr>
        <p:spPr>
          <a:xfrm>
            <a:off x="738000" y="4889160"/>
            <a:ext cx="8047080" cy="870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5. These GET requests get routed to the server computer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6. The server computer sends the GET requests to our NodeJS process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0" name="Google Shape;860;p80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711" name="CustomShape 14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CustomShape 15"/>
          <p:cNvSpPr/>
          <p:nvPr/>
        </p:nvSpPr>
        <p:spPr>
          <a:xfrm>
            <a:off x="6086880" y="254520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3" name="CustomShape 16"/>
          <p:cNvSpPr/>
          <p:nvPr/>
        </p:nvSpPr>
        <p:spPr>
          <a:xfrm>
            <a:off x="8073720" y="375804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4" name="Google Shape;865;p80" descr=""/>
          <p:cNvPicPr/>
          <p:nvPr/>
        </p:nvPicPr>
        <p:blipFill>
          <a:blip r:embed="rId7"/>
          <a:srcRect l="46125" t="64024" r="11659" b="24790"/>
          <a:stretch/>
        </p:blipFill>
        <p:spPr>
          <a:xfrm>
            <a:off x="207720" y="1775160"/>
            <a:ext cx="2997360" cy="340560"/>
          </a:xfrm>
          <a:prstGeom prst="rect">
            <a:avLst/>
          </a:prstGeom>
          <a:ln>
            <a:noFill/>
          </a:ln>
        </p:spPr>
      </p:pic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 flipH="1">
            <a:off x="0" y="3125880"/>
            <a:ext cx="1099440" cy="54612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7" name="Google Shape;873;p81" descr=""/>
          <p:cNvPicPr/>
          <p:nvPr/>
        </p:nvPicPr>
        <p:blipFill>
          <a:blip r:embed="rId1"/>
          <a:stretch/>
        </p:blipFill>
        <p:spPr>
          <a:xfrm>
            <a:off x="727920" y="2688120"/>
            <a:ext cx="1451880" cy="1451880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 flipH="1">
            <a:off x="505440" y="2059200"/>
            <a:ext cx="189720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9" name="Google Shape;875;p81" descr=""/>
          <p:cNvPicPr/>
          <p:nvPr/>
        </p:nvPicPr>
        <p:blipFill>
          <a:blip r:embed="rId2"/>
          <a:stretch/>
        </p:blipFill>
        <p:spPr>
          <a:xfrm>
            <a:off x="2402640" y="2904840"/>
            <a:ext cx="1017720" cy="1017720"/>
          </a:xfrm>
          <a:prstGeom prst="rect">
            <a:avLst/>
          </a:prstGeom>
          <a:ln>
            <a:noFill/>
          </a:ln>
        </p:spPr>
      </p:pic>
      <p:sp>
        <p:nvSpPr>
          <p:cNvPr id="720" name="CustomShape 4"/>
          <p:cNvSpPr/>
          <p:nvPr/>
        </p:nvSpPr>
        <p:spPr>
          <a:xfrm>
            <a:off x="1866960" y="3164400"/>
            <a:ext cx="632520" cy="34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TextShape 5"/>
          <p:cNvSpPr txBox="1"/>
          <p:nvPr/>
        </p:nvSpPr>
        <p:spPr>
          <a:xfrm>
            <a:off x="738000" y="4820760"/>
            <a:ext cx="8047080" cy="1833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7. Our NodeJS server code first tries to see whether there's an "lookup/cat/index.html" in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public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directory.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2" name="Google Shape;878;p81" descr=""/>
          <p:cNvPicPr/>
          <p:nvPr/>
        </p:nvPicPr>
        <p:blipFill>
          <a:blip r:embed="rId3"/>
          <a:stretch/>
        </p:blipFill>
        <p:spPr>
          <a:xfrm>
            <a:off x="3643560" y="2341440"/>
            <a:ext cx="5129640" cy="555120"/>
          </a:xfrm>
          <a:prstGeom prst="rect">
            <a:avLst/>
          </a:prstGeom>
          <a:ln>
            <a:noFill/>
          </a:ln>
        </p:spPr>
      </p:pic>
      <p:pic>
        <p:nvPicPr>
          <p:cNvPr id="723" name="Google Shape;879;p81" descr=""/>
          <p:cNvPicPr/>
          <p:nvPr/>
        </p:nvPicPr>
        <p:blipFill>
          <a:blip r:embed="rId4"/>
          <a:stretch/>
        </p:blipFill>
        <p:spPr>
          <a:xfrm>
            <a:off x="5729760" y="2904840"/>
            <a:ext cx="2099520" cy="1618920"/>
          </a:xfrm>
          <a:prstGeom prst="rect">
            <a:avLst/>
          </a:prstGeom>
          <a:ln>
            <a:noFill/>
          </a:ln>
        </p:spPr>
      </p:pic>
      <p:sp>
        <p:nvSpPr>
          <p:cNvPr id="724" name="CustomShape 6"/>
          <p:cNvSpPr/>
          <p:nvPr/>
        </p:nvSpPr>
        <p:spPr>
          <a:xfrm>
            <a:off x="3572280" y="2562480"/>
            <a:ext cx="1853640" cy="497160"/>
          </a:xfrm>
          <a:custGeom>
            <a:avLst/>
            <a:gdLst/>
            <a:ahLst/>
            <a:rect l="l" t="t" r="r" b="b"/>
            <a:pathLst>
              <a:path w="74156" h="19896">
                <a:moveTo>
                  <a:pt x="6631" y="0"/>
                </a:moveTo>
                <a:lnTo>
                  <a:pt x="0" y="0"/>
                </a:lnTo>
                <a:lnTo>
                  <a:pt x="0" y="19896"/>
                </a:lnTo>
                <a:lnTo>
                  <a:pt x="74156" y="19896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CustomShape 7"/>
          <p:cNvSpPr/>
          <p:nvPr/>
        </p:nvSpPr>
        <p:spPr>
          <a:xfrm>
            <a:off x="3146040" y="184392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/>
          <p:cNvSpPr/>
          <p:nvPr/>
        </p:nvSpPr>
        <p:spPr>
          <a:xfrm flipH="1">
            <a:off x="0" y="3125880"/>
            <a:ext cx="1099440" cy="47412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8" name="Google Shape;889;p82" descr=""/>
          <p:cNvPicPr/>
          <p:nvPr/>
        </p:nvPicPr>
        <p:blipFill>
          <a:blip r:embed="rId1"/>
          <a:stretch/>
        </p:blipFill>
        <p:spPr>
          <a:xfrm>
            <a:off x="727920" y="2688120"/>
            <a:ext cx="1451880" cy="1451880"/>
          </a:xfrm>
          <a:prstGeom prst="rect">
            <a:avLst/>
          </a:prstGeom>
          <a:ln>
            <a:noFill/>
          </a:ln>
        </p:spPr>
      </p:pic>
      <p:sp>
        <p:nvSpPr>
          <p:cNvPr id="729" name="CustomShape 3"/>
          <p:cNvSpPr/>
          <p:nvPr/>
        </p:nvSpPr>
        <p:spPr>
          <a:xfrm flipH="1">
            <a:off x="505440" y="2059200"/>
            <a:ext cx="189720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0" name="Google Shape;891;p82" descr=""/>
          <p:cNvPicPr/>
          <p:nvPr/>
        </p:nvPicPr>
        <p:blipFill>
          <a:blip r:embed="rId2"/>
          <a:stretch/>
        </p:blipFill>
        <p:spPr>
          <a:xfrm>
            <a:off x="2402640" y="2904840"/>
            <a:ext cx="1017720" cy="1017720"/>
          </a:xfrm>
          <a:prstGeom prst="rect">
            <a:avLst/>
          </a:prstGeom>
          <a:ln>
            <a:noFill/>
          </a:ln>
        </p:spPr>
      </p:pic>
      <p:sp>
        <p:nvSpPr>
          <p:cNvPr id="731" name="CustomShape 4"/>
          <p:cNvSpPr/>
          <p:nvPr/>
        </p:nvSpPr>
        <p:spPr>
          <a:xfrm>
            <a:off x="1866960" y="3164400"/>
            <a:ext cx="632520" cy="34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TextShape 5"/>
          <p:cNvSpPr txBox="1"/>
          <p:nvPr/>
        </p:nvSpPr>
        <p:spPr>
          <a:xfrm>
            <a:off x="144000" y="4744800"/>
            <a:ext cx="8641080" cy="1735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8. "public/lookup/cat/index.html" doesn't exist, so now it sees whether there's a route that matches GET "/lookup/cat":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'/lookup/:word'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matches, so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onLookupWord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is executed on the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3" name="CustomShape 6"/>
          <p:cNvSpPr/>
          <p:nvPr/>
        </p:nvSpPr>
        <p:spPr>
          <a:xfrm>
            <a:off x="3643560" y="268812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4" name="Google Shape;895;p82" descr=""/>
          <p:cNvPicPr/>
          <p:nvPr/>
        </p:nvPicPr>
        <p:blipFill>
          <a:blip r:embed="rId3"/>
          <a:stretch/>
        </p:blipFill>
        <p:spPr>
          <a:xfrm>
            <a:off x="3754800" y="3240720"/>
            <a:ext cx="5308560" cy="34632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 flipH="1">
            <a:off x="654480" y="3050280"/>
            <a:ext cx="2981160" cy="55368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Google Shape;419;p67" descr=""/>
          <p:cNvPicPr/>
          <p:nvPr/>
        </p:nvPicPr>
        <p:blipFill>
          <a:blip r:embed="rId1"/>
          <a:stretch/>
        </p:blipFill>
        <p:spPr>
          <a:xfrm>
            <a:off x="3241440" y="1712520"/>
            <a:ext cx="1980360" cy="1980360"/>
          </a:xfrm>
          <a:prstGeom prst="rect">
            <a:avLst/>
          </a:prstGeom>
          <a:ln>
            <a:noFill/>
          </a:ln>
        </p:spPr>
      </p:pic>
      <p:sp>
        <p:nvSpPr>
          <p:cNvPr id="202" name="TextShape 2"/>
          <p:cNvSpPr txBox="1"/>
          <p:nvPr/>
        </p:nvSpPr>
        <p:spPr>
          <a:xfrm>
            <a:off x="906480" y="5277600"/>
            <a:ext cx="7330680" cy="1081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There are MongoDB libraries we can use in NodeJS to communicate with the MongoDB Server, which reads and writes data in the database it manages.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 flipH="1" rot="10800000">
            <a:off x="6961320" y="2246760"/>
            <a:ext cx="2099160" cy="43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Google Shape;422;p67" descr=""/>
          <p:cNvPicPr/>
          <p:nvPr/>
        </p:nvPicPr>
        <p:blipFill>
          <a:blip r:embed="rId2"/>
          <a:stretch/>
        </p:blipFill>
        <p:spPr>
          <a:xfrm>
            <a:off x="6965640" y="1024920"/>
            <a:ext cx="1256760" cy="1256760"/>
          </a:xfrm>
          <a:prstGeom prst="rect">
            <a:avLst/>
          </a:prstGeom>
          <a:ln>
            <a:noFill/>
          </a:ln>
        </p:spPr>
      </p:pic>
      <p:pic>
        <p:nvPicPr>
          <p:cNvPr id="205" name="Google Shape;423;p67" descr=""/>
          <p:cNvPicPr/>
          <p:nvPr/>
        </p:nvPicPr>
        <p:blipFill>
          <a:blip r:embed="rId3"/>
          <a:stretch/>
        </p:blipFill>
        <p:spPr>
          <a:xfrm>
            <a:off x="6965640" y="2388600"/>
            <a:ext cx="1256760" cy="1473120"/>
          </a:xfrm>
          <a:prstGeom prst="rect">
            <a:avLst/>
          </a:prstGeom>
          <a:ln>
            <a:noFill/>
          </a:ln>
        </p:spPr>
      </p:pic>
      <p:sp>
        <p:nvSpPr>
          <p:cNvPr id="206" name="CustomShape 4"/>
          <p:cNvSpPr/>
          <p:nvPr/>
        </p:nvSpPr>
        <p:spPr>
          <a:xfrm>
            <a:off x="4866120" y="2817720"/>
            <a:ext cx="2289600" cy="12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5"/>
          <p:cNvSpPr/>
          <p:nvPr/>
        </p:nvSpPr>
        <p:spPr>
          <a:xfrm>
            <a:off x="7226640" y="1981080"/>
            <a:ext cx="23400" cy="63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6"/>
          <p:cNvSpPr/>
          <p:nvPr/>
        </p:nvSpPr>
        <p:spPr>
          <a:xfrm>
            <a:off x="7842960" y="2100240"/>
            <a:ext cx="23400" cy="63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CustomShape 1"/>
          <p:cNvSpPr/>
          <p:nvPr/>
        </p:nvSpPr>
        <p:spPr>
          <a:xfrm flipH="1">
            <a:off x="-431280" y="3125880"/>
            <a:ext cx="1530720" cy="43308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7" name="Google Shape;903;p83" descr=""/>
          <p:cNvPicPr/>
          <p:nvPr/>
        </p:nvPicPr>
        <p:blipFill>
          <a:blip r:embed="rId1"/>
          <a:stretch/>
        </p:blipFill>
        <p:spPr>
          <a:xfrm>
            <a:off x="727920" y="2688120"/>
            <a:ext cx="1451880" cy="1451880"/>
          </a:xfrm>
          <a:prstGeom prst="rect">
            <a:avLst/>
          </a:prstGeom>
          <a:ln>
            <a:noFill/>
          </a:ln>
        </p:spPr>
      </p:pic>
      <p:sp>
        <p:nvSpPr>
          <p:cNvPr id="738" name="CustomShape 3"/>
          <p:cNvSpPr/>
          <p:nvPr/>
        </p:nvSpPr>
        <p:spPr>
          <a:xfrm flipH="1">
            <a:off x="505440" y="2059200"/>
            <a:ext cx="1897200" cy="87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9" name="Google Shape;905;p83" descr=""/>
          <p:cNvPicPr/>
          <p:nvPr/>
        </p:nvPicPr>
        <p:blipFill>
          <a:blip r:embed="rId2"/>
          <a:stretch/>
        </p:blipFill>
        <p:spPr>
          <a:xfrm>
            <a:off x="2402640" y="2904840"/>
            <a:ext cx="1017720" cy="1017720"/>
          </a:xfrm>
          <a:prstGeom prst="rect">
            <a:avLst/>
          </a:prstGeom>
          <a:ln>
            <a:noFill/>
          </a:ln>
        </p:spPr>
      </p:pic>
      <p:sp>
        <p:nvSpPr>
          <p:cNvPr id="740" name="CustomShape 4"/>
          <p:cNvSpPr/>
          <p:nvPr/>
        </p:nvSpPr>
        <p:spPr>
          <a:xfrm>
            <a:off x="1866960" y="3164400"/>
            <a:ext cx="632520" cy="34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TextShape 5"/>
          <p:cNvSpPr txBox="1"/>
          <p:nvPr/>
        </p:nvSpPr>
        <p:spPr>
          <a:xfrm>
            <a:off x="360000" y="5067000"/>
            <a:ext cx="8496000" cy="13410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9. In the version we wrote before, we get the definition from the JSON dictionary file that's also located on the server.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We'll change this to query MongoDB instead.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CustomShape 6"/>
          <p:cNvSpPr/>
          <p:nvPr/>
        </p:nvSpPr>
        <p:spPr>
          <a:xfrm>
            <a:off x="3342240" y="2688120"/>
            <a:ext cx="497520" cy="49752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3" name="Google Shape;909;p83" descr=""/>
          <p:cNvPicPr/>
          <p:nvPr/>
        </p:nvPicPr>
        <p:blipFill>
          <a:blip r:embed="rId3"/>
          <a:stretch/>
        </p:blipFill>
        <p:spPr>
          <a:xfrm>
            <a:off x="3930480" y="1605600"/>
            <a:ext cx="5127840" cy="3463920"/>
          </a:xfrm>
          <a:prstGeom prst="rect">
            <a:avLst/>
          </a:prstGeom>
          <a:ln>
            <a:noFill/>
          </a:ln>
        </p:spPr>
      </p:pic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47" name="Google Shape;918;p84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748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50" name="Google Shape;915;p84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751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2" name="Google Shape;922;p84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753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5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58" name="Google Shape;928;p84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759" name="Google Shape;929;p84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760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TextShape 13"/>
          <p:cNvSpPr txBox="1"/>
          <p:nvPr/>
        </p:nvSpPr>
        <p:spPr>
          <a:xfrm>
            <a:off x="738000" y="4668480"/>
            <a:ext cx="8047080" cy="1833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10.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Our Node server program replies with JSON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11.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server computer sends JSON back to the client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12.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browser receives the JSON and continues executing the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2" name="Google Shape;932;p84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sp>
        <p:nvSpPr>
          <p:cNvPr id="763" name="CustomShape 14"/>
          <p:cNvSpPr/>
          <p:nvPr/>
        </p:nvSpPr>
        <p:spPr>
          <a:xfrm>
            <a:off x="8108280" y="3758040"/>
            <a:ext cx="647640" cy="612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4" name="CustomShape 15"/>
          <p:cNvSpPr/>
          <p:nvPr/>
        </p:nvSpPr>
        <p:spPr>
          <a:xfrm flipH="1" rot="10800000">
            <a:off x="867600" y="2941560"/>
            <a:ext cx="26856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CustomShape 16"/>
          <p:cNvSpPr/>
          <p:nvPr/>
        </p:nvSpPr>
        <p:spPr>
          <a:xfrm>
            <a:off x="6011640" y="2583360"/>
            <a:ext cx="647640" cy="612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6" name="CustomShape 17"/>
          <p:cNvSpPr/>
          <p:nvPr/>
        </p:nvSpPr>
        <p:spPr>
          <a:xfrm>
            <a:off x="2634120" y="2299320"/>
            <a:ext cx="647640" cy="612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7" name="Google Shape;938;p84" descr=""/>
          <p:cNvPicPr/>
          <p:nvPr/>
        </p:nvPicPr>
        <p:blipFill>
          <a:blip r:embed="rId7"/>
          <a:srcRect l="46125" t="64024" r="11659" b="24790"/>
          <a:stretch/>
        </p:blipFill>
        <p:spPr>
          <a:xfrm>
            <a:off x="207720" y="1775160"/>
            <a:ext cx="2997360" cy="340560"/>
          </a:xfrm>
          <a:prstGeom prst="rect">
            <a:avLst/>
          </a:prstGeom>
          <a:ln>
            <a:noFill/>
          </a:ln>
        </p:spPr>
      </p:pic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9" name="Google Shape;944;p85" descr=""/>
          <p:cNvPicPr/>
          <p:nvPr/>
        </p:nvPicPr>
        <p:blipFill>
          <a:blip r:embed="rId1"/>
          <a:stretch/>
        </p:blipFill>
        <p:spPr>
          <a:xfrm>
            <a:off x="228600" y="2631600"/>
            <a:ext cx="1885680" cy="1235160"/>
          </a:xfrm>
          <a:prstGeom prst="rect">
            <a:avLst/>
          </a:prstGeom>
          <a:ln>
            <a:noFill/>
          </a:ln>
        </p:spPr>
      </p:pic>
      <p:sp>
        <p:nvSpPr>
          <p:cNvPr id="770" name="TextShape 2"/>
          <p:cNvSpPr txBox="1"/>
          <p:nvPr/>
        </p:nvSpPr>
        <p:spPr>
          <a:xfrm>
            <a:off x="662400" y="5089680"/>
            <a:ext cx="8047080" cy="977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13.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onsolas"/>
              </a:rPr>
              <a:t>onSearch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function continues executing with the JSON results and updates the client page.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1" name="CustomShape 3"/>
          <p:cNvSpPr/>
          <p:nvPr/>
        </p:nvSpPr>
        <p:spPr>
          <a:xfrm flipH="1">
            <a:off x="577800" y="366336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2" name="Google Shape;947;p85" descr=""/>
          <p:cNvPicPr/>
          <p:nvPr/>
        </p:nvPicPr>
        <p:blipFill>
          <a:blip r:embed="rId2"/>
          <a:stretch/>
        </p:blipFill>
        <p:spPr>
          <a:xfrm>
            <a:off x="2549160" y="1997640"/>
            <a:ext cx="6160320" cy="2204640"/>
          </a:xfrm>
          <a:prstGeom prst="rect">
            <a:avLst/>
          </a:prstGeom>
          <a:ln>
            <a:noFill/>
          </a:ln>
        </p:spPr>
      </p:pic>
      <p:sp>
        <p:nvSpPr>
          <p:cNvPr id="773" name="CustomShape 4"/>
          <p:cNvSpPr/>
          <p:nvPr/>
        </p:nvSpPr>
        <p:spPr>
          <a:xfrm>
            <a:off x="2049120" y="1997640"/>
            <a:ext cx="647640" cy="612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5" name="Google Shape;954;p86" descr=""/>
          <p:cNvPicPr/>
          <p:nvPr/>
        </p:nvPicPr>
        <p:blipFill>
          <a:blip r:embed="rId1"/>
          <a:stretch/>
        </p:blipFill>
        <p:spPr>
          <a:xfrm>
            <a:off x="228600" y="2631600"/>
            <a:ext cx="1885680" cy="1235160"/>
          </a:xfrm>
          <a:prstGeom prst="rect">
            <a:avLst/>
          </a:prstGeom>
          <a:ln>
            <a:noFill/>
          </a:ln>
        </p:spPr>
      </p:pic>
      <p:sp>
        <p:nvSpPr>
          <p:cNvPr id="776" name="CustomShape 2"/>
          <p:cNvSpPr/>
          <p:nvPr/>
        </p:nvSpPr>
        <p:spPr>
          <a:xfrm flipH="1">
            <a:off x="577800" y="366336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7" name="Google Shape;956;p86" descr=""/>
          <p:cNvPicPr/>
          <p:nvPr/>
        </p:nvPicPr>
        <p:blipFill>
          <a:blip r:embed="rId2"/>
          <a:stretch/>
        </p:blipFill>
        <p:spPr>
          <a:xfrm>
            <a:off x="2568600" y="1685160"/>
            <a:ext cx="5884560" cy="36738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CustomShape 1"/>
          <p:cNvSpPr/>
          <p:nvPr/>
        </p:nvSpPr>
        <p:spPr>
          <a:xfrm flipH="1">
            <a:off x="5879880" y="3043080"/>
            <a:ext cx="1203840" cy="3405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TextShape 2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Review system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0" name="CustomShape 3"/>
          <p:cNvSpPr/>
          <p:nvPr/>
        </p:nvSpPr>
        <p:spPr>
          <a:xfrm rot="10800000">
            <a:off x="5162040" y="3383640"/>
            <a:ext cx="800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81" name="Google Shape;965;p87" descr=""/>
          <p:cNvPicPr/>
          <p:nvPr/>
        </p:nvPicPr>
        <p:blipFill>
          <a:blip r:embed="rId1"/>
          <a:stretch/>
        </p:blipFill>
        <p:spPr>
          <a:xfrm>
            <a:off x="6791400" y="2698560"/>
            <a:ext cx="1141560" cy="1141560"/>
          </a:xfrm>
          <a:prstGeom prst="rect">
            <a:avLst/>
          </a:prstGeom>
          <a:ln>
            <a:noFill/>
          </a:ln>
        </p:spPr>
      </p:pic>
      <p:sp>
        <p:nvSpPr>
          <p:cNvPr id="782" name="CustomShape 4"/>
          <p:cNvSpPr/>
          <p:nvPr/>
        </p:nvSpPr>
        <p:spPr>
          <a:xfrm rot="10800000">
            <a:off x="3765240" y="4469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CustomShape 5"/>
          <p:cNvSpPr/>
          <p:nvPr/>
        </p:nvSpPr>
        <p:spPr>
          <a:xfrm rot="10800000">
            <a:off x="3765240" y="3065040"/>
            <a:ext cx="360" cy="98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999999"/>
            </a:solidFill>
            <a:custDash>
              <a:ds d="8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84" name="Google Shape;962;p87" descr=""/>
          <p:cNvPicPr/>
          <p:nvPr/>
        </p:nvPicPr>
        <p:blipFill>
          <a:blip r:embed="rId2"/>
          <a:stretch/>
        </p:blipFill>
        <p:spPr>
          <a:xfrm>
            <a:off x="5010120" y="2948760"/>
            <a:ext cx="869760" cy="869760"/>
          </a:xfrm>
          <a:prstGeom prst="rect">
            <a:avLst/>
          </a:prstGeom>
          <a:ln>
            <a:noFill/>
          </a:ln>
        </p:spPr>
      </p:pic>
      <p:sp>
        <p:nvSpPr>
          <p:cNvPr id="785" name="CustomShape 6"/>
          <p:cNvSpPr/>
          <p:nvPr/>
        </p:nvSpPr>
        <p:spPr>
          <a:xfrm flipH="1">
            <a:off x="1148400" y="226224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Client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6" name="Google Shape;969;p87" descr=""/>
          <p:cNvPicPr/>
          <p:nvPr/>
        </p:nvPicPr>
        <p:blipFill>
          <a:blip r:embed="rId3"/>
          <a:stretch/>
        </p:blipFill>
        <p:spPr>
          <a:xfrm>
            <a:off x="1141920" y="2742840"/>
            <a:ext cx="1491840" cy="977040"/>
          </a:xfrm>
          <a:prstGeom prst="rect">
            <a:avLst/>
          </a:prstGeom>
          <a:ln>
            <a:noFill/>
          </a:ln>
        </p:spPr>
      </p:pic>
      <p:sp>
        <p:nvSpPr>
          <p:cNvPr id="787" name="CustomShape 7"/>
          <p:cNvSpPr/>
          <p:nvPr/>
        </p:nvSpPr>
        <p:spPr>
          <a:xfrm flipH="1">
            <a:off x="3105360" y="2780640"/>
            <a:ext cx="1319760" cy="9770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8" name="CustomShape 8"/>
          <p:cNvSpPr/>
          <p:nvPr/>
        </p:nvSpPr>
        <p:spPr>
          <a:xfrm flipH="1">
            <a:off x="6616080" y="2203920"/>
            <a:ext cx="149184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9" name="CustomShape 9"/>
          <p:cNvSpPr/>
          <p:nvPr/>
        </p:nvSpPr>
        <p:spPr>
          <a:xfrm flipH="1" rot="10800000">
            <a:off x="1383480" y="3341880"/>
            <a:ext cx="545040" cy="3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0" name="CustomShape 10"/>
          <p:cNvSpPr/>
          <p:nvPr/>
        </p:nvSpPr>
        <p:spPr>
          <a:xfrm flipH="1">
            <a:off x="2477880" y="3269520"/>
            <a:ext cx="624600" cy="11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CustomShape 11"/>
          <p:cNvSpPr/>
          <p:nvPr/>
        </p:nvSpPr>
        <p:spPr>
          <a:xfrm flipH="1" rot="10800000">
            <a:off x="8331480" y="2780640"/>
            <a:ext cx="647640" cy="43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792" name="Google Shape;975;p87" descr=""/>
          <p:cNvPicPr/>
          <p:nvPr/>
        </p:nvPicPr>
        <p:blipFill>
          <a:blip r:embed="rId4"/>
          <a:stretch/>
        </p:blipFill>
        <p:spPr>
          <a:xfrm>
            <a:off x="207720" y="2941560"/>
            <a:ext cx="782280" cy="54360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793" name="Google Shape;976;p87" descr=""/>
          <p:cNvPicPr/>
          <p:nvPr/>
        </p:nvPicPr>
        <p:blipFill>
          <a:blip r:embed="rId5"/>
          <a:stretch/>
        </p:blipFill>
        <p:spPr>
          <a:xfrm>
            <a:off x="8108280" y="2869200"/>
            <a:ext cx="800280" cy="800280"/>
          </a:xfrm>
          <a:prstGeom prst="rect">
            <a:avLst/>
          </a:prstGeom>
          <a:ln>
            <a:noFill/>
          </a:ln>
        </p:spPr>
      </p:pic>
      <p:sp>
        <p:nvSpPr>
          <p:cNvPr id="794" name="CustomShape 12"/>
          <p:cNvSpPr/>
          <p:nvPr/>
        </p:nvSpPr>
        <p:spPr>
          <a:xfrm>
            <a:off x="7687080" y="3072960"/>
            <a:ext cx="497520" cy="27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TextShape 13"/>
          <p:cNvSpPr txBox="1"/>
          <p:nvPr/>
        </p:nvSpPr>
        <p:spPr>
          <a:xfrm>
            <a:off x="288000" y="5481720"/>
            <a:ext cx="8712000" cy="1019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server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generated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JSON with the word and definition.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client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consumed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the JSON with the word and definition.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6" name="Google Shape;979;p87" descr=""/>
          <p:cNvPicPr/>
          <p:nvPr/>
        </p:nvPicPr>
        <p:blipFill>
          <a:blip r:embed="rId6"/>
          <a:stretch/>
        </p:blipFill>
        <p:spPr>
          <a:xfrm>
            <a:off x="8073720" y="1722960"/>
            <a:ext cx="869760" cy="1019520"/>
          </a:xfrm>
          <a:prstGeom prst="rect">
            <a:avLst/>
          </a:prstGeom>
          <a:ln>
            <a:noFill/>
          </a:ln>
        </p:spPr>
      </p:pic>
      <p:pic>
        <p:nvPicPr>
          <p:cNvPr id="797" name="Google Shape;980;p87" descr=""/>
          <p:cNvPicPr/>
          <p:nvPr/>
        </p:nvPicPr>
        <p:blipFill>
          <a:blip r:embed="rId7"/>
          <a:stretch/>
        </p:blipFill>
        <p:spPr>
          <a:xfrm>
            <a:off x="292680" y="3818880"/>
            <a:ext cx="2119320" cy="1323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Using MongoDB in a server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Starting a server: Before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0" name="Google Shape;991;p89" descr=""/>
          <p:cNvPicPr/>
          <p:nvPr/>
        </p:nvPicPr>
        <p:blipFill>
          <a:blip r:embed="rId1"/>
          <a:stretch/>
        </p:blipFill>
        <p:spPr>
          <a:xfrm>
            <a:off x="1219320" y="2572560"/>
            <a:ext cx="6705000" cy="2164680"/>
          </a:xfrm>
          <a:prstGeom prst="rect">
            <a:avLst/>
          </a:prstGeom>
          <a:ln>
            <a:noFill/>
          </a:ln>
        </p:spPr>
      </p:pic>
      <p:sp>
        <p:nvSpPr>
          <p:cNvPr id="801" name="TextShape 2"/>
          <p:cNvSpPr txBox="1"/>
          <p:nvPr/>
        </p:nvSpPr>
        <p:spPr>
          <a:xfrm>
            <a:off x="4793760" y="4538880"/>
            <a:ext cx="4279680" cy="1263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(Previous code: This </a:t>
            </a: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doesn't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use MongoDB)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997;p90" descr=""/>
          <p:cNvPicPr/>
          <p:nvPr/>
        </p:nvPicPr>
        <p:blipFill>
          <a:blip r:embed="rId1"/>
          <a:stretch/>
        </p:blipFill>
        <p:spPr>
          <a:xfrm>
            <a:off x="1219320" y="2572560"/>
            <a:ext cx="7673400" cy="3109320"/>
          </a:xfrm>
          <a:prstGeom prst="rect">
            <a:avLst/>
          </a:prstGeom>
          <a:ln>
            <a:noFill/>
          </a:ln>
        </p:spPr>
      </p:pic>
      <p:sp>
        <p:nvSpPr>
          <p:cNvPr id="80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Starting a server: After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Starting a server: After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5" name="Google Shape;1004;p91" descr=""/>
          <p:cNvPicPr/>
          <p:nvPr/>
        </p:nvPicPr>
        <p:blipFill>
          <a:blip r:embed="rId1"/>
          <a:stretch/>
        </p:blipFill>
        <p:spPr>
          <a:xfrm>
            <a:off x="152280" y="1564560"/>
            <a:ext cx="8838720" cy="4927320"/>
          </a:xfrm>
          <a:prstGeom prst="rect">
            <a:avLst/>
          </a:prstGeom>
          <a:ln>
            <a:noFill/>
          </a:ln>
        </p:spPr>
      </p:pic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Example: Dictionary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7" name="TextShape 2"/>
          <p:cNvSpPr txBox="1"/>
          <p:nvPr/>
        </p:nvSpPr>
        <p:spPr>
          <a:xfrm>
            <a:off x="782640" y="2012400"/>
            <a:ext cx="1990440" cy="3473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We want our server to load definitions from the dictionary...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8" name="Google Shape;1011;p92" descr=""/>
          <p:cNvPicPr/>
          <p:nvPr/>
        </p:nvPicPr>
        <p:blipFill>
          <a:blip r:embed="rId1"/>
          <a:stretch/>
        </p:blipFill>
        <p:spPr>
          <a:xfrm>
            <a:off x="2915280" y="1685160"/>
            <a:ext cx="5884560" cy="36738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 flipH="1">
            <a:off x="442080" y="2823840"/>
            <a:ext cx="3071520" cy="57060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0" name="Google Shape;432;p68" descr=""/>
          <p:cNvPicPr/>
          <p:nvPr/>
        </p:nvPicPr>
        <p:blipFill>
          <a:blip r:embed="rId1"/>
          <a:stretch/>
        </p:blipFill>
        <p:spPr>
          <a:xfrm>
            <a:off x="3104280" y="1445040"/>
            <a:ext cx="2041200" cy="2040840"/>
          </a:xfrm>
          <a:prstGeom prst="rect">
            <a:avLst/>
          </a:prstGeom>
          <a:ln>
            <a:noFill/>
          </a:ln>
        </p:spPr>
      </p:pic>
      <p:sp>
        <p:nvSpPr>
          <p:cNvPr id="211" name="TextShape 2"/>
          <p:cNvSpPr txBox="1"/>
          <p:nvPr/>
        </p:nvSpPr>
        <p:spPr>
          <a:xfrm>
            <a:off x="906480" y="5277600"/>
            <a:ext cx="7330680" cy="1081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The database the MongoDB Server manages might be local to the server computer...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 flipH="1" rot="10800000">
            <a:off x="6938280" y="1995480"/>
            <a:ext cx="2163240" cy="44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Google Shape;435;p68" descr=""/>
          <p:cNvPicPr/>
          <p:nvPr/>
        </p:nvPicPr>
        <p:blipFill>
          <a:blip r:embed="rId2"/>
          <a:stretch/>
        </p:blipFill>
        <p:spPr>
          <a:xfrm>
            <a:off x="6942240" y="720000"/>
            <a:ext cx="1295280" cy="1295280"/>
          </a:xfrm>
          <a:prstGeom prst="rect">
            <a:avLst/>
          </a:prstGeom>
          <a:ln>
            <a:noFill/>
          </a:ln>
        </p:spPr>
      </p:pic>
      <p:pic>
        <p:nvPicPr>
          <p:cNvPr id="214" name="Google Shape;436;p68" descr=""/>
          <p:cNvPicPr/>
          <p:nvPr/>
        </p:nvPicPr>
        <p:blipFill>
          <a:blip r:embed="rId3"/>
          <a:stretch/>
        </p:blipFill>
        <p:spPr>
          <a:xfrm>
            <a:off x="6942240" y="2125440"/>
            <a:ext cx="1295280" cy="1517760"/>
          </a:xfrm>
          <a:prstGeom prst="rect">
            <a:avLst/>
          </a:prstGeom>
          <a:ln>
            <a:noFill/>
          </a:ln>
        </p:spPr>
      </p:pic>
      <p:sp>
        <p:nvSpPr>
          <p:cNvPr id="215" name="CustomShape 4"/>
          <p:cNvSpPr/>
          <p:nvPr/>
        </p:nvSpPr>
        <p:spPr>
          <a:xfrm>
            <a:off x="4779000" y="2567520"/>
            <a:ext cx="2359440" cy="12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5"/>
          <p:cNvSpPr/>
          <p:nvPr/>
        </p:nvSpPr>
        <p:spPr>
          <a:xfrm>
            <a:off x="7211160" y="1704960"/>
            <a:ext cx="24480" cy="65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6"/>
          <p:cNvSpPr/>
          <p:nvPr/>
        </p:nvSpPr>
        <p:spPr>
          <a:xfrm>
            <a:off x="7846560" y="1828080"/>
            <a:ext cx="24120" cy="65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7"/>
          <p:cNvSpPr/>
          <p:nvPr/>
        </p:nvSpPr>
        <p:spPr>
          <a:xfrm>
            <a:off x="5145480" y="2901600"/>
            <a:ext cx="901800" cy="871200"/>
          </a:xfrm>
          <a:prstGeom prst="can">
            <a:avLst>
              <a:gd name="adj" fmla="val 25000"/>
            </a:avLst>
          </a:prstGeom>
          <a:solidFill>
            <a:srgbClr val="eeeeee"/>
          </a:solidFill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8"/>
          <p:cNvSpPr/>
          <p:nvPr/>
        </p:nvSpPr>
        <p:spPr>
          <a:xfrm>
            <a:off x="4796640" y="3010320"/>
            <a:ext cx="348840" cy="32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9"/>
          <p:cNvSpPr/>
          <p:nvPr/>
        </p:nvSpPr>
        <p:spPr>
          <a:xfrm flipH="1">
            <a:off x="6047640" y="3010320"/>
            <a:ext cx="1175760" cy="32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JSON Dictionary lookup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0" name="Google Shape;1017;p93" descr=""/>
          <p:cNvPicPr/>
          <p:nvPr/>
        </p:nvPicPr>
        <p:blipFill>
          <a:blip r:embed="rId1"/>
          <a:stretch/>
        </p:blipFill>
        <p:spPr>
          <a:xfrm>
            <a:off x="782640" y="1660320"/>
            <a:ext cx="6735240" cy="5029560"/>
          </a:xfrm>
          <a:prstGeom prst="rect">
            <a:avLst/>
          </a:prstGeom>
          <a:ln>
            <a:noFill/>
          </a:ln>
        </p:spPr>
      </p:pic>
      <p:sp>
        <p:nvSpPr>
          <p:cNvPr id="811" name="TextShape 2"/>
          <p:cNvSpPr txBox="1"/>
          <p:nvPr/>
        </p:nvSpPr>
        <p:spPr>
          <a:xfrm>
            <a:off x="4793760" y="4538880"/>
            <a:ext cx="4279680" cy="12636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(Previous code: This </a:t>
            </a: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doesn't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use MongoDB)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Dictionary lookup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3" name="Google Shape;1024;p94" descr=""/>
          <p:cNvPicPr/>
          <p:nvPr/>
        </p:nvPicPr>
        <p:blipFill>
          <a:blip r:embed="rId1"/>
          <a:stretch/>
        </p:blipFill>
        <p:spPr>
          <a:xfrm>
            <a:off x="782640" y="1671480"/>
            <a:ext cx="7202520" cy="4973400"/>
          </a:xfrm>
          <a:prstGeom prst="rect">
            <a:avLst/>
          </a:prstGeom>
          <a:ln>
            <a:noFill/>
          </a:ln>
        </p:spPr>
      </p:pic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Dictionary with MongoDB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5" name="TextShape 2"/>
          <p:cNvSpPr txBox="1"/>
          <p:nvPr/>
        </p:nvSpPr>
        <p:spPr>
          <a:xfrm>
            <a:off x="782640" y="1951920"/>
            <a:ext cx="3075480" cy="2954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And we want to modify definitions in the dictionary: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6" name="Google Shape;1031;p95" descr=""/>
          <p:cNvPicPr/>
          <p:nvPr/>
        </p:nvPicPr>
        <p:blipFill>
          <a:blip r:embed="rId1"/>
          <a:stretch/>
        </p:blipFill>
        <p:spPr>
          <a:xfrm>
            <a:off x="4160520" y="1560240"/>
            <a:ext cx="4223880" cy="5122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1036;p96" descr=""/>
          <p:cNvPicPr/>
          <p:nvPr/>
        </p:nvPicPr>
        <p:blipFill>
          <a:blip r:embed="rId1"/>
          <a:stretch/>
        </p:blipFill>
        <p:spPr>
          <a:xfrm>
            <a:off x="152280" y="1579680"/>
            <a:ext cx="8895240" cy="4690080"/>
          </a:xfrm>
          <a:prstGeom prst="rect">
            <a:avLst/>
          </a:prstGeom>
          <a:ln>
            <a:noFill/>
          </a:ln>
        </p:spPr>
      </p:pic>
      <p:sp>
        <p:nvSpPr>
          <p:cNvPr id="81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JSON Dictionary write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9" name="TextShape 2"/>
          <p:cNvSpPr txBox="1"/>
          <p:nvPr/>
        </p:nvSpPr>
        <p:spPr>
          <a:xfrm>
            <a:off x="6444720" y="2038680"/>
            <a:ext cx="2310120" cy="171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(Previous code: This </a:t>
            </a: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doesn't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 use MongoDB)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Montserrat"/>
              </a:rPr>
              <a:t>MongoDB Dictionary write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1" name="Google Shape;1044;p97" descr=""/>
          <p:cNvPicPr/>
          <p:nvPr/>
        </p:nvPicPr>
        <p:blipFill>
          <a:blip r:embed="rId1"/>
          <a:stretch/>
        </p:blipFill>
        <p:spPr>
          <a:xfrm>
            <a:off x="467640" y="1624680"/>
            <a:ext cx="8208720" cy="494532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 flipH="1">
            <a:off x="573120" y="3315600"/>
            <a:ext cx="2145600" cy="39816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22" name="Google Shape;448;p69" descr=""/>
          <p:cNvPicPr/>
          <p:nvPr/>
        </p:nvPicPr>
        <p:blipFill>
          <a:blip r:embed="rId1"/>
          <a:stretch/>
        </p:blipFill>
        <p:spPr>
          <a:xfrm>
            <a:off x="2433240" y="2352960"/>
            <a:ext cx="1425240" cy="1424880"/>
          </a:xfrm>
          <a:prstGeom prst="rect">
            <a:avLst/>
          </a:prstGeom>
          <a:ln>
            <a:noFill/>
          </a:ln>
        </p:spPr>
      </p:pic>
      <p:sp>
        <p:nvSpPr>
          <p:cNvPr id="223" name="TextShape 2"/>
          <p:cNvSpPr txBox="1"/>
          <p:nvPr/>
        </p:nvSpPr>
        <p:spPr>
          <a:xfrm>
            <a:off x="906480" y="5049000"/>
            <a:ext cx="7330680" cy="977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Or it could be stored on other server computer(s)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驿微米黑"/>
                <a:ea typeface="Calibri"/>
              </a:rPr>
              <a:t>("cloud storage").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 flipH="1" rot="10800000">
            <a:off x="5113800" y="2737080"/>
            <a:ext cx="1510560" cy="30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5" name="Google Shape;451;p69" descr=""/>
          <p:cNvPicPr/>
          <p:nvPr/>
        </p:nvPicPr>
        <p:blipFill>
          <a:blip r:embed="rId2"/>
          <a:stretch/>
        </p:blipFill>
        <p:spPr>
          <a:xfrm>
            <a:off x="5113800" y="1846440"/>
            <a:ext cx="904320" cy="904320"/>
          </a:xfrm>
          <a:prstGeom prst="rect">
            <a:avLst/>
          </a:prstGeom>
          <a:ln>
            <a:noFill/>
          </a:ln>
        </p:spPr>
      </p:pic>
      <p:pic>
        <p:nvPicPr>
          <p:cNvPr id="226" name="Google Shape;452;p69" descr=""/>
          <p:cNvPicPr/>
          <p:nvPr/>
        </p:nvPicPr>
        <p:blipFill>
          <a:blip r:embed="rId3"/>
          <a:stretch/>
        </p:blipFill>
        <p:spPr>
          <a:xfrm>
            <a:off x="5113800" y="2827800"/>
            <a:ext cx="904320" cy="1060200"/>
          </a:xfrm>
          <a:prstGeom prst="rect">
            <a:avLst/>
          </a:prstGeom>
          <a:ln>
            <a:noFill/>
          </a:ln>
        </p:spPr>
      </p:pic>
      <p:sp>
        <p:nvSpPr>
          <p:cNvPr id="227" name="CustomShape 4"/>
          <p:cNvSpPr/>
          <p:nvPr/>
        </p:nvSpPr>
        <p:spPr>
          <a:xfrm>
            <a:off x="3602880" y="3136680"/>
            <a:ext cx="1647720" cy="8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5"/>
          <p:cNvSpPr/>
          <p:nvPr/>
        </p:nvSpPr>
        <p:spPr>
          <a:xfrm>
            <a:off x="5301360" y="2534400"/>
            <a:ext cx="169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6"/>
          <p:cNvSpPr/>
          <p:nvPr/>
        </p:nvSpPr>
        <p:spPr>
          <a:xfrm>
            <a:off x="5744880" y="2620080"/>
            <a:ext cx="169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30" name="Google Shape;456;p69" descr=""/>
          <p:cNvPicPr/>
          <p:nvPr/>
        </p:nvPicPr>
        <p:blipFill>
          <a:blip r:embed="rId4"/>
          <a:stretch/>
        </p:blipFill>
        <p:spPr>
          <a:xfrm>
            <a:off x="7814520" y="1620000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231" name="CustomShape 7"/>
          <p:cNvSpPr/>
          <p:nvPr/>
        </p:nvSpPr>
        <p:spPr>
          <a:xfrm flipH="1">
            <a:off x="6550920" y="2341080"/>
            <a:ext cx="1056960" cy="78228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8"/>
          <p:cNvSpPr/>
          <p:nvPr/>
        </p:nvSpPr>
        <p:spPr>
          <a:xfrm flipH="1">
            <a:off x="5896800" y="2732400"/>
            <a:ext cx="654480" cy="39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9"/>
          <p:cNvSpPr/>
          <p:nvPr/>
        </p:nvSpPr>
        <p:spPr>
          <a:xfrm flipH="1">
            <a:off x="7325280" y="2036880"/>
            <a:ext cx="654840" cy="39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custDash>
              <a:ds d="4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2019-05-29T20:55:13Z</dcterms:modified>
  <cp:revision>14</cp:revision>
  <dc:subject/>
  <dc:title/>
</cp:coreProperties>
</file>