
<file path=[Content_Types].xml><?xml version="1.0" encoding="utf-8"?>
<Types xmlns="http://schemas.openxmlformats.org/package/2006/content-types">
  <Override PartName="/_rels/.rels" ContentType="application/vnd.openxmlformats-package.relationships+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89.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55.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_rels/slide89.xml.rels" ContentType="application/vnd.openxmlformats-package.relationships+xml"/>
  <Override PartName="/ppt/slides/_rels/slide88.xml.rels" ContentType="application/vnd.openxmlformats-package.relationships+xml"/>
  <Override PartName="/ppt/slides/_rels/slide87.xml.rels" ContentType="application/vnd.openxmlformats-package.relationships+xml"/>
  <Override PartName="/ppt/slides/_rels/slide78.xml.rels" ContentType="application/vnd.openxmlformats-package.relationships+xml"/>
  <Override PartName="/ppt/slides/_rels/slide76.xml.rels" ContentType="application/vnd.openxmlformats-package.relationships+xml"/>
  <Override PartName="/ppt/slides/_rels/slide75.xml.rels" ContentType="application/vnd.openxmlformats-package.relationships+xml"/>
  <Override PartName="/ppt/slides/_rels/slide74.xml.rels" ContentType="application/vnd.openxmlformats-package.relationships+xml"/>
  <Override PartName="/ppt/slides/_rels/slide73.xml.rels" ContentType="application/vnd.openxmlformats-package.relationships+xml"/>
  <Override PartName="/ppt/slides/_rels/slide72.xml.rels" ContentType="application/vnd.openxmlformats-package.relationships+xml"/>
  <Override PartName="/ppt/slides/_rels/slide71.xml.rels" ContentType="application/vnd.openxmlformats-package.relationships+xml"/>
  <Override PartName="/ppt/slides/_rels/slide67.xml.rels" ContentType="application/vnd.openxmlformats-package.relationships+xml"/>
  <Override PartName="/ppt/slides/_rels/slide66.xml.rels" ContentType="application/vnd.openxmlformats-package.relationships+xml"/>
  <Override PartName="/ppt/slides/_rels/slide65.xml.rels" ContentType="application/vnd.openxmlformats-package.relationships+xml"/>
  <Override PartName="/ppt/slides/_rels/slide96.xml.rels" ContentType="application/vnd.openxmlformats-package.relationships+xml"/>
  <Override PartName="/ppt/slides/_rels/slide64.xml.rels" ContentType="application/vnd.openxmlformats-package.relationships+xml"/>
  <Override PartName="/ppt/slides/_rels/slide63.xml.rels" ContentType="application/vnd.openxmlformats-package.relationships+xml"/>
  <Override PartName="/ppt/slides/_rels/slide62.xml.rels" ContentType="application/vnd.openxmlformats-package.relationships+xml"/>
  <Override PartName="/ppt/slides/_rels/slide61.xml.rels" ContentType="application/vnd.openxmlformats-package.relationships+xml"/>
  <Override PartName="/ppt/slides/_rels/slide79.xml.rels" ContentType="application/vnd.openxmlformats-package.relationships+xml"/>
  <Override PartName="/ppt/slides/_rels/slide60.xml.rels" ContentType="application/vnd.openxmlformats-package.relationships+xml"/>
  <Override PartName="/ppt/slides/_rels/slide59.xml.rels" ContentType="application/vnd.openxmlformats-package.relationships+xml"/>
  <Override PartName="/ppt/slides/_rels/slide57.xml.rels" ContentType="application/vnd.openxmlformats-package.relationships+xml"/>
  <Override PartName="/ppt/slides/_rels/slide56.xml.rels" ContentType="application/vnd.openxmlformats-package.relationships+xml"/>
  <Override PartName="/ppt/slides/_rels/slide55.xml.rels" ContentType="application/vnd.openxmlformats-package.relationships+xml"/>
  <Override PartName="/ppt/slides/_rels/slide54.xml.rels" ContentType="application/vnd.openxmlformats-package.relationships+xml"/>
  <Override PartName="/ppt/slides/_rels/slide53.xml.rels" ContentType="application/vnd.openxmlformats-package.relationships+xml"/>
  <Override PartName="/ppt/slides/_rels/slide52.xml.rels" ContentType="application/vnd.openxmlformats-package.relationships+xml"/>
  <Override PartName="/ppt/slides/_rels/slide49.xml.rels" ContentType="application/vnd.openxmlformats-package.relationships+xml"/>
  <Override PartName="/ppt/slides/_rels/slide48.xml.rels" ContentType="application/vnd.openxmlformats-package.relationships+xml"/>
  <Override PartName="/ppt/slides/_rels/slide47.xml.rels" ContentType="application/vnd.openxmlformats-package.relationships+xml"/>
  <Override PartName="/ppt/slides/_rels/slide21.xml.rels" ContentType="application/vnd.openxmlformats-package.relationships+xml"/>
  <Override PartName="/ppt/slides/_rels/slide32.xml.rels" ContentType="application/vnd.openxmlformats-package.relationships+xml"/>
  <Override PartName="/ppt/slides/_rels/slide20.xml.rels" ContentType="application/vnd.openxmlformats-package.relationships+xml"/>
  <Override PartName="/ppt/slides/_rels/slide31.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80.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69.xml.rels" ContentType="application/vnd.openxmlformats-package.relationships+xml"/>
  <Override PartName="/ppt/slides/_rels/slide50.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90.xml.rels" ContentType="application/vnd.openxmlformats-package.relationships+xml"/>
  <Override PartName="/ppt/slides/_rels/slide19.xml.rels" ContentType="application/vnd.openxmlformats-package.relationships+xml"/>
  <Override PartName="/ppt/slides/_rels/slide70.xml.rels" ContentType="application/vnd.openxmlformats-package.relationships+xml"/>
  <Override PartName="/ppt/slides/_rels/slide12.xml.rels" ContentType="application/vnd.openxmlformats-package.relationships+xml"/>
  <Override PartName="/ppt/slides/_rels/slide68.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83.xml.rels" ContentType="application/vnd.openxmlformats-package.relationships+xml"/>
  <Override PartName="/ppt/slides/_rels/slide51.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84.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1.xml.rels" ContentType="application/vnd.openxmlformats-package.relationships+xml"/>
  <Override PartName="/ppt/slides/_rels/slide23.xml.rels" ContentType="application/vnd.openxmlformats-package.relationships+xml"/>
  <Override PartName="/ppt/slides/_rels/slide85.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82.xml.rels" ContentType="application/vnd.openxmlformats-package.relationships+xml"/>
  <Override PartName="/ppt/slides/_rels/slide24.xml.rels" ContentType="application/vnd.openxmlformats-package.relationships+xml"/>
  <Override PartName="/ppt/slides/_rels/slide86.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29.xml.rels" ContentType="application/vnd.openxmlformats-package.relationships+xml"/>
  <Override PartName="/ppt/slides/_rels/slide10.xml.rels" ContentType="application/vnd.openxmlformats-package.relationships+xml"/>
  <Override PartName="/ppt/slides/_rels/slide58.xml.rels" ContentType="application/vnd.openxmlformats-package.relationships+xml"/>
  <Override PartName="/ppt/slides/_rels/slide26.xml.rels" ContentType="application/vnd.openxmlformats-package.relationships+xml"/>
  <Override PartName="/ppt/slides/_rels/slide30.xml.rels" ContentType="application/vnd.openxmlformats-package.relationships+xml"/>
  <Override PartName="/ppt/slides/_rels/slide91.xml.rels" ContentType="application/vnd.openxmlformats-package.relationships+xml"/>
  <Override PartName="/ppt/slides/_rels/slide33.xml.rels" ContentType="application/vnd.openxmlformats-package.relationships+xml"/>
  <Override PartName="/ppt/slides/_rels/slide44.xml.rels" ContentType="application/vnd.openxmlformats-package.relationships+xml"/>
  <Override PartName="/ppt/slides/_rels/slide92.xml.rels" ContentType="application/vnd.openxmlformats-package.relationships+xml"/>
  <Override PartName="/ppt/slides/_rels/slide34.xml.rels" ContentType="application/vnd.openxmlformats-package.relationships+xml"/>
  <Override PartName="/ppt/slides/_rels/slide77.xml.rels" ContentType="application/vnd.openxmlformats-package.relationships+xml"/>
  <Override PartName="/ppt/slides/_rels/slide45.xml.rels" ContentType="application/vnd.openxmlformats-package.relationships+xml"/>
  <Override PartName="/ppt/slides/_rels/slide93.xml.rels" ContentType="application/vnd.openxmlformats-package.relationships+xml"/>
  <Override PartName="/ppt/slides/_rels/slide35.xml.rels" ContentType="application/vnd.openxmlformats-package.relationships+xml"/>
  <Override PartName="/ppt/slides/_rels/slide94.xml.rels" ContentType="application/vnd.openxmlformats-package.relationships+xml"/>
  <Override PartName="/ppt/slides/_rels/slide36.xml.rels" ContentType="application/vnd.openxmlformats-package.relationships+xml"/>
  <Override PartName="/ppt/slides/_rels/slide95.xml.rels" ContentType="application/vnd.openxmlformats-package.relationships+xml"/>
  <Override PartName="/ppt/slides/_rels/slide37.xml.rels" ContentType="application/vnd.openxmlformats-package.relationships+xml"/>
  <Override PartName="/ppt/slides/_rels/slide38.xml.rels" ContentType="application/vnd.openxmlformats-package.relationships+xml"/>
  <Override PartName="/ppt/slides/_rels/slide39.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6.xml.rels" ContentType="application/vnd.openxmlformats-package.relationships+xml"/>
  <Override PartName="/ppt/slides/slide6.xml" ContentType="application/vnd.openxmlformats-officedocument.presentationml.slide+xml"/>
  <Override PartName="/ppt/slides/slide54.xml" ContentType="application/vnd.openxmlformats-officedocument.presentationml.slide+xml"/>
  <Override PartName="/ppt/slides/slide20.xml" ContentType="application/vnd.openxmlformats-officedocument.presentationml.slide+xml"/>
  <Override PartName="/ppt/slides/slide79.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53.xml" ContentType="application/vnd.openxmlformats-officedocument.presentationml.slide+xml"/>
  <Override PartName="/ppt/slides/slide8.xml" ContentType="application/vnd.openxmlformats-officedocument.presentationml.slide+xml"/>
  <Override PartName="/ppt/slides/slide56.xml" ContentType="application/vnd.openxmlformats-officedocument.presentationml.slide+xml"/>
  <Override PartName="/ppt/slides/slide10.xml" ContentType="application/vnd.openxmlformats-officedocument.presentationml.slide+xml"/>
  <Override PartName="/ppt/slides/slide69.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94.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50.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51.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52.xml" ContentType="application/vnd.openxmlformats-officedocument.presentationml.slide+xml"/>
  <Override PartName="/ppt/slides/slide9.xml" ContentType="application/vnd.openxmlformats-officedocument.presentationml.slide+xml"/>
  <Override PartName="/ppt/slides/slide5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0.xml" ContentType="application/vnd.openxmlformats-officedocument.presentationml.slide+xml"/>
  <Override PartName="/ppt/slides/slide16.xml" ContentType="application/vnd.openxmlformats-officedocument.presentationml.slide+xml"/>
  <Override PartName="/ppt/slides/slide91.xml" ContentType="application/vnd.openxmlformats-officedocument.presentationml.slide+xml"/>
  <Override PartName="/ppt/slides/slide17.xml" ContentType="application/vnd.openxmlformats-officedocument.presentationml.slide+xml"/>
  <Override PartName="/ppt/slides/slide92.xml" ContentType="application/vnd.openxmlformats-officedocument.presentationml.slide+xml"/>
  <Override PartName="/ppt/slides/slide18.xml" ContentType="application/vnd.openxmlformats-officedocument.presentationml.slide+xml"/>
  <Override PartName="/ppt/slides/slide9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_rels/presentation.xml.rels" ContentType="application/vnd.openxmlformats-package.relationships+xml"/>
  <Override PartName="/ppt/media/image130.png" ContentType="image/png"/>
  <Override PartName="/ppt/media/image128.png" ContentType="image/png"/>
  <Override PartName="/ppt/media/image127.png" ContentType="image/png"/>
  <Override PartName="/ppt/media/image126.png" ContentType="image/png"/>
  <Override PartName="/ppt/media/image125.png" ContentType="image/png"/>
  <Override PartName="/ppt/media/image124.png" ContentType="image/png"/>
  <Override PartName="/ppt/media/image123.png" ContentType="image/png"/>
  <Override PartName="/ppt/media/image122.png" ContentType="image/png"/>
  <Override PartName="/ppt/media/image121.png" ContentType="image/png"/>
  <Override PartName="/ppt/media/image120.png" ContentType="image/png"/>
  <Override PartName="/ppt/media/image118.png" ContentType="image/png"/>
  <Override PartName="/ppt/media/image117.png" ContentType="image/png"/>
  <Override PartName="/ppt/media/image116.png" ContentType="image/png"/>
  <Override PartName="/ppt/media/image115.png" ContentType="image/png"/>
  <Override PartName="/ppt/media/image114.png" ContentType="image/png"/>
  <Override PartName="/ppt/media/image113.png" ContentType="image/png"/>
  <Override PartName="/ppt/media/image112.png" ContentType="image/png"/>
  <Override PartName="/ppt/media/image111.png" ContentType="image/png"/>
  <Override PartName="/ppt/media/image110.png" ContentType="image/png"/>
  <Override PartName="/ppt/media/image108.png" ContentType="image/png"/>
  <Override PartName="/ppt/media/image107.png" ContentType="image/png"/>
  <Override PartName="/ppt/media/image106.png" ContentType="image/png"/>
  <Override PartName="/ppt/media/image105.png" ContentType="image/png"/>
  <Override PartName="/ppt/media/image104.png" ContentType="image/png"/>
  <Override PartName="/ppt/media/image99.png" ContentType="image/png"/>
  <Override PartName="/ppt/media/image103.png" ContentType="image/png"/>
  <Override PartName="/ppt/media/image98.png" ContentType="image/png"/>
  <Override PartName="/ppt/media/image102.png" ContentType="image/png"/>
  <Override PartName="/ppt/media/image97.png" ContentType="image/png"/>
  <Override PartName="/ppt/media/image46.png" ContentType="image/png"/>
  <Override PartName="/ppt/media/image45.png" ContentType="image/png"/>
  <Override PartName="/ppt/media/image44.png" ContentType="image/png"/>
  <Override PartName="/ppt/media/image43.png" ContentType="image/png"/>
  <Override PartName="/ppt/media/image42.png" ContentType="image/png"/>
  <Override PartName="/ppt/media/image41.png" ContentType="image/png"/>
  <Override PartName="/ppt/media/image109.png" ContentType="image/png"/>
  <Override PartName="/ppt/media/image40.png" ContentType="image/png"/>
  <Override PartName="/ppt/media/image35.png" ContentType="image/png"/>
  <Override PartName="/ppt/media/image34.png" ContentType="image/png"/>
  <Override PartName="/ppt/media/image33.png" ContentType="image/png"/>
  <Override PartName="/ppt/media/image32.png" ContentType="image/png"/>
  <Override PartName="/ppt/media/image31.png" ContentType="image/png"/>
  <Override PartName="/ppt/media/image30.png" ContentType="image/png"/>
  <Override PartName="/ppt/media/image89.png" ContentType="image/png"/>
  <Override PartName="/ppt/media/image29.png" ContentType="image/png"/>
  <Override PartName="/ppt/media/image28.png" ContentType="image/png"/>
  <Override PartName="/ppt/media/image27.png" ContentType="image/png"/>
  <Override PartName="/ppt/media/image26.png" ContentType="image/png"/>
  <Override PartName="/ppt/media/image25.png" ContentType="image/png"/>
  <Override PartName="/ppt/media/image24.png" ContentType="image/png"/>
  <Override PartName="/ppt/media/image59.png" ContentType="image/png"/>
  <Override PartName="/ppt/media/image10.png" ContentType="image/png"/>
  <Override PartName="/ppt/media/image69.png" ContentType="image/png"/>
  <Override PartName="/ppt/media/image23.png" ContentType="image/png"/>
  <Override PartName="/ppt/media/image58.png" ContentType="image/png"/>
  <Override PartName="/ppt/media/image36.png" ContentType="image/png"/>
  <Override PartName="/ppt/media/image1.png" ContentType="image/png"/>
  <Override PartName="/ppt/media/image51.png" ContentType="image/png"/>
  <Override PartName="/ppt/media/image56.png" ContentType="image/png"/>
  <Override PartName="/ppt/media/image21.png" ContentType="image/png"/>
  <Override PartName="/ppt/media/image37.png" ContentType="image/png"/>
  <Override PartName="/ppt/media/image2.png" ContentType="image/png"/>
  <Override PartName="/ppt/media/image52.png" ContentType="image/png"/>
  <Override PartName="/ppt/media/image57.png" ContentType="image/png"/>
  <Override PartName="/ppt/media/image22.png" ContentType="image/png"/>
  <Override PartName="/ppt/media/image38.png" ContentType="image/png"/>
  <Override PartName="/ppt/media/image3.png" ContentType="image/png"/>
  <Override PartName="/ppt/media/image53.png" ContentType="image/png"/>
  <Override PartName="/ppt/media/image39.png" ContentType="image/png"/>
  <Override PartName="/ppt/media/image4.png" ContentType="image/png"/>
  <Override PartName="/ppt/media/image54.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6.png" ContentType="image/png"/>
  <Override PartName="/ppt/media/image91.png" ContentType="image/png"/>
  <Override PartName="/ppt/media/image17.png" ContentType="image/png"/>
  <Override PartName="/ppt/media/image7.png" ContentType="image/png"/>
  <Override PartName="/ppt/media/image92.png" ContentType="image/png"/>
  <Override PartName="/ppt/media/image18.png" ContentType="image/png"/>
  <Override PartName="/ppt/media/image8.png" ContentType="image/png"/>
  <Override PartName="/ppt/media/image93.png" ContentType="image/png"/>
  <Override PartName="/ppt/media/image19.png" ContentType="image/png"/>
  <Override PartName="/ppt/media/image9.png" ContentType="image/png"/>
  <Override PartName="/ppt/media/image94.png" ContentType="image/png"/>
  <Override PartName="/ppt/media/image90.png" ContentType="image/png"/>
  <Override PartName="/ppt/media/image5.png" ContentType="image/png"/>
  <Override PartName="/ppt/media/image55.png" ContentType="image/png"/>
  <Override PartName="/ppt/media/image20.png" ContentType="image/png"/>
  <Override PartName="/ppt/media/image79.png" ContentType="image/png"/>
  <Override PartName="/ppt/media/image47.png" ContentType="image/png"/>
  <Override PartName="/ppt/media/image48.png" ContentType="image/png"/>
  <Override PartName="/ppt/media/image49.png" ContentType="image/png"/>
  <Override PartName="/ppt/media/image119.png" ContentType="image/png"/>
  <Override PartName="/ppt/media/image50.png" ContentType="image/png"/>
  <Override PartName="/ppt/media/image129.png" ContentType="image/png"/>
  <Override PartName="/ppt/media/image60.png" ContentType="image/png"/>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png" ContentType="image/png"/>
  <Override PartName="/ppt/media/image68.png" ContentType="image/png"/>
  <Override PartName="/ppt/media/image70.png" ContentType="image/png"/>
  <Override PartName="/ppt/media/image71.png" ContentType="image/png"/>
  <Override PartName="/ppt/media/image72.png" ContentType="image/png"/>
  <Override PartName="/ppt/media/image73.png" ContentType="image/png"/>
  <Override PartName="/ppt/media/image74.png" ContentType="image/png"/>
  <Override PartName="/ppt/media/image75.png" ContentType="image/png"/>
  <Override PartName="/ppt/media/image76.png" ContentType="image/png"/>
  <Override PartName="/ppt/media/image77.png" ContentType="image/png"/>
  <Override PartName="/ppt/media/image78.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6.png" ContentType="image/png"/>
  <Override PartName="/ppt/media/image87.png" ContentType="image/png"/>
  <Override PartName="/ppt/media/image88.png" ContentType="image/png"/>
  <Override PartName="/ppt/media/image100.png" ContentType="image/png"/>
  <Override PartName="/ppt/media/image95.png" ContentType="image/png"/>
  <Override PartName="/ppt/media/image101.png" ContentType="image/png"/>
  <Override PartName="/ppt/media/image96.png" ContentType="image/png"/>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7.xml.rels" ContentType="application/vnd.openxmlformats-package.relationships+xml"/>
  <Override PartName="/ppt/slideLayouts/_rels/slideLayout42.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100" Type="http://schemas.openxmlformats.org/officeDocument/2006/relationships/slide" Target="slides/slide95.xml"/><Relationship Id="rId101" Type="http://schemas.openxmlformats.org/officeDocument/2006/relationships/slide" Target="slides/slide9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25" name="PlaceHolder 2"/>
          <p:cNvSpPr>
            <a:spLocks noGrp="1"/>
          </p:cNvSpPr>
          <p:nvPr>
            <p:ph type="body"/>
          </p:nvPr>
        </p:nvSpPr>
        <p:spPr>
          <a:xfrm>
            <a:off x="782640" y="156024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26" name="PlaceHolder 3"/>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28"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29"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30"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31" name="PlaceHolder 5"/>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33"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34" name="PlaceHolder 3"/>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pic>
        <p:nvPicPr>
          <p:cNvPr id="35" name="" descr=""/>
          <p:cNvPicPr/>
          <p:nvPr/>
        </p:nvPicPr>
        <p:blipFill>
          <a:blip r:embed="rId2"/>
          <a:stretch/>
        </p:blipFill>
        <p:spPr>
          <a:xfrm>
            <a:off x="1717560" y="1560240"/>
            <a:ext cx="5707800" cy="4554720"/>
          </a:xfrm>
          <a:prstGeom prst="rect">
            <a:avLst/>
          </a:prstGeom>
          <a:ln>
            <a:noFill/>
          </a:ln>
        </p:spPr>
      </p:pic>
      <p:pic>
        <p:nvPicPr>
          <p:cNvPr id="36" name="" descr=""/>
          <p:cNvPicPr/>
          <p:nvPr/>
        </p:nvPicPr>
        <p:blipFill>
          <a:blip r:embed="rId3"/>
          <a:stretch/>
        </p:blipFill>
        <p:spPr>
          <a:xfrm>
            <a:off x="1717560" y="1560240"/>
            <a:ext cx="5707800" cy="455472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42" name="PlaceHolder 2"/>
          <p:cNvSpPr>
            <a:spLocks noGrp="1"/>
          </p:cNvSpPr>
          <p:nvPr>
            <p:ph type="subTitle"/>
          </p:nvPr>
        </p:nvSpPr>
        <p:spPr>
          <a:xfrm>
            <a:off x="782640" y="1560240"/>
            <a:ext cx="7578360" cy="45547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44"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46"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47" name="PlaceHolder 3"/>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782640" y="347040"/>
            <a:ext cx="7578360" cy="35391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51"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52" name="PlaceHolder 3"/>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53" name="PlaceHolder 4"/>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4" name="PlaceHolder 2"/>
          <p:cNvSpPr>
            <a:spLocks noGrp="1"/>
          </p:cNvSpPr>
          <p:nvPr>
            <p:ph type="subTitle"/>
          </p:nvPr>
        </p:nvSpPr>
        <p:spPr>
          <a:xfrm>
            <a:off x="782640" y="1560240"/>
            <a:ext cx="7578360" cy="45547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55"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56"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57"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59"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0"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1" name="PlaceHolder 4"/>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782640" y="156024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4" name="PlaceHolder 3"/>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66"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7"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8"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9" name="PlaceHolder 5"/>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71"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72" name="PlaceHolder 3"/>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pic>
        <p:nvPicPr>
          <p:cNvPr id="73" name="" descr=""/>
          <p:cNvPicPr/>
          <p:nvPr/>
        </p:nvPicPr>
        <p:blipFill>
          <a:blip r:embed="rId2"/>
          <a:stretch/>
        </p:blipFill>
        <p:spPr>
          <a:xfrm>
            <a:off x="1717560" y="1560240"/>
            <a:ext cx="5707800" cy="4554720"/>
          </a:xfrm>
          <a:prstGeom prst="rect">
            <a:avLst/>
          </a:prstGeom>
          <a:ln>
            <a:noFill/>
          </a:ln>
        </p:spPr>
      </p:pic>
      <p:pic>
        <p:nvPicPr>
          <p:cNvPr id="74" name="" descr=""/>
          <p:cNvPicPr/>
          <p:nvPr/>
        </p:nvPicPr>
        <p:blipFill>
          <a:blip r:embed="rId3"/>
          <a:stretch/>
        </p:blipFill>
        <p:spPr>
          <a:xfrm>
            <a:off x="1717560" y="1560240"/>
            <a:ext cx="5707800" cy="455472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79" name="PlaceHolder 2"/>
          <p:cNvSpPr>
            <a:spLocks noGrp="1"/>
          </p:cNvSpPr>
          <p:nvPr>
            <p:ph type="subTitle"/>
          </p:nvPr>
        </p:nvSpPr>
        <p:spPr>
          <a:xfrm>
            <a:off x="782640" y="1560240"/>
            <a:ext cx="7578360" cy="45547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81"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83"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84" name="PlaceHolder 3"/>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6"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782640" y="347040"/>
            <a:ext cx="7578360" cy="35391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88"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89" name="PlaceHolder 3"/>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90" name="PlaceHolder 4"/>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92"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93"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94"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96"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97"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98" name="PlaceHolder 4"/>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00" name="PlaceHolder 2"/>
          <p:cNvSpPr>
            <a:spLocks noGrp="1"/>
          </p:cNvSpPr>
          <p:nvPr>
            <p:ph type="body"/>
          </p:nvPr>
        </p:nvSpPr>
        <p:spPr>
          <a:xfrm>
            <a:off x="782640" y="156024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01" name="PlaceHolder 3"/>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03"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04"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05"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06" name="PlaceHolder 5"/>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08"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09" name="PlaceHolder 3"/>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pic>
        <p:nvPicPr>
          <p:cNvPr id="110" name="" descr=""/>
          <p:cNvPicPr/>
          <p:nvPr/>
        </p:nvPicPr>
        <p:blipFill>
          <a:blip r:embed="rId2"/>
          <a:stretch/>
        </p:blipFill>
        <p:spPr>
          <a:xfrm>
            <a:off x="1717560" y="1560240"/>
            <a:ext cx="5707800" cy="4554720"/>
          </a:xfrm>
          <a:prstGeom prst="rect">
            <a:avLst/>
          </a:prstGeom>
          <a:ln>
            <a:noFill/>
          </a:ln>
        </p:spPr>
      </p:pic>
      <p:pic>
        <p:nvPicPr>
          <p:cNvPr id="111" name="" descr=""/>
          <p:cNvPicPr/>
          <p:nvPr/>
        </p:nvPicPr>
        <p:blipFill>
          <a:blip r:embed="rId3"/>
          <a:stretch/>
        </p:blipFill>
        <p:spPr>
          <a:xfrm>
            <a:off x="1717560" y="1560240"/>
            <a:ext cx="5707800" cy="455472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4"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15" name="PlaceHolder 2"/>
          <p:cNvSpPr>
            <a:spLocks noGrp="1"/>
          </p:cNvSpPr>
          <p:nvPr>
            <p:ph type="subTitle"/>
          </p:nvPr>
        </p:nvSpPr>
        <p:spPr>
          <a:xfrm>
            <a:off x="782640" y="1560240"/>
            <a:ext cx="7578360" cy="45547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17"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9" name="PlaceHolder 3"/>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19"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20" name="PlaceHolder 3"/>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1"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2" name="PlaceHolder 1"/>
          <p:cNvSpPr>
            <a:spLocks noGrp="1"/>
          </p:cNvSpPr>
          <p:nvPr>
            <p:ph type="subTitle"/>
          </p:nvPr>
        </p:nvSpPr>
        <p:spPr>
          <a:xfrm>
            <a:off x="782640" y="347040"/>
            <a:ext cx="7578360" cy="35391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24"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25" name="PlaceHolder 3"/>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26" name="PlaceHolder 4"/>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28"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29"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30"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32"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33"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34" name="PlaceHolder 4"/>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36" name="PlaceHolder 2"/>
          <p:cNvSpPr>
            <a:spLocks noGrp="1"/>
          </p:cNvSpPr>
          <p:nvPr>
            <p:ph type="body"/>
          </p:nvPr>
        </p:nvSpPr>
        <p:spPr>
          <a:xfrm>
            <a:off x="782640" y="156024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37" name="PlaceHolder 3"/>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39"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40"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41"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42" name="PlaceHolder 5"/>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44"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45" name="PlaceHolder 3"/>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pic>
        <p:nvPicPr>
          <p:cNvPr id="146" name="" descr=""/>
          <p:cNvPicPr/>
          <p:nvPr/>
        </p:nvPicPr>
        <p:blipFill>
          <a:blip r:embed="rId2"/>
          <a:stretch/>
        </p:blipFill>
        <p:spPr>
          <a:xfrm>
            <a:off x="1717560" y="1560240"/>
            <a:ext cx="5707800" cy="4554720"/>
          </a:xfrm>
          <a:prstGeom prst="rect">
            <a:avLst/>
          </a:prstGeom>
          <a:ln>
            <a:noFill/>
          </a:ln>
        </p:spPr>
      </p:pic>
      <p:pic>
        <p:nvPicPr>
          <p:cNvPr id="147" name="" descr=""/>
          <p:cNvPicPr/>
          <p:nvPr/>
        </p:nvPicPr>
        <p:blipFill>
          <a:blip r:embed="rId3"/>
          <a:stretch/>
        </p:blipFill>
        <p:spPr>
          <a:xfrm>
            <a:off x="1717560" y="1560240"/>
            <a:ext cx="5707800" cy="455472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782640" y="347040"/>
            <a:ext cx="7578360" cy="35391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3"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4" name="PlaceHolder 3"/>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5" name="PlaceHolder 4"/>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7"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8"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9"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21"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22"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23" name="PlaceHolder 4"/>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992880"/>
            <a:ext cx="8520120" cy="2736360"/>
          </a:xfrm>
          <a:prstGeom prst="rect">
            <a:avLst/>
          </a:prstGeom>
        </p:spPr>
        <p:txBody>
          <a:bodyPr lIns="0" rIns="0" tIns="0" bIns="0" anchor="ctr"/>
          <a:p>
            <a:r>
              <a:rPr b="0" lang="en-US" sz="1400" spc="-1" strike="noStrike">
                <a:solidFill>
                  <a:srgbClr val="000000"/>
                </a:solidFill>
                <a:uFill>
                  <a:solidFill>
                    <a:srgbClr val="ffffff"/>
                  </a:solidFill>
                </a:uFill>
                <a:latin typeface="Arial"/>
              </a:rPr>
              <a:t>单击鼠标编辑标题文字格式</a:t>
            </a:r>
            <a:endParaRPr b="0" lang="en-US" sz="1400" spc="-1" strike="noStrike">
              <a:solidFill>
                <a:srgbClr val="000000"/>
              </a:solidFill>
              <a:uFill>
                <a:solidFill>
                  <a:srgbClr val="ffffff"/>
                </a:solidFill>
              </a:uFill>
              <a:latin typeface="Arial"/>
            </a:endParaRPr>
          </a:p>
        </p:txBody>
      </p:sp>
      <p:sp>
        <p:nvSpPr>
          <p:cNvPr id="1" name="PlaceHolder 2"/>
          <p:cNvSpPr>
            <a:spLocks noGrp="1"/>
          </p:cNvSpPr>
          <p:nvPr>
            <p:ph type="sldNum"/>
          </p:nvPr>
        </p:nvSpPr>
        <p:spPr>
          <a:xfrm>
            <a:off x="8472600" y="6217560"/>
            <a:ext cx="548280" cy="524520"/>
          </a:xfrm>
          <a:prstGeom prst="rect">
            <a:avLst/>
          </a:prstGeom>
        </p:spPr>
        <p:txBody>
          <a:bodyPr tIns="91440" bIns="91440" anchor="ctr"/>
          <a:p>
            <a:pPr algn="r">
              <a:lnSpc>
                <a:spcPct val="100000"/>
              </a:lnSpc>
            </a:pPr>
            <a:fld id="{6838C2A9-8E6D-4161-8D8F-BCEB1929281A}" type="slidenum">
              <a:rPr b="0" lang="en-US" sz="1000" spc="-1" strike="noStrike">
                <a:solidFill>
                  <a:srgbClr val="595959"/>
                </a:solidFill>
                <a:uFill>
                  <a:solidFill>
                    <a:srgbClr val="ffffff"/>
                  </a:solidFill>
                </a:uFill>
                <a:latin typeface="Arial"/>
                <a:ea typeface="Arial"/>
              </a:rPr>
              <a:t>&lt;编号&gt;</a:t>
            </a:fld>
            <a:endParaRPr b="0" lang="en-US" sz="1000" spc="-1" strike="noStrike">
              <a:solidFill>
                <a:srgbClr val="000000"/>
              </a:solidFill>
              <a:uFill>
                <a:solidFill>
                  <a:srgbClr val="ffffff"/>
                </a:solidFill>
              </a:uFill>
              <a:latin typeface="Times New Roman"/>
            </a:endParaRPr>
          </a:p>
        </p:txBody>
      </p:sp>
      <p:sp>
        <p:nvSpPr>
          <p:cNvPr id="2" name="PlaceHolder 3"/>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1400" spc="-1" strike="noStrike">
                <a:solidFill>
                  <a:srgbClr val="000000"/>
                </a:solidFill>
                <a:uFill>
                  <a:solidFill>
                    <a:srgbClr val="ffffff"/>
                  </a:solidFill>
                </a:uFill>
                <a:latin typeface="Arial"/>
              </a:rPr>
              <a:t>单击鼠标编辑大纲文字格式</a:t>
            </a:r>
            <a:endParaRPr b="0" lang="en-US"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400" spc="-1" strike="noStrike">
                <a:solidFill>
                  <a:srgbClr val="000000"/>
                </a:solidFill>
                <a:uFill>
                  <a:solidFill>
                    <a:srgbClr val="ffffff"/>
                  </a:solidFill>
                </a:uFill>
                <a:latin typeface="Arial"/>
              </a:rPr>
              <a:t>第二个大纲级</a:t>
            </a:r>
            <a:endParaRPr b="0" lang="en-US"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400" spc="-1" strike="noStrike">
                <a:solidFill>
                  <a:srgbClr val="000000"/>
                </a:solidFill>
                <a:uFill>
                  <a:solidFill>
                    <a:srgbClr val="ffffff"/>
                  </a:solidFill>
                </a:uFill>
                <a:latin typeface="Arial"/>
              </a:rPr>
              <a:t>第三大纲级别</a:t>
            </a:r>
            <a:endParaRPr b="0" lang="en-US"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400" spc="-1" strike="noStrike">
                <a:solidFill>
                  <a:srgbClr val="000000"/>
                </a:solidFill>
                <a:uFill>
                  <a:solidFill>
                    <a:srgbClr val="ffffff"/>
                  </a:solidFill>
                </a:uFill>
                <a:latin typeface="Arial"/>
              </a:rPr>
              <a:t>第四大纲级别</a:t>
            </a:r>
            <a:endParaRPr b="0" lang="en-US"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第五大纲级别</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第六大纲级别</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第七大纲级别</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CustomShape 1"/>
          <p:cNvSpPr/>
          <p:nvPr/>
        </p:nvSpPr>
        <p:spPr>
          <a:xfrm>
            <a:off x="0" y="0"/>
            <a:ext cx="9143640" cy="1457640"/>
          </a:xfrm>
          <a:prstGeom prst="rect">
            <a:avLst/>
          </a:prstGeom>
          <a:solidFill>
            <a:srgbClr val="f3f3f3"/>
          </a:solidFill>
          <a:ln>
            <a:noFill/>
          </a:ln>
        </p:spPr>
        <p:style>
          <a:lnRef idx="0"/>
          <a:fillRef idx="0"/>
          <a:effectRef idx="0"/>
          <a:fontRef idx="minor"/>
        </p:style>
      </p:sp>
      <p:sp>
        <p:nvSpPr>
          <p:cNvPr id="38" name="PlaceHolder 2"/>
          <p:cNvSpPr>
            <a:spLocks noGrp="1"/>
          </p:cNvSpPr>
          <p:nvPr>
            <p:ph type="title"/>
          </p:nvPr>
        </p:nvSpPr>
        <p:spPr>
          <a:xfrm>
            <a:off x="782640" y="347040"/>
            <a:ext cx="7578360" cy="763200"/>
          </a:xfrm>
          <a:prstGeom prst="rect">
            <a:avLst/>
          </a:prstGeom>
        </p:spPr>
        <p:txBody>
          <a:bodyPr lIns="0" rIns="0" tIns="0" bIns="0" anchor="ctr"/>
          <a:p>
            <a:r>
              <a:rPr b="0" lang="en-US" sz="1400" spc="-1" strike="noStrike">
                <a:solidFill>
                  <a:srgbClr val="000000"/>
                </a:solidFill>
                <a:uFill>
                  <a:solidFill>
                    <a:srgbClr val="ffffff"/>
                  </a:solidFill>
                </a:uFill>
                <a:latin typeface="Arial"/>
              </a:rPr>
              <a:t>单击鼠标编辑标题文字格式</a:t>
            </a:r>
            <a:endParaRPr b="0" lang="en-US" sz="1400" spc="-1" strike="noStrike">
              <a:solidFill>
                <a:srgbClr val="000000"/>
              </a:solidFill>
              <a:uFill>
                <a:solidFill>
                  <a:srgbClr val="ffffff"/>
                </a:solidFill>
              </a:uFill>
              <a:latin typeface="Arial"/>
            </a:endParaRPr>
          </a:p>
        </p:txBody>
      </p:sp>
      <p:sp>
        <p:nvSpPr>
          <p:cNvPr id="39" name="PlaceHolder 3"/>
          <p:cNvSpPr>
            <a:spLocks noGrp="1"/>
          </p:cNvSpPr>
          <p:nvPr>
            <p:ph type="body"/>
          </p:nvPr>
        </p:nvSpPr>
        <p:spPr>
          <a:xfrm>
            <a:off x="782640" y="1560240"/>
            <a:ext cx="7578360" cy="4554720"/>
          </a:xfrm>
          <a:prstGeom prst="rect">
            <a:avLst/>
          </a:prstGeom>
        </p:spPr>
        <p:txBody>
          <a:bodyPr lIns="0" rIns="0" tIns="0" bIns="0"/>
          <a:p>
            <a:pPr marL="432000" indent="-324000">
              <a:buClr>
                <a:srgbClr val="000000"/>
              </a:buClr>
              <a:buSzPct val="45000"/>
              <a:buFont typeface="Wingdings" charset="2"/>
              <a:buChar char=""/>
            </a:pPr>
            <a:r>
              <a:rPr b="0" lang="en-US" sz="1400" spc="-1" strike="noStrike">
                <a:solidFill>
                  <a:srgbClr val="000000"/>
                </a:solidFill>
                <a:uFill>
                  <a:solidFill>
                    <a:srgbClr val="ffffff"/>
                  </a:solidFill>
                </a:uFill>
                <a:latin typeface="Arial"/>
              </a:rPr>
              <a:t>单击鼠标编辑大纲文字格式</a:t>
            </a:r>
            <a:endParaRPr b="0" lang="en-US"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400" spc="-1" strike="noStrike">
                <a:solidFill>
                  <a:srgbClr val="000000"/>
                </a:solidFill>
                <a:uFill>
                  <a:solidFill>
                    <a:srgbClr val="ffffff"/>
                  </a:solidFill>
                </a:uFill>
                <a:latin typeface="Arial"/>
              </a:rPr>
              <a:t>第二个大纲级</a:t>
            </a:r>
            <a:endParaRPr b="0" lang="en-US"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400" spc="-1" strike="noStrike">
                <a:solidFill>
                  <a:srgbClr val="000000"/>
                </a:solidFill>
                <a:uFill>
                  <a:solidFill>
                    <a:srgbClr val="ffffff"/>
                  </a:solidFill>
                </a:uFill>
                <a:latin typeface="Arial"/>
              </a:rPr>
              <a:t>第三大纲级别</a:t>
            </a:r>
            <a:endParaRPr b="0" lang="en-US"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400" spc="-1" strike="noStrike">
                <a:solidFill>
                  <a:srgbClr val="000000"/>
                </a:solidFill>
                <a:uFill>
                  <a:solidFill>
                    <a:srgbClr val="ffffff"/>
                  </a:solidFill>
                </a:uFill>
                <a:latin typeface="Arial"/>
              </a:rPr>
              <a:t>第四大纲级别</a:t>
            </a:r>
            <a:endParaRPr b="0" lang="en-US"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第五大纲级别</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第六大纲级别</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第七大纲级别</a:t>
            </a:r>
            <a:endParaRPr b="0" lang="en-US" sz="2000" spc="-1" strike="noStrike">
              <a:solidFill>
                <a:srgbClr val="000000"/>
              </a:solidFill>
              <a:uFill>
                <a:solidFill>
                  <a:srgbClr val="ffffff"/>
                </a:solidFill>
              </a:uFill>
              <a:latin typeface="Arial"/>
            </a:endParaRPr>
          </a:p>
        </p:txBody>
      </p:sp>
      <p:sp>
        <p:nvSpPr>
          <p:cNvPr id="40" name="PlaceHolder 4"/>
          <p:cNvSpPr>
            <a:spLocks noGrp="1"/>
          </p:cNvSpPr>
          <p:nvPr>
            <p:ph type="sldNum"/>
          </p:nvPr>
        </p:nvSpPr>
        <p:spPr>
          <a:xfrm>
            <a:off x="8472600" y="6217560"/>
            <a:ext cx="548280" cy="524520"/>
          </a:xfrm>
          <a:prstGeom prst="rect">
            <a:avLst/>
          </a:prstGeom>
        </p:spPr>
        <p:txBody>
          <a:bodyPr tIns="91440" bIns="91440" anchor="ctr"/>
          <a:p>
            <a:pPr algn="r">
              <a:lnSpc>
                <a:spcPct val="100000"/>
              </a:lnSpc>
            </a:pPr>
            <a:fld id="{C1528F89-D20F-44A0-B370-D582E1E06803}" type="slidenum">
              <a:rPr b="0" lang="en-US" sz="1000" spc="-1" strike="noStrike">
                <a:solidFill>
                  <a:srgbClr val="595959"/>
                </a:solidFill>
                <a:uFill>
                  <a:solidFill>
                    <a:srgbClr val="ffffff"/>
                  </a:solidFill>
                </a:uFill>
                <a:latin typeface="Arial"/>
                <a:ea typeface="Arial"/>
              </a:rPr>
              <a:t>&lt;编号&gt;</a:t>
            </a:fld>
            <a:endParaRPr b="0" lang="en-US" sz="10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 name="PlaceHolder 1"/>
          <p:cNvSpPr>
            <a:spLocks noGrp="1"/>
          </p:cNvSpPr>
          <p:nvPr>
            <p:ph type="title"/>
          </p:nvPr>
        </p:nvSpPr>
        <p:spPr>
          <a:xfrm>
            <a:off x="311760" y="2867760"/>
            <a:ext cx="8520120" cy="1122120"/>
          </a:xfrm>
          <a:prstGeom prst="rect">
            <a:avLst/>
          </a:prstGeom>
        </p:spPr>
        <p:txBody>
          <a:bodyPr lIns="0" rIns="0" tIns="0" bIns="0" anchor="ctr"/>
          <a:p>
            <a:r>
              <a:rPr b="0" lang="en-US" sz="1400" spc="-1" strike="noStrike">
                <a:solidFill>
                  <a:srgbClr val="000000"/>
                </a:solidFill>
                <a:uFill>
                  <a:solidFill>
                    <a:srgbClr val="ffffff"/>
                  </a:solidFill>
                </a:uFill>
                <a:latin typeface="Arial"/>
              </a:rPr>
              <a:t>单击鼠标编辑标题文字格式</a:t>
            </a:r>
            <a:endParaRPr b="0" lang="en-US" sz="1400" spc="-1" strike="noStrike">
              <a:solidFill>
                <a:srgbClr val="000000"/>
              </a:solidFill>
              <a:uFill>
                <a:solidFill>
                  <a:srgbClr val="ffffff"/>
                </a:solidFill>
              </a:uFill>
              <a:latin typeface="Arial"/>
            </a:endParaRPr>
          </a:p>
        </p:txBody>
      </p:sp>
      <p:sp>
        <p:nvSpPr>
          <p:cNvPr id="76" name="PlaceHolder 2"/>
          <p:cNvSpPr>
            <a:spLocks noGrp="1"/>
          </p:cNvSpPr>
          <p:nvPr>
            <p:ph type="sldNum"/>
          </p:nvPr>
        </p:nvSpPr>
        <p:spPr>
          <a:xfrm>
            <a:off x="8472600" y="6217560"/>
            <a:ext cx="548280" cy="524520"/>
          </a:xfrm>
          <a:prstGeom prst="rect">
            <a:avLst/>
          </a:prstGeom>
        </p:spPr>
        <p:txBody>
          <a:bodyPr tIns="91440" bIns="91440" anchor="ctr"/>
          <a:p>
            <a:pPr algn="r">
              <a:lnSpc>
                <a:spcPct val="100000"/>
              </a:lnSpc>
            </a:pPr>
            <a:fld id="{4BF1A4AC-CD76-4F09-B3BA-DC6E682150C2}" type="slidenum">
              <a:rPr b="0" lang="en-US" sz="1000" spc="-1" strike="noStrike">
                <a:solidFill>
                  <a:srgbClr val="595959"/>
                </a:solidFill>
                <a:uFill>
                  <a:solidFill>
                    <a:srgbClr val="ffffff"/>
                  </a:solidFill>
                </a:uFill>
                <a:latin typeface="Arial"/>
                <a:ea typeface="Arial"/>
              </a:rPr>
              <a:t>&lt;编号&gt;</a:t>
            </a:fld>
            <a:endParaRPr b="0" lang="en-US" sz="1000" spc="-1" strike="noStrike">
              <a:solidFill>
                <a:srgbClr val="000000"/>
              </a:solidFill>
              <a:uFill>
                <a:solidFill>
                  <a:srgbClr val="ffffff"/>
                </a:solidFill>
              </a:uFill>
              <a:latin typeface="Times New Roman"/>
            </a:endParaRPr>
          </a:p>
        </p:txBody>
      </p:sp>
      <p:sp>
        <p:nvSpPr>
          <p:cNvPr id="77" name="PlaceHolder 3"/>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1400" spc="-1" strike="noStrike">
                <a:solidFill>
                  <a:srgbClr val="000000"/>
                </a:solidFill>
                <a:uFill>
                  <a:solidFill>
                    <a:srgbClr val="ffffff"/>
                  </a:solidFill>
                </a:uFill>
                <a:latin typeface="Arial"/>
              </a:rPr>
              <a:t>单击鼠标编辑大纲文字格式</a:t>
            </a:r>
            <a:endParaRPr b="0" lang="en-US"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400" spc="-1" strike="noStrike">
                <a:solidFill>
                  <a:srgbClr val="000000"/>
                </a:solidFill>
                <a:uFill>
                  <a:solidFill>
                    <a:srgbClr val="ffffff"/>
                  </a:solidFill>
                </a:uFill>
                <a:latin typeface="Arial"/>
              </a:rPr>
              <a:t>第二个大纲级</a:t>
            </a:r>
            <a:endParaRPr b="0" lang="en-US"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400" spc="-1" strike="noStrike">
                <a:solidFill>
                  <a:srgbClr val="000000"/>
                </a:solidFill>
                <a:uFill>
                  <a:solidFill>
                    <a:srgbClr val="ffffff"/>
                  </a:solidFill>
                </a:uFill>
                <a:latin typeface="Arial"/>
              </a:rPr>
              <a:t>第三大纲级别</a:t>
            </a:r>
            <a:endParaRPr b="0" lang="en-US"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400" spc="-1" strike="noStrike">
                <a:solidFill>
                  <a:srgbClr val="000000"/>
                </a:solidFill>
                <a:uFill>
                  <a:solidFill>
                    <a:srgbClr val="ffffff"/>
                  </a:solidFill>
                </a:uFill>
                <a:latin typeface="Arial"/>
              </a:rPr>
              <a:t>第四大纲级别</a:t>
            </a:r>
            <a:endParaRPr b="0" lang="en-US"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第五大纲级别</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第六大纲级别</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第七大纲级别</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 name="PlaceHolder 1"/>
          <p:cNvSpPr>
            <a:spLocks noGrp="1"/>
          </p:cNvSpPr>
          <p:nvPr>
            <p:ph type="title"/>
          </p:nvPr>
        </p:nvSpPr>
        <p:spPr>
          <a:xfrm>
            <a:off x="782640" y="347040"/>
            <a:ext cx="7578000" cy="762840"/>
          </a:xfrm>
          <a:prstGeom prst="rect">
            <a:avLst/>
          </a:prstGeom>
        </p:spPr>
        <p:txBody>
          <a:bodyPr lIns="0" rIns="0" tIns="0" bIns="0" anchor="ctr"/>
          <a:p>
            <a:pPr algn="ctr"/>
            <a:endParaRPr b="0" lang="en-US" sz="3759" spc="-1" strike="noStrike">
              <a:solidFill>
                <a:srgbClr val="000000"/>
              </a:solidFill>
              <a:uFill>
                <a:solidFill>
                  <a:srgbClr val="ffffff"/>
                </a:solidFill>
              </a:uFill>
              <a:latin typeface="Arial"/>
            </a:endParaRPr>
          </a:p>
        </p:txBody>
      </p:sp>
      <p:sp>
        <p:nvSpPr>
          <p:cNvPr id="113"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单击鼠标编辑大纲文字格式</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第二个大纲级</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第三大纲级别</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第四大纲级别</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第五大纲级别</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第六大纲级别</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第七大纲级别</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9.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hyperlink" Target="https://fullstackccu.github.io/lectures/19/codes/node-server/server.js" TargetMode="External"/><Relationship Id="rId3"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hyperlink" Target="https://fullstackccu.github.io/lectures/19/codes/express-server/server.js" TargetMode="External"/><Relationship Id="rId2" Type="http://schemas.openxmlformats.org/officeDocument/2006/relationships/image" Target="../media/image13.png"/><Relationship Id="rId3"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hyperlink" Target="https://www.npmjs.com/" TargetMode="External"/><Relationship Id="rId2" Type="http://schemas.openxmlformats.org/officeDocument/2006/relationships/image" Target="../media/image16.png"/><Relationship Id="rId3" Type="http://schemas.openxmlformats.org/officeDocument/2006/relationships/slideLayout" Target="../slideLayouts/slideLayout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0.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slideLayout" Target="../slideLayouts/slideLayout15.xml"/>
</Relationships>
</file>

<file path=ppt/slides/_rels/slide2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slideLayout" Target="../slideLayouts/slideLayout15.xml"/>
</Relationships>
</file>

<file path=ppt/slides/_rels/slide22.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5.xml"/>
</Relationships>
</file>

<file path=ppt/slides/_rels/slide23.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hyperlink" Target="https://github.com/localtunnel/localtunnel" TargetMode="External"/><Relationship Id="rId5" Type="http://schemas.openxmlformats.org/officeDocument/2006/relationships/slideLayout" Target="../slideLayouts/slideLayout1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7.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slideLayout" Target="../slideLayouts/slideLayout15.xml"/>
</Relationships>
</file>

<file path=ppt/slides/_rels/slide28.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5.xml"/>
</Relationships>
</file>

<file path=ppt/slides/_rels/slide29.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hyperlink" Target="https://fullstackccu.github.io/install-node/" TargetMode="External"/><Relationship Id="rId2" Type="http://schemas.openxmlformats.org/officeDocument/2006/relationships/hyperlink" Target="https://fullstackccu.github.io/lectures/19/lecture19.zip" TargetMode="External"/><Relationship Id="rId3" Type="http://schemas.openxmlformats.org/officeDocument/2006/relationships/hyperlink" Target="https://fullstackccu.github.io/lectures/20/lecture20.zip" TargetMode="External"/><Relationship Id="rId4" Type="http://schemas.openxmlformats.org/officeDocument/2006/relationships/slideLayout" Target="../slideLayouts/slideLayout1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3.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slideLayout" Target="../slideLayouts/slideLayout15.xml"/>
</Relationships>
</file>

<file path=ppt/slides/_rels/slide34.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slideLayout" Target="../slideLayouts/slideLayout15.xml"/>
</Relationships>
</file>

<file path=ppt/slides/_rels/slide35.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slideLayout" Target="../slideLayouts/slideLayout15.xml"/>
</Relationships>
</file>

<file path=ppt/slides/_rels/slide36.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slideLayout" Target="../slideLayouts/slideLayout15.xml"/>
</Relationships>
</file>

<file path=ppt/slides/_rels/slide37.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slideLayout" Target="../slideLayouts/slideLayout15.xml"/>
</Relationships>
</file>

<file path=ppt/slides/_rels/slide38.xml.rels><?xml version="1.0" encoding="UTF-8"?>
<Relationships xmlns="http://schemas.openxmlformats.org/package/2006/relationships"><Relationship Id="rId1" Type="http://schemas.openxmlformats.org/officeDocument/2006/relationships/image" Target="../media/image77.png"/><Relationship Id="rId2" Type="http://schemas.openxmlformats.org/officeDocument/2006/relationships/image" Target="../media/image78.png"/><Relationship Id="rId3" Type="http://schemas.openxmlformats.org/officeDocument/2006/relationships/image" Target="../media/image79.png"/><Relationship Id="rId4" Type="http://schemas.openxmlformats.org/officeDocument/2006/relationships/image" Target="../media/image80.png"/><Relationship Id="rId5" Type="http://schemas.openxmlformats.org/officeDocument/2006/relationships/slideLayout" Target="../slideLayouts/slideLayout15.xml"/>
</Relationships>
</file>

<file path=ppt/slides/_rels/slide39.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hyperlink" Target="https://fullstackccu.github.io/lectures/19/codes/express-server/server.js" TargetMode="External"/><Relationship Id="rId2" Type="http://schemas.openxmlformats.org/officeDocument/2006/relationships/image" Target="../media/image86.png"/><Relationship Id="rId3" Type="http://schemas.openxmlformats.org/officeDocument/2006/relationships/slideLayout" Target="../slideLayouts/slideLayout15.xml"/>
</Relationships>
</file>

<file path=ppt/slides/_rels/slide42.xml.rels><?xml version="1.0" encoding="UTF-8"?>
<Relationships xmlns="http://schemas.openxmlformats.org/package/2006/relationships"><Relationship Id="rId1" Type="http://schemas.openxmlformats.org/officeDocument/2006/relationships/image" Target="../media/image87.png"/><Relationship Id="rId2" Type="http://schemas.openxmlformats.org/officeDocument/2006/relationships/hyperlink" Target="https://github.com/expressjs/express/blob/master/lib/express.js#L36" TargetMode="External"/><Relationship Id="rId3" Type="http://schemas.openxmlformats.org/officeDocument/2006/relationships/hyperlink" Target="https://expressjs.com/en/api.html#app" TargetMode="External"/><Relationship Id="rId4" Type="http://schemas.openxmlformats.org/officeDocument/2006/relationships/slideLayout" Target="../slideLayouts/slideLayout15.xml"/>
</Relationships>
</file>

<file path=ppt/slides/_rels/slide43.xml.rels><?xml version="1.0" encoding="UTF-8"?>
<Relationships xmlns="http://schemas.openxmlformats.org/package/2006/relationships"><Relationship Id="rId1" Type="http://schemas.openxmlformats.org/officeDocument/2006/relationships/image" Target="../media/image88.png"/><Relationship Id="rId2" Type="http://schemas.openxmlformats.org/officeDocument/2006/relationships/hyperlink" Target="https://expressjs.com/en/api.html#app.listen" TargetMode="External"/><Relationship Id="rId3" Type="http://schemas.openxmlformats.org/officeDocument/2006/relationships/hyperlink" Target="https://nodejs.org/api/http.html#http_server_listen_port_hostname_backlog_callback" TargetMode="External"/><Relationship Id="rId4" Type="http://schemas.openxmlformats.org/officeDocument/2006/relationships/slideLayout" Target="../slideLayouts/slideLayout15.xml"/>
</Relationships>
</file>

<file path=ppt/slides/_rels/slide44.xml.rels><?xml version="1.0" encoding="UTF-8"?>
<Relationships xmlns="http://schemas.openxmlformats.org/package/2006/relationships"><Relationship Id="rId1" Type="http://schemas.openxmlformats.org/officeDocument/2006/relationships/image" Target="../media/image89.png"/><Relationship Id="rId2" Type="http://schemas.openxmlformats.org/officeDocument/2006/relationships/hyperlink" Target="http://localhost:3000/" TargetMode="External"/><Relationship Id="rId3" Type="http://schemas.openxmlformats.org/officeDocument/2006/relationships/slideLayout" Target="../slideLayouts/slideLayout15.xml"/>
</Relationships>
</file>

<file path=ppt/slides/_rels/slide45.xml.rels><?xml version="1.0" encoding="UTF-8"?>
<Relationships xmlns="http://schemas.openxmlformats.org/package/2006/relationships"><Relationship Id="rId1" Type="http://schemas.openxmlformats.org/officeDocument/2006/relationships/hyperlink" Target="https://expressjs.com/en/guide/routing.html" TargetMode="External"/><Relationship Id="rId2" Type="http://schemas.openxmlformats.org/officeDocument/2006/relationships/image" Target="../media/image90.png"/><Relationship Id="rId3" Type="http://schemas.openxmlformats.org/officeDocument/2006/relationships/slideLayout" Target="../slideLayouts/slideLayout15.xml"/>
</Relationships>
</file>

<file path=ppt/slides/_rels/slide46.xml.rels><?xml version="1.0" encoding="UTF-8"?>
<Relationships xmlns="http://schemas.openxmlformats.org/package/2006/relationships"><Relationship Id="rId1" Type="http://schemas.openxmlformats.org/officeDocument/2006/relationships/hyperlink" Target="http://expressjs.com/en/4x/api.html#req" TargetMode="External"/><Relationship Id="rId2" Type="http://schemas.openxmlformats.org/officeDocument/2006/relationships/hyperlink" Target="http://expressjs.com/en/4x/api.html#res" TargetMode="External"/><Relationship Id="rId3" Type="http://schemas.openxmlformats.org/officeDocument/2006/relationships/hyperlink" Target="http://expressjs.com/en/4x/api.html#res.send" TargetMode="External"/><Relationship Id="rId4" Type="http://schemas.openxmlformats.org/officeDocument/2006/relationships/image" Target="../media/image91.png"/><Relationship Id="rId5" Type="http://schemas.openxmlformats.org/officeDocument/2006/relationships/slideLayout" Target="../slideLayouts/slideLayout15.xml"/>
</Relationships>
</file>

<file path=ppt/slides/_rels/slide47.xml.rels><?xml version="1.0" encoding="UTF-8"?>
<Relationships xmlns="http://schemas.openxmlformats.org/package/2006/relationships"><Relationship Id="rId1" Type="http://schemas.openxmlformats.org/officeDocument/2006/relationships/image" Target="../media/image92.png"/><Relationship Id="rId2" Type="http://schemas.openxmlformats.org/officeDocument/2006/relationships/slideLayout" Target="../slideLayouts/slideLayout1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image" Target="../media/image93.png"/><Relationship Id="rId2" Type="http://schemas.openxmlformats.org/officeDocument/2006/relationships/hyperlink" Target="https://fullstackccu.github.io/lectures/19/codes/express-server/server.js" TargetMode="External"/><Relationship Id="rId3"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1.xml.rels><?xml version="1.0" encoding="UTF-8"?>
<Relationships xmlns="http://schemas.openxmlformats.org/package/2006/relationships"><Relationship Id="rId1" Type="http://schemas.openxmlformats.org/officeDocument/2006/relationships/hyperlink" Target="http://www.mit.edu/afs.new/sipb/user/ssen/src/curl-7.11.1/docs/curl.html" TargetMode="External"/><Relationship Id="rId2" Type="http://schemas.openxmlformats.org/officeDocument/2006/relationships/slideLayout" Target="../slideLayouts/slideLayout15.xml"/>
</Relationships>
</file>

<file path=ppt/slides/_rels/slide52.xml.rels><?xml version="1.0" encoding="UTF-8"?>
<Relationships xmlns="http://schemas.openxmlformats.org/package/2006/relationships"><Relationship Id="rId1" Type="http://schemas.openxmlformats.org/officeDocument/2006/relationships/image" Target="../media/image94.png"/><Relationship Id="rId2" Type="http://schemas.openxmlformats.org/officeDocument/2006/relationships/slideLayout" Target="../slideLayouts/slideLayout15.xml"/>
</Relationships>
</file>

<file path=ppt/slides/_rels/slide53.xml.rels><?xml version="1.0" encoding="UTF-8"?>
<Relationships xmlns="http://schemas.openxmlformats.org/package/2006/relationships"><Relationship Id="rId1" Type="http://schemas.openxmlformats.org/officeDocument/2006/relationships/image" Target="../media/image95.png"/><Relationship Id="rId2" Type="http://schemas.openxmlformats.org/officeDocument/2006/relationships/image" Target="../media/image96.png"/><Relationship Id="rId3" Type="http://schemas.openxmlformats.org/officeDocument/2006/relationships/slideLayout" Target="../slideLayouts/slideLayout15.xml"/>
</Relationships>
</file>

<file path=ppt/slides/_rels/slide54.xml.rels><?xml version="1.0" encoding="UTF-8"?>
<Relationships xmlns="http://schemas.openxmlformats.org/package/2006/relationships"><Relationship Id="rId1" Type="http://schemas.openxmlformats.org/officeDocument/2006/relationships/hyperlink" Target="https://en.wikipedia.org/wiki/Cross-origin_resource_sharing" TargetMode="External"/><Relationship Id="rId2" Type="http://schemas.openxmlformats.org/officeDocument/2006/relationships/slideLayout" Target="../slideLayouts/slideLayout15.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6.xml.rels><?xml version="1.0" encoding="UTF-8"?>
<Relationships xmlns="http://schemas.openxmlformats.org/package/2006/relationships"><Relationship Id="rId1" Type="http://schemas.openxmlformats.org/officeDocument/2006/relationships/hyperlink" Target="https://developer.mozilla.org/en-US/docs/Web/HTTP/Access_control_CORS#Access-Control-Allow-Origin" TargetMode="External"/><Relationship Id="rId2" Type="http://schemas.openxmlformats.org/officeDocument/2006/relationships/image" Target="../media/image97.png"/><Relationship Id="rId3" Type="http://schemas.openxmlformats.org/officeDocument/2006/relationships/slideLayout" Target="../slideLayouts/slideLayout15.xml"/>
</Relationships>
</file>

<file path=ppt/slides/_rels/slide57.xml.rels><?xml version="1.0" encoding="UTF-8"?>
<Relationships xmlns="http://schemas.openxmlformats.org/package/2006/relationships"><Relationship Id="rId1" Type="http://schemas.openxmlformats.org/officeDocument/2006/relationships/hyperlink" Target="https://github.com/fullstackccu/fullstackccu.github.io/tree/master/lectures/20/codes/server-with-cors" TargetMode="External"/><Relationship Id="rId2" Type="http://schemas.openxmlformats.org/officeDocument/2006/relationships/image" Target="../media/image98.png"/><Relationship Id="rId3" Type="http://schemas.openxmlformats.org/officeDocument/2006/relationships/image" Target="../media/image99.png"/><Relationship Id="rId4" Type="http://schemas.openxmlformats.org/officeDocument/2006/relationships/slideLayout" Target="../slideLayouts/slideLayout15.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9.xml.rels><?xml version="1.0" encoding="UTF-8"?>
<Relationships xmlns="http://schemas.openxmlformats.org/package/2006/relationships"><Relationship Id="rId1" Type="http://schemas.openxmlformats.org/officeDocument/2006/relationships/image" Target="../media/image100.png"/><Relationship Id="rId2" Type="http://schemas.openxmlformats.org/officeDocument/2006/relationships/image" Target="../media/image101.png"/><Relationship Id="rId3"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0.xml.rels><?xml version="1.0" encoding="UTF-8"?>
<Relationships xmlns="http://schemas.openxmlformats.org/package/2006/relationships"><Relationship Id="rId1" Type="http://schemas.openxmlformats.org/officeDocument/2006/relationships/image" Target="../media/image102.png"/><Relationship Id="rId2" Type="http://schemas.openxmlformats.org/officeDocument/2006/relationships/slideLayout" Target="../slideLayouts/slideLayout15.xml"/>
</Relationships>
</file>

<file path=ppt/slides/_rels/slide61.xml.rels><?xml version="1.0" encoding="UTF-8"?>
<Relationships xmlns="http://schemas.openxmlformats.org/package/2006/relationships"><Relationship Id="rId1" Type="http://schemas.openxmlformats.org/officeDocument/2006/relationships/image" Target="../media/image103.png"/><Relationship Id="rId2" Type="http://schemas.openxmlformats.org/officeDocument/2006/relationships/slideLayout" Target="../slideLayouts/slideLayout15.xml"/>
</Relationships>
</file>

<file path=ppt/slides/_rels/slide62.xml.rels><?xml version="1.0" encoding="UTF-8"?>
<Relationships xmlns="http://schemas.openxmlformats.org/package/2006/relationships"><Relationship Id="rId1" Type="http://schemas.openxmlformats.org/officeDocument/2006/relationships/image" Target="../media/image104.png"/><Relationship Id="rId2" Type="http://schemas.openxmlformats.org/officeDocument/2006/relationships/hyperlink" Target="http://localhost:3000/fetch-text.html" TargetMode="External"/><Relationship Id="rId3" Type="http://schemas.openxmlformats.org/officeDocument/2006/relationships/hyperlink" Target="http://localhost:3000/fetch-text.js" TargetMode="External"/><Relationship Id="rId4" Type="http://schemas.openxmlformats.org/officeDocument/2006/relationships/hyperlink" Target="https://github.com/fullstackccu/fullstackccu.github.io/tree/master/lectures/20/codes/server-with-static-files" TargetMode="External"/><Relationship Id="rId5" Type="http://schemas.openxmlformats.org/officeDocument/2006/relationships/image" Target="../media/image105.png"/><Relationship Id="rId6" Type="http://schemas.openxmlformats.org/officeDocument/2006/relationships/slideLayout" Target="../slideLayouts/slideLayout15.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4.xml.rels><?xml version="1.0" encoding="UTF-8"?>
<Relationships xmlns="http://schemas.openxmlformats.org/package/2006/relationships"><Relationship Id="rId1" Type="http://schemas.openxmlformats.org/officeDocument/2006/relationships/image" Target="../media/image106.png"/><Relationship Id="rId2" Type="http://schemas.openxmlformats.org/officeDocument/2006/relationships/slideLayout" Target="../slideLayouts/slideLayout15.xml"/>
</Relationships>
</file>

<file path=ppt/slides/_rels/slide65.xml.rels><?xml version="1.0" encoding="UTF-8"?>
<Relationships xmlns="http://schemas.openxmlformats.org/package/2006/relationships"><Relationship Id="rId1" Type="http://schemas.openxmlformats.org/officeDocument/2006/relationships/image" Target="../media/image107.png"/><Relationship Id="rId2" Type="http://schemas.openxmlformats.org/officeDocument/2006/relationships/hyperlink" Target="https://developer.mozilla.org/en-US/docs/Web/API/WindowOrWorkerGlobalScope/fetch#Parameters" TargetMode="External"/><Relationship Id="rId3" Type="http://schemas.openxmlformats.org/officeDocument/2006/relationships/slideLayout" Target="../slideLayouts/slideLayout15.xml"/>
</Relationships>
</file>

<file path=ppt/slides/_rels/slide66.xml.rels><?xml version="1.0" encoding="UTF-8"?>
<Relationships xmlns="http://schemas.openxmlformats.org/package/2006/relationships"><Relationship Id="rId1" Type="http://schemas.openxmlformats.org/officeDocument/2006/relationships/image" Target="../media/image108.png"/><Relationship Id="rId2" Type="http://schemas.openxmlformats.org/officeDocument/2006/relationships/hyperlink" Target="https://github.com/fullstackccu/fullstackccu.github.io/tree/master/lectures/20/codes/post-simple" TargetMode="External"/><Relationship Id="rId3" Type="http://schemas.openxmlformats.org/officeDocument/2006/relationships/slideLayout" Target="../slideLayouts/slideLayout15.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9.xml.rels><?xml version="1.0" encoding="UTF-8"?>
<Relationships xmlns="http://schemas.openxmlformats.org/package/2006/relationships"><Relationship Id="rId1" Type="http://schemas.openxmlformats.org/officeDocument/2006/relationships/hyperlink" Target="https://expressjs.com/en/guide/routing.html" TargetMode="External"/><Relationship Id="rId2" Type="http://schemas.openxmlformats.org/officeDocument/2006/relationships/image" Target="../media/image109.png"/><Relationship Id="rId3"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hyperlink" Target="https://fullstackccu.github.io/lectures/19/codes/node-scripts/simple-script.js" TargetMode="External"/><Relationship Id="rId2" Type="http://schemas.openxmlformats.org/officeDocument/2006/relationships/slideLayout" Target="../slideLayouts/slideLayout15.xml"/>
</Relationships>
</file>

<file path=ppt/slides/_rels/slide70.xml.rels><?xml version="1.0" encoding="UTF-8"?>
<Relationships xmlns="http://schemas.openxmlformats.org/package/2006/relationships"><Relationship Id="rId1" Type="http://schemas.openxmlformats.org/officeDocument/2006/relationships/image" Target="../media/image110.png"/><Relationship Id="rId2" Type="http://schemas.openxmlformats.org/officeDocument/2006/relationships/image" Target="../media/image111.png"/><Relationship Id="rId3" Type="http://schemas.openxmlformats.org/officeDocument/2006/relationships/hyperlink" Target="https://github.com/fullstackccu/fullstackccu.github.io/tree/master/lectures/20/codes/route-params" TargetMode="External"/><Relationship Id="rId4" Type="http://schemas.openxmlformats.org/officeDocument/2006/relationships/slideLayout" Target="../slideLayouts/slideLayout15.xml"/>
</Relationships>
</file>

<file path=ppt/slides/_rels/slide71.xml.rels><?xml version="1.0" encoding="UTF-8"?>
<Relationships xmlns="http://schemas.openxmlformats.org/package/2006/relationships"><Relationship Id="rId1" Type="http://schemas.openxmlformats.org/officeDocument/2006/relationships/hyperlink" Target="https://expressjs.com/en/guide/routing.html" TargetMode="External"/><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hyperlink" Target="https://github.com/yayinternet/lecture20/tree/master/route-params" TargetMode="External"/><Relationship Id="rId5" Type="http://schemas.openxmlformats.org/officeDocument/2006/relationships/slideLayout" Target="../slideLayouts/slideLayout15.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73.xml.rels><?xml version="1.0" encoding="UTF-8"?>
<Relationships xmlns="http://schemas.openxmlformats.org/package/2006/relationships"><Relationship Id="rId1" Type="http://schemas.openxmlformats.org/officeDocument/2006/relationships/image" Target="../media/image114.png"/><Relationship Id="rId2" Type="http://schemas.openxmlformats.org/officeDocument/2006/relationships/image" Target="../media/image115.png"/><Relationship Id="rId3" Type="http://schemas.openxmlformats.org/officeDocument/2006/relationships/hyperlink" Target="https://github.com/fullstackccu/fullstackccu.github.io/tree/master/lectures/20/codes/query-params" TargetMode="External"/><Relationship Id="rId4" Type="http://schemas.openxmlformats.org/officeDocument/2006/relationships/slideLayout" Target="../slideLayouts/slideLayout15.xml"/>
</Relationships>
</file>

<file path=ppt/slides/_rels/slide74.xml.rels><?xml version="1.0" encoding="UTF-8"?>
<Relationships xmlns="http://schemas.openxmlformats.org/package/2006/relationships"><Relationship Id="rId1" Type="http://schemas.openxmlformats.org/officeDocument/2006/relationships/image" Target="../media/image116.png"/><Relationship Id="rId2" Type="http://schemas.openxmlformats.org/officeDocument/2006/relationships/slideLayout" Target="../slideLayouts/slideLayout15.xml"/>
</Relationships>
</file>

<file path=ppt/slides/_rels/slide75.xml.rels><?xml version="1.0" encoding="UTF-8"?>
<Relationships xmlns="http://schemas.openxmlformats.org/package/2006/relationships"><Relationship Id="rId1" Type="http://schemas.openxmlformats.org/officeDocument/2006/relationships/image" Target="../media/image117.png"/><Relationship Id="rId2" Type="http://schemas.openxmlformats.org/officeDocument/2006/relationships/hyperlink" Target="https://github.com/fullstackccu/fullstackccu.github.io/tree/master/lectures/20/codes/query-params" TargetMode="External"/><Relationship Id="rId3" Type="http://schemas.openxmlformats.org/officeDocument/2006/relationships/slideLayout" Target="../slideLayouts/slideLayout15.xml"/>
</Relationships>
</file>

<file path=ppt/slides/_rels/slide76.xml.rels><?xml version="1.0" encoding="UTF-8"?>
<Relationships xmlns="http://schemas.openxmlformats.org/package/2006/relationships"><Relationship Id="rId1" Type="http://schemas.openxmlformats.org/officeDocument/2006/relationships/image" Target="../media/image118.png"/><Relationship Id="rId2" Type="http://schemas.openxmlformats.org/officeDocument/2006/relationships/slideLayout" Target="../slideLayouts/slideLayout15.xml"/>
</Relationships>
</file>

<file path=ppt/slides/_rels/slide77.xml.rels><?xml version="1.0" encoding="UTF-8"?>
<Relationships xmlns="http://schemas.openxmlformats.org/package/2006/relationships"><Relationship Id="rId1" Type="http://schemas.openxmlformats.org/officeDocument/2006/relationships/hyperlink" Target="https://github.com/fullstackccu/fullstackccu.github.io/tree/master/lectures/20/codes/post-body-no-parser" TargetMode="External"/><Relationship Id="rId2" Type="http://schemas.openxmlformats.org/officeDocument/2006/relationships/image" Target="../media/image119.png"/><Relationship Id="rId3" Type="http://schemas.openxmlformats.org/officeDocument/2006/relationships/slideLayout" Target="../slideLayouts/slideLayout15.xml"/>
</Relationships>
</file>

<file path=ppt/slides/_rels/slide78.xml.rels><?xml version="1.0" encoding="UTF-8"?>
<Relationships xmlns="http://schemas.openxmlformats.org/package/2006/relationships"><Relationship Id="rId1" Type="http://schemas.openxmlformats.org/officeDocument/2006/relationships/hyperlink" Target="https://github.com/expressjs/body-parser" TargetMode="External"/><Relationship Id="rId2" Type="http://schemas.openxmlformats.org/officeDocument/2006/relationships/image" Target="../media/image120.png"/><Relationship Id="rId3" Type="http://schemas.openxmlformats.org/officeDocument/2006/relationships/slideLayout" Target="../slideLayouts/slideLayout15.xml"/>
</Relationships>
</file>

<file path=ppt/slides/_rels/slide79.xml.rels><?xml version="1.0" encoding="UTF-8"?>
<Relationships xmlns="http://schemas.openxmlformats.org/package/2006/relationships"><Relationship Id="rId1" Type="http://schemas.openxmlformats.org/officeDocument/2006/relationships/hyperlink" Target="https://github.com/expressjs/body-parser" TargetMode="External"/><Relationship Id="rId2" Type="http://schemas.openxmlformats.org/officeDocument/2006/relationships/image" Target="../media/image121.png"/><Relationship Id="rId3" Type="http://schemas.openxmlformats.org/officeDocument/2006/relationships/image" Target="../media/image122.png"/><Relationship Id="rId4"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hyperlink" Target="https://fullstackccu.github.io/lectures/19/codes/node-server/server.js" TargetMode="External"/><Relationship Id="rId3" Type="http://schemas.openxmlformats.org/officeDocument/2006/relationships/slideLayout" Target="../slideLayouts/slideLayout15.xml"/>
</Relationships>
</file>

<file path=ppt/slides/_rels/slide80.xml.rels><?xml version="1.0" encoding="UTF-8"?>
<Relationships xmlns="http://schemas.openxmlformats.org/package/2006/relationships"><Relationship Id="rId1" Type="http://schemas.openxmlformats.org/officeDocument/2006/relationships/image" Target="../media/image123.png"/><Relationship Id="rId2" Type="http://schemas.openxmlformats.org/officeDocument/2006/relationships/slideLayout" Target="../slideLayouts/slideLayout15.xml"/>
</Relationships>
</file>

<file path=ppt/slides/_rels/slide81.xml.rels><?xml version="1.0" encoding="UTF-8"?>
<Relationships xmlns="http://schemas.openxmlformats.org/package/2006/relationships"><Relationship Id="rId1" Type="http://schemas.openxmlformats.org/officeDocument/2006/relationships/image" Target="../media/image124.png"/><Relationship Id="rId2" Type="http://schemas.openxmlformats.org/officeDocument/2006/relationships/hyperlink" Target="https://github.com/fullstackccu/fullstackccu.github.io/tree/master/lectures/20/codes/post-body-with-parser" TargetMode="External"/><Relationship Id="rId3" Type="http://schemas.openxmlformats.org/officeDocument/2006/relationships/slideLayout" Target="../slideLayouts/slideLayout15.xml"/>
</Relationships>
</file>

<file path=ppt/slides/_rels/slide82.xml.rels><?xml version="1.0" encoding="UTF-8"?>
<Relationships xmlns="http://schemas.openxmlformats.org/package/2006/relationships"><Relationship Id="rId1" Type="http://schemas.openxmlformats.org/officeDocument/2006/relationships/image" Target="../media/image125.png"/><Relationship Id="rId2" Type="http://schemas.openxmlformats.org/officeDocument/2006/relationships/hyperlink" Target="https://github.com/fullstackccu/fullstackccu.github.io/tree/master/lectures/20/codes/post-body-with-parser" TargetMode="External"/><Relationship Id="rId3" Type="http://schemas.openxmlformats.org/officeDocument/2006/relationships/slideLayout" Target="../slideLayouts/slideLayout15.xml"/>
</Relationships>
</file>

<file path=ppt/slides/_rels/slide83.xml.rels><?xml version="1.0" encoding="UTF-8"?>
<Relationships xmlns="http://schemas.openxmlformats.org/package/2006/relationships"><Relationship Id="rId1" Type="http://schemas.openxmlformats.org/officeDocument/2006/relationships/hyperlink" Target="https://github.com/fullstackccu/fullstackccu.github.io/tree/master/lectures/20/codes/post-body-with-parser/public/fetch.js" TargetMode="External"/><Relationship Id="rId2" Type="http://schemas.openxmlformats.org/officeDocument/2006/relationships/image" Target="../media/image126.png"/><Relationship Id="rId3" Type="http://schemas.openxmlformats.org/officeDocument/2006/relationships/image" Target="../media/image127.png"/><Relationship Id="rId4" Type="http://schemas.openxmlformats.org/officeDocument/2006/relationships/slideLayout" Target="../slideLayouts/slideLayout15.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5.xml.rels><?xml version="1.0" encoding="UTF-8"?>
<Relationships xmlns="http://schemas.openxmlformats.org/package/2006/relationships"><Relationship Id="rId1" Type="http://schemas.openxmlformats.org/officeDocument/2006/relationships/hyperlink" Target="https://en.wikipedia.org/wiki/Hypertext_Transfer_Protocol#Request_methods" TargetMode="External"/><Relationship Id="rId2" Type="http://schemas.openxmlformats.org/officeDocument/2006/relationships/hyperlink" Target="https://en.wikipedia.org/wiki/POST_(HTTP)" TargetMode="External"/><Relationship Id="rId3" Type="http://schemas.openxmlformats.org/officeDocument/2006/relationships/slideLayout" Target="../slideLayouts/slideLayout1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7.xml.rels><?xml version="1.0" encoding="UTF-8"?>
<Relationships xmlns="http://schemas.openxmlformats.org/package/2006/relationships"><Relationship Id="rId1" Type="http://schemas.openxmlformats.org/officeDocument/2006/relationships/hyperlink" Target="https://api.spotify.com/v1/albums/7aDBFWp72Pz4NZEtVBANi9" TargetMode="External"/><Relationship Id="rId2" Type="http://schemas.openxmlformats.org/officeDocument/2006/relationships/hyperlink" Target="https://api.spotify.com/v1/search?type=album&amp;q=the%20weeknd&amp;limit=10" TargetMode="External"/><Relationship Id="rId3" Type="http://schemas.openxmlformats.org/officeDocument/2006/relationships/slideLayout" Target="../slideLayouts/slideLayout15.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5.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91.xml.rels><?xml version="1.0" encoding="UTF-8"?>
<Relationships xmlns="http://schemas.openxmlformats.org/package/2006/relationships"><Relationship Id="rId1" Type="http://schemas.openxmlformats.org/officeDocument/2006/relationships/hyperlink" Target="https://docs.npmjs.com/getting-started/using-a-package.json" TargetMode="External"/><Relationship Id="rId2" Type="http://schemas.openxmlformats.org/officeDocument/2006/relationships/slideLayout" Target="../slideLayouts/slideLayout15.xml"/>
</Relationships>
</file>

<file path=ppt/slides/_rels/slide92.xml.rels><?xml version="1.0" encoding="UTF-8"?>
<Relationships xmlns="http://schemas.openxmlformats.org/package/2006/relationships"><Relationship Id="rId1" Type="http://schemas.openxmlformats.org/officeDocument/2006/relationships/hyperlink" Target="https://docs.npmjs.com/getting-started/using-a-package.json" TargetMode="External"/><Relationship Id="rId2" Type="http://schemas.openxmlformats.org/officeDocument/2006/relationships/hyperlink" Target="https://docs.npmjs.com/getting-started/using-a-package.json" TargetMode="External"/><Relationship Id="rId3" Type="http://schemas.openxmlformats.org/officeDocument/2006/relationships/hyperlink" Target="https://docs.npmjs.com/getting-started/using-a-package.json" TargetMode="External"/><Relationship Id="rId4" Type="http://schemas.openxmlformats.org/officeDocument/2006/relationships/slideLayout" Target="../slideLayouts/slideLayout15.xml"/>
</Relationships>
</file>

<file path=ppt/slides/_rels/slide93.xml.rels><?xml version="1.0" encoding="UTF-8"?>
<Relationships xmlns="http://schemas.openxmlformats.org/package/2006/relationships"><Relationship Id="rId1" Type="http://schemas.openxmlformats.org/officeDocument/2006/relationships/image" Target="../media/image128.png"/><Relationship Id="rId2" Type="http://schemas.openxmlformats.org/officeDocument/2006/relationships/hyperlink" Target="https://github.com/fullstackccu/fullstackccu.github.io/tree/master/lectures/20/codes/post-body-with-parser-package-json" TargetMode="External"/><Relationship Id="rId3" Type="http://schemas.openxmlformats.org/officeDocument/2006/relationships/slideLayout" Target="../slideLayouts/slideLayout15.xml"/>
</Relationships>
</file>

<file path=ppt/slides/_rels/slide94.xml.rels><?xml version="1.0" encoding="UTF-8"?>
<Relationships xmlns="http://schemas.openxmlformats.org/package/2006/relationships"><Relationship Id="rId1" Type="http://schemas.openxmlformats.org/officeDocument/2006/relationships/image" Target="../media/image129.png"/><Relationship Id="rId2" Type="http://schemas.openxmlformats.org/officeDocument/2006/relationships/slideLayout" Target="../slideLayouts/slideLayout15.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96.xml.rels><?xml version="1.0" encoding="UTF-8"?>
<Relationships xmlns="http://schemas.openxmlformats.org/package/2006/relationships"><Relationship Id="rId1" Type="http://schemas.openxmlformats.org/officeDocument/2006/relationships/image" Target="../media/image130.png"/><Relationship Id="rId2"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220680" y="1074600"/>
            <a:ext cx="8519760" cy="2736000"/>
          </a:xfrm>
          <a:prstGeom prst="rect">
            <a:avLst/>
          </a:prstGeom>
          <a:noFill/>
          <a:ln>
            <a:noFill/>
          </a:ln>
        </p:spPr>
        <p:style>
          <a:lnRef idx="0"/>
          <a:fillRef idx="0"/>
          <a:effectRef idx="0"/>
          <a:fontRef idx="minor"/>
        </p:style>
        <p:txBody>
          <a:bodyPr lIns="90000" rIns="90000" tIns="91440" bIns="91440" anchor="b"/>
          <a:p>
            <a:pPr algn="ctr"/>
            <a:r>
              <a:rPr b="0" lang="en-US" sz="5200" spc="-1" strike="noStrike">
                <a:solidFill>
                  <a:srgbClr val="000000"/>
                </a:solidFill>
                <a:uFill>
                  <a:solidFill>
                    <a:srgbClr val="ffffff"/>
                  </a:solidFill>
                </a:uFill>
                <a:latin typeface="文泉驿微米黑"/>
                <a:ea typeface="Montserrat"/>
              </a:rPr>
              <a:t>4102165</a:t>
            </a:r>
            <a:r>
              <a:rPr b="0" lang="en-US" sz="5200" spc="-1" strike="noStrike">
                <a:solidFill>
                  <a:srgbClr val="000000"/>
                </a:solidFill>
                <a:uFill>
                  <a:solidFill>
                    <a:srgbClr val="ffffff"/>
                  </a:solidFill>
                </a:uFill>
                <a:latin typeface="文泉驛微米黑"/>
                <a:ea typeface="Montserrat"/>
              </a:rPr>
              <a:t>:</a:t>
            </a:r>
            <a:endParaRPr b="0" lang="en-US" sz="1800" spc="-1" strike="noStrike">
              <a:solidFill>
                <a:srgbClr val="000000"/>
              </a:solidFill>
              <a:uFill>
                <a:solidFill>
                  <a:srgbClr val="ffffff"/>
                </a:solidFill>
              </a:uFill>
              <a:latin typeface="Arial"/>
            </a:endParaRPr>
          </a:p>
          <a:p>
            <a:pPr algn="ctr">
              <a:lnSpc>
                <a:spcPct val="100000"/>
              </a:lnSpc>
            </a:pPr>
            <a:r>
              <a:rPr b="0" lang="en-US" sz="4400" spc="-1" strike="noStrike">
                <a:solidFill>
                  <a:srgbClr val="000000"/>
                </a:solidFill>
                <a:uFill>
                  <a:solidFill>
                    <a:srgbClr val="ffffff"/>
                  </a:solidFill>
                </a:uFill>
                <a:latin typeface="文泉驛微米黑"/>
                <a:ea typeface="Montserrat"/>
              </a:rPr>
              <a:t>Full Stack Web Development Fundamentals</a:t>
            </a:r>
            <a:endParaRPr b="0" lang="en-US" sz="1800" spc="-1" strike="noStrike">
              <a:solidFill>
                <a:srgbClr val="000000"/>
              </a:solidFill>
              <a:uFill>
                <a:solidFill>
                  <a:srgbClr val="ffffff"/>
                </a:solidFill>
              </a:uFill>
              <a:latin typeface="Arial"/>
            </a:endParaRPr>
          </a:p>
        </p:txBody>
      </p:sp>
      <p:sp>
        <p:nvSpPr>
          <p:cNvPr id="149" name="CustomShape 2"/>
          <p:cNvSpPr/>
          <p:nvPr/>
        </p:nvSpPr>
        <p:spPr>
          <a:xfrm>
            <a:off x="311760" y="3811320"/>
            <a:ext cx="8519760" cy="197136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800" spc="-1" strike="noStrike">
                <a:solidFill>
                  <a:srgbClr val="595959"/>
                </a:solidFill>
                <a:uFill>
                  <a:solidFill>
                    <a:srgbClr val="ffffff"/>
                  </a:solidFill>
                </a:uFill>
                <a:latin typeface="Montserrat"/>
                <a:ea typeface="Montserrat"/>
              </a:rPr>
              <a:t>Spring 2019</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0" lang="en-US" sz="2800" spc="-1" strike="noStrike">
                <a:solidFill>
                  <a:srgbClr val="595959"/>
                </a:solidFill>
                <a:uFill>
                  <a:solidFill>
                    <a:srgbClr val="ffffff"/>
                  </a:solidFill>
                </a:uFill>
                <a:latin typeface="Montserrat"/>
                <a:ea typeface="Montserrat"/>
              </a:rPr>
              <a:t>簡立仁 </a:t>
            </a:r>
            <a:r>
              <a:rPr b="0" lang="en-US" sz="2800" spc="-1" strike="noStrike">
                <a:solidFill>
                  <a:srgbClr val="595959"/>
                </a:solidFill>
                <a:uFill>
                  <a:solidFill>
                    <a:srgbClr val="ffffff"/>
                  </a:solidFill>
                </a:uFill>
                <a:latin typeface="Montserrat"/>
                <a:ea typeface="Montserrat"/>
              </a:rPr>
              <a:t>Li-Ren Chien</a:t>
            </a:r>
            <a:endParaRPr b="0" lang="en-US" sz="1800" spc="-1" strike="noStrike">
              <a:solidFill>
                <a:srgbClr val="000000"/>
              </a:solidFill>
              <a:uFill>
                <a:solidFill>
                  <a:srgbClr val="ffffff"/>
                </a:solidFill>
              </a:uFill>
              <a:latin typeface="Arial"/>
            </a:endParaRPr>
          </a:p>
          <a:p>
            <a:pPr algn="ctr">
              <a:lnSpc>
                <a:spcPct val="100000"/>
              </a:lnSpc>
            </a:pPr>
            <a:r>
              <a:rPr b="0" lang="en-US" sz="2800" spc="-1" strike="noStrike">
                <a:solidFill>
                  <a:srgbClr val="595959"/>
                </a:solidFill>
                <a:uFill>
                  <a:solidFill>
                    <a:srgbClr val="ffffff"/>
                  </a:solidFill>
                </a:uFill>
                <a:latin typeface="Montserrat"/>
                <a:ea typeface="Montserrat"/>
              </a:rPr>
              <a:t>ccumouse@gmail.com</a:t>
            </a:r>
            <a:endParaRPr b="0" lang="en-US" sz="1800" spc="-1" strike="noStrike">
              <a:solidFill>
                <a:srgbClr val="000000"/>
              </a:solidFill>
              <a:uFill>
                <a:solidFill>
                  <a:srgbClr val="ffffff"/>
                </a:solidFill>
              </a:uFill>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Node for servers</a:t>
            </a:r>
            <a:endParaRPr b="0" lang="en-US" sz="1400" spc="-1" strike="noStrike">
              <a:solidFill>
                <a:srgbClr val="000000"/>
              </a:solidFill>
              <a:uFill>
                <a:solidFill>
                  <a:srgbClr val="ffffff"/>
                </a:solidFill>
              </a:uFill>
              <a:latin typeface="Arial"/>
            </a:endParaRPr>
          </a:p>
        </p:txBody>
      </p:sp>
      <p:sp>
        <p:nvSpPr>
          <p:cNvPr id="177" name="TextShape 2"/>
          <p:cNvSpPr txBox="1"/>
          <p:nvPr/>
        </p:nvSpPr>
        <p:spPr>
          <a:xfrm>
            <a:off x="782640" y="1560240"/>
            <a:ext cx="322632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The NodeJS server APIs are actually pretty low-level:</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You build the request manually</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You write the response manually</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There's a lot of tedious processing code</a:t>
            </a:r>
            <a:endParaRPr b="0" lang="en-US" sz="1400" spc="-1" strike="noStrike">
              <a:solidFill>
                <a:srgbClr val="000000"/>
              </a:solidFill>
              <a:uFill>
                <a:solidFill>
                  <a:srgbClr val="ffffff"/>
                </a:solidFill>
              </a:uFill>
              <a:latin typeface="Arial"/>
            </a:endParaRPr>
          </a:p>
        </p:txBody>
      </p:sp>
      <p:pic>
        <p:nvPicPr>
          <p:cNvPr id="178" name="Google Shape;121;p22" descr=""/>
          <p:cNvPicPr/>
          <p:nvPr/>
        </p:nvPicPr>
        <p:blipFill>
          <a:blip r:embed="rId1"/>
          <a:stretch/>
        </p:blipFill>
        <p:spPr>
          <a:xfrm>
            <a:off x="4646880" y="338400"/>
            <a:ext cx="3993120" cy="614160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Shape 1"/>
          <p:cNvSpPr txBox="1"/>
          <p:nvPr/>
        </p:nvSpPr>
        <p:spPr>
          <a:xfrm>
            <a:off x="311760" y="2867760"/>
            <a:ext cx="8520120" cy="1122120"/>
          </a:xfrm>
          <a:prstGeom prst="rect">
            <a:avLst/>
          </a:prstGeom>
          <a:noFill/>
          <a:ln>
            <a:noFill/>
          </a:ln>
        </p:spPr>
        <p:txBody>
          <a:bodyPr tIns="91440" bIns="91440" anchor="ctr"/>
          <a:p>
            <a:pPr algn="ctr">
              <a:lnSpc>
                <a:spcPct val="100000"/>
              </a:lnSpc>
            </a:pPr>
            <a:r>
              <a:rPr b="0" lang="en-US" sz="3600" spc="-1" strike="noStrike">
                <a:solidFill>
                  <a:srgbClr val="000000"/>
                </a:solidFill>
                <a:uFill>
                  <a:solidFill>
                    <a:srgbClr val="ffffff"/>
                  </a:solidFill>
                </a:uFill>
                <a:latin typeface="文泉驿微米黑"/>
                <a:ea typeface="Montserrat"/>
              </a:rPr>
              <a:t>ExpressJS</a:t>
            </a:r>
            <a:endParaRPr b="0" lang="en-US" sz="1400" spc="-1" strike="noStrike">
              <a:solidFill>
                <a:srgbClr val="000000"/>
              </a:solidFill>
              <a:uFill>
                <a:solidFill>
                  <a:srgbClr val="ffffff"/>
                </a:solidFill>
              </a:uFill>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Node for servers</a:t>
            </a:r>
            <a:endParaRPr b="0" lang="en-US" sz="1400" spc="-1" strike="noStrike">
              <a:solidFill>
                <a:srgbClr val="000000"/>
              </a:solidFill>
              <a:uFill>
                <a:solidFill>
                  <a:srgbClr val="ffffff"/>
                </a:solidFill>
              </a:uFill>
              <a:latin typeface="Arial"/>
            </a:endParaRPr>
          </a:p>
        </p:txBody>
      </p:sp>
      <p:pic>
        <p:nvPicPr>
          <p:cNvPr id="181" name="Google Shape;132;p24" descr=""/>
          <p:cNvPicPr/>
          <p:nvPr/>
        </p:nvPicPr>
        <p:blipFill>
          <a:blip r:embed="rId1"/>
          <a:stretch/>
        </p:blipFill>
        <p:spPr>
          <a:xfrm>
            <a:off x="782640" y="2590200"/>
            <a:ext cx="5044680" cy="4057920"/>
          </a:xfrm>
          <a:prstGeom prst="rect">
            <a:avLst/>
          </a:prstGeom>
          <a:ln>
            <a:noFill/>
          </a:ln>
        </p:spPr>
      </p:pic>
      <p:sp>
        <p:nvSpPr>
          <p:cNvPr id="182" name="TextShape 2"/>
          <p:cNvSpPr txBox="1"/>
          <p:nvPr/>
        </p:nvSpPr>
        <p:spPr>
          <a:xfrm>
            <a:off x="782640" y="1560240"/>
            <a:ext cx="7578360" cy="1029600"/>
          </a:xfrm>
          <a:prstGeom prst="rect">
            <a:avLst/>
          </a:prstGeom>
          <a:noFill/>
          <a:ln>
            <a:noFill/>
          </a:ln>
        </p:spPr>
        <p:txBody>
          <a:bodyPr tIns="91440" bIns="91440"/>
          <a:p>
            <a:pPr>
              <a:lnSpc>
                <a:spcPct val="115000"/>
              </a:lnSpc>
            </a:pPr>
            <a:r>
              <a:rPr b="0" lang="en-US" sz="2200" spc="-1" strike="noStrike">
                <a:solidFill>
                  <a:srgbClr val="434343"/>
                </a:solidFill>
                <a:uFill>
                  <a:solidFill>
                    <a:srgbClr val="ffffff"/>
                  </a:solidFill>
                </a:uFill>
                <a:latin typeface="文泉驿微米黑"/>
                <a:ea typeface="Calibri"/>
              </a:rPr>
              <a:t>We're going to use a library called ExpressJS on top of NodeJS. Here's our server code </a:t>
            </a:r>
            <a:r>
              <a:rPr b="1" lang="en-US" sz="2200" spc="-1" strike="noStrike">
                <a:solidFill>
                  <a:srgbClr val="434343"/>
                </a:solidFill>
                <a:uFill>
                  <a:solidFill>
                    <a:srgbClr val="ffffff"/>
                  </a:solidFill>
                </a:uFill>
                <a:latin typeface="文泉驿微米黑"/>
                <a:ea typeface="Calibri"/>
              </a:rPr>
              <a:t>without</a:t>
            </a:r>
            <a:r>
              <a:rPr b="0" lang="en-US" sz="2200" spc="-1" strike="noStrike">
                <a:solidFill>
                  <a:srgbClr val="434343"/>
                </a:solidFill>
                <a:uFill>
                  <a:solidFill>
                    <a:srgbClr val="ffffff"/>
                  </a:solidFill>
                </a:uFill>
                <a:latin typeface="文泉驿微米黑"/>
                <a:ea typeface="Calibri"/>
              </a:rPr>
              <a:t> Express (</a:t>
            </a:r>
            <a:r>
              <a:rPr b="0" lang="en-US" sz="2200" spc="-1" strike="noStrike" u="sng">
                <a:solidFill>
                  <a:srgbClr val="0097a7"/>
                </a:solidFill>
                <a:uFill>
                  <a:solidFill>
                    <a:srgbClr val="ffffff"/>
                  </a:solidFill>
                </a:uFill>
                <a:latin typeface="文泉驿微米黑"/>
                <a:ea typeface="Calibri"/>
                <a:hlinkClick r:id="rId2"/>
              </a:rPr>
              <a:t>Code</a:t>
            </a:r>
            <a:r>
              <a:rPr b="0" lang="en-US" sz="22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ExpressJS</a:t>
            </a:r>
            <a:endParaRPr b="0" lang="en-US" sz="1400" spc="-1" strike="noStrike">
              <a:solidFill>
                <a:srgbClr val="000000"/>
              </a:solidFill>
              <a:uFill>
                <a:solidFill>
                  <a:srgbClr val="ffffff"/>
                </a:solidFill>
              </a:uFill>
              <a:latin typeface="Arial"/>
            </a:endParaRPr>
          </a:p>
        </p:txBody>
      </p:sp>
      <p:sp>
        <p:nvSpPr>
          <p:cNvPr id="184" name="TextShape 2"/>
          <p:cNvSpPr txBox="1"/>
          <p:nvPr/>
        </p:nvSpPr>
        <p:spPr>
          <a:xfrm>
            <a:off x="782640" y="1560240"/>
            <a:ext cx="7578360" cy="10296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And </a:t>
            </a:r>
            <a:r>
              <a:rPr b="1" lang="en-US" sz="2400" spc="-1" strike="noStrike">
                <a:solidFill>
                  <a:srgbClr val="434343"/>
                </a:solidFill>
                <a:uFill>
                  <a:solidFill>
                    <a:srgbClr val="ffffff"/>
                  </a:solidFill>
                </a:uFill>
                <a:latin typeface="文泉驿微米黑"/>
                <a:ea typeface="Calibri"/>
              </a:rPr>
              <a:t>with</a:t>
            </a:r>
            <a:r>
              <a:rPr b="0" lang="en-US" sz="2400" spc="-1" strike="noStrike">
                <a:solidFill>
                  <a:srgbClr val="434343"/>
                </a:solidFill>
                <a:uFill>
                  <a:solidFill>
                    <a:srgbClr val="ffffff"/>
                  </a:solidFill>
                </a:uFill>
                <a:latin typeface="文泉驿微米黑"/>
                <a:ea typeface="Calibri"/>
              </a:rPr>
              <a:t> Express (</a:t>
            </a:r>
            <a:r>
              <a:rPr b="0" lang="en-US" sz="2400" spc="-1" strike="noStrike" u="sng">
                <a:solidFill>
                  <a:srgbClr val="0097a7"/>
                </a:solidFill>
                <a:uFill>
                  <a:solidFill>
                    <a:srgbClr val="ffffff"/>
                  </a:solidFill>
                </a:uFill>
                <a:latin typeface="文泉驿微米黑"/>
                <a:ea typeface="Calibri"/>
                <a:hlinkClick r:id="rId1"/>
              </a:rPr>
              <a:t>Code</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p:txBody>
      </p:sp>
      <p:pic>
        <p:nvPicPr>
          <p:cNvPr id="185" name="Google Shape;140;p25" descr=""/>
          <p:cNvPicPr/>
          <p:nvPr/>
        </p:nvPicPr>
        <p:blipFill>
          <a:blip r:embed="rId2"/>
          <a:stretch/>
        </p:blipFill>
        <p:spPr>
          <a:xfrm>
            <a:off x="782640" y="2541960"/>
            <a:ext cx="6183000" cy="293148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ExpressJS</a:t>
            </a:r>
            <a:endParaRPr b="0" lang="en-US" sz="1400" spc="-1" strike="noStrike">
              <a:solidFill>
                <a:srgbClr val="000000"/>
              </a:solidFill>
              <a:uFill>
                <a:solidFill>
                  <a:srgbClr val="ffffff"/>
                </a:solidFill>
              </a:uFill>
              <a:latin typeface="Arial"/>
            </a:endParaRPr>
          </a:p>
        </p:txBody>
      </p:sp>
      <p:sp>
        <p:nvSpPr>
          <p:cNvPr id="187" name="TextShape 2"/>
          <p:cNvSpPr txBox="1"/>
          <p:nvPr/>
        </p:nvSpPr>
        <p:spPr>
          <a:xfrm>
            <a:off x="782640" y="1560240"/>
            <a:ext cx="7578360" cy="7002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Express is not part of the NodeJS APIs.</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If we try to use it, we'll get an error:</a:t>
            </a:r>
            <a:endParaRPr b="0" lang="en-US" sz="1400" spc="-1" strike="noStrike">
              <a:solidFill>
                <a:srgbClr val="000000"/>
              </a:solidFill>
              <a:uFill>
                <a:solidFill>
                  <a:srgbClr val="ffffff"/>
                </a:solidFill>
              </a:uFill>
              <a:latin typeface="Arial"/>
            </a:endParaRPr>
          </a:p>
        </p:txBody>
      </p:sp>
      <p:pic>
        <p:nvPicPr>
          <p:cNvPr id="188" name="Google Shape;147;p26" descr=""/>
          <p:cNvPicPr/>
          <p:nvPr/>
        </p:nvPicPr>
        <p:blipFill>
          <a:blip r:embed="rId1"/>
          <a:srcRect l="0" t="0" r="0" b="81793"/>
          <a:stretch/>
        </p:blipFill>
        <p:spPr>
          <a:xfrm>
            <a:off x="782640" y="2579040"/>
            <a:ext cx="7715160" cy="921600"/>
          </a:xfrm>
          <a:prstGeom prst="rect">
            <a:avLst/>
          </a:prstGeom>
          <a:ln>
            <a:noFill/>
          </a:ln>
        </p:spPr>
      </p:pic>
      <p:pic>
        <p:nvPicPr>
          <p:cNvPr id="189" name="Google Shape;148;p26" descr=""/>
          <p:cNvPicPr/>
          <p:nvPr/>
        </p:nvPicPr>
        <p:blipFill>
          <a:blip r:embed="rId2"/>
          <a:stretch/>
        </p:blipFill>
        <p:spPr>
          <a:xfrm>
            <a:off x="845640" y="3673800"/>
            <a:ext cx="6192720" cy="1944360"/>
          </a:xfrm>
          <a:prstGeom prst="rect">
            <a:avLst/>
          </a:prstGeom>
          <a:ln>
            <a:noFill/>
          </a:ln>
        </p:spPr>
      </p:pic>
      <p:sp>
        <p:nvSpPr>
          <p:cNvPr id="190" name="TextShape 3"/>
          <p:cNvSpPr txBox="1"/>
          <p:nvPr/>
        </p:nvSpPr>
        <p:spPr>
          <a:xfrm>
            <a:off x="782640" y="5827320"/>
            <a:ext cx="7578360" cy="700200"/>
          </a:xfrm>
          <a:prstGeom prst="rect">
            <a:avLst/>
          </a:prstGeom>
          <a:noFill/>
          <a:ln>
            <a:noFill/>
          </a:ln>
        </p:spPr>
        <p:txBody>
          <a:bodyPr tIns="91440" bIns="91440"/>
          <a:p>
            <a:pPr>
              <a:lnSpc>
                <a:spcPct val="115000"/>
              </a:lnSpc>
            </a:pPr>
            <a:r>
              <a:rPr b="1" lang="en-US" sz="3200" spc="-1" strike="noStrike">
                <a:solidFill>
                  <a:srgbClr val="434343"/>
                </a:solidFill>
                <a:uFill>
                  <a:solidFill>
                    <a:srgbClr val="ffffff"/>
                  </a:solidFill>
                </a:uFill>
                <a:latin typeface="文泉驿微米黑"/>
                <a:ea typeface="Calibri"/>
              </a:rPr>
              <a:t>We need to install Express via npm.</a:t>
            </a:r>
            <a:endParaRPr b="0" lang="en-US" sz="1400" spc="-1" strike="noStrike">
              <a:solidFill>
                <a:srgbClr val="000000"/>
              </a:solidFill>
              <a:uFill>
                <a:solidFill>
                  <a:srgbClr val="ffffff"/>
                </a:solidFill>
              </a:uFill>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npm</a:t>
            </a:r>
            <a:endParaRPr b="0" lang="en-US" sz="1400" spc="-1" strike="noStrike">
              <a:solidFill>
                <a:srgbClr val="000000"/>
              </a:solidFill>
              <a:uFill>
                <a:solidFill>
                  <a:srgbClr val="ffffff"/>
                </a:solidFill>
              </a:uFill>
              <a:latin typeface="Arial"/>
            </a:endParaRPr>
          </a:p>
        </p:txBody>
      </p:sp>
      <p:sp>
        <p:nvSpPr>
          <p:cNvPr id="192"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When you install NodeJS, you also install </a:t>
            </a:r>
            <a:r>
              <a:rPr b="0" lang="en-US" sz="2400" spc="-1" strike="noStrike">
                <a:solidFill>
                  <a:srgbClr val="434343"/>
                </a:solidFill>
                <a:uFill>
                  <a:solidFill>
                    <a:srgbClr val="ffffff"/>
                  </a:solidFill>
                </a:uFill>
                <a:latin typeface="文泉驿微米黑"/>
                <a:ea typeface="Consolas"/>
              </a:rPr>
              <a:t>npm</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1" lang="en-US" sz="2400" spc="-1" strike="noStrike">
                <a:solidFill>
                  <a:srgbClr val="434343"/>
                </a:solidFill>
                <a:uFill>
                  <a:solidFill>
                    <a:srgbClr val="ffffff"/>
                  </a:solidFill>
                </a:uFill>
                <a:latin typeface="文泉驿微米黑"/>
                <a:ea typeface="Calibri"/>
              </a:rPr>
              <a:t>npm</a:t>
            </a:r>
            <a:r>
              <a:rPr b="0" lang="en-US" sz="2400" spc="-1" strike="noStrike">
                <a:solidFill>
                  <a:srgbClr val="434343"/>
                </a:solidFill>
                <a:uFill>
                  <a:solidFill>
                    <a:srgbClr val="ffffff"/>
                  </a:solidFill>
                </a:uFill>
                <a:latin typeface="文泉驿微米黑"/>
                <a:ea typeface="Calibri"/>
              </a:rPr>
              <a:t>: Node Package Manager*:</a:t>
            </a:r>
            <a:r>
              <a:rPr b="0" lang="en-US" sz="2400" spc="-1" strike="noStrike">
                <a:solidFill>
                  <a:srgbClr val="434343"/>
                </a:solidFill>
                <a:uFill>
                  <a:solidFill>
                    <a:srgbClr val="ffffff"/>
                  </a:solidFill>
                </a:uFill>
                <a:latin typeface="文泉驿微米黑"/>
                <a:ea typeface="Calibri"/>
              </a:rPr>
              <a:t>
</a:t>
            </a:r>
            <a:r>
              <a:rPr b="0" lang="en-US" sz="2400" spc="-1" strike="noStrike">
                <a:solidFill>
                  <a:srgbClr val="434343"/>
                </a:solidFill>
                <a:uFill>
                  <a:solidFill>
                    <a:srgbClr val="ffffff"/>
                  </a:solidFill>
                </a:uFill>
                <a:latin typeface="文泉驿微米黑"/>
                <a:ea typeface="Calibri"/>
              </a:rPr>
              <a:t>Command-line tool that lets you install </a:t>
            </a:r>
            <a:r>
              <a:rPr b="1" lang="en-US" sz="2400" spc="-1" strike="noStrike">
                <a:solidFill>
                  <a:srgbClr val="434343"/>
                </a:solidFill>
                <a:uFill>
                  <a:solidFill>
                    <a:srgbClr val="ffffff"/>
                  </a:solidFill>
                </a:uFill>
                <a:latin typeface="文泉驿微米黑"/>
                <a:ea typeface="Calibri"/>
              </a:rPr>
              <a:t>packages</a:t>
            </a:r>
            <a:r>
              <a:rPr b="0" lang="en-US" sz="2400" spc="-1" strike="noStrike">
                <a:solidFill>
                  <a:srgbClr val="434343"/>
                </a:solidFill>
                <a:uFill>
                  <a:solidFill>
                    <a:srgbClr val="ffffff"/>
                  </a:solidFill>
                </a:uFill>
                <a:latin typeface="文泉驿微米黑"/>
                <a:ea typeface="Calibri"/>
              </a:rPr>
              <a:t> (libraries and tools) written in JavaScript and compatible with NodeJS</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Can find packages through the online repository:</a:t>
            </a:r>
            <a:r>
              <a:rPr b="0" lang="en-US" sz="2400" spc="-1" strike="noStrike">
                <a:solidFill>
                  <a:srgbClr val="434343"/>
                </a:solidFill>
                <a:uFill>
                  <a:solidFill>
                    <a:srgbClr val="ffffff"/>
                  </a:solidFill>
                </a:uFill>
                <a:latin typeface="文泉驿微米黑"/>
                <a:ea typeface="Calibri"/>
              </a:rPr>
              <a:t>
</a:t>
            </a:r>
            <a:r>
              <a:rPr b="0" lang="en-US" sz="2400" spc="-1" strike="noStrike" u="sng">
                <a:solidFill>
                  <a:srgbClr val="0097a7"/>
                </a:solidFill>
                <a:uFill>
                  <a:solidFill>
                    <a:srgbClr val="ffffff"/>
                  </a:solidFill>
                </a:uFill>
                <a:latin typeface="文泉驿微米黑"/>
                <a:ea typeface="Calibri"/>
                <a:hlinkClick r:id="rId1"/>
              </a:rPr>
              <a:t>https://www.npmjs.com/</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p:txBody>
      </p:sp>
      <p:pic>
        <p:nvPicPr>
          <p:cNvPr id="193" name="Google Shape;156;p27" descr=""/>
          <p:cNvPicPr/>
          <p:nvPr/>
        </p:nvPicPr>
        <p:blipFill>
          <a:blip r:embed="rId2"/>
          <a:stretch/>
        </p:blipFill>
        <p:spPr>
          <a:xfrm>
            <a:off x="5901480" y="4848480"/>
            <a:ext cx="2857320" cy="126648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npm install and uninstall</a:t>
            </a:r>
            <a:endParaRPr b="0" lang="en-US" sz="1400" spc="-1" strike="noStrike">
              <a:solidFill>
                <a:srgbClr val="000000"/>
              </a:solidFill>
              <a:uFill>
                <a:solidFill>
                  <a:srgbClr val="ffffff"/>
                </a:solidFill>
              </a:uFill>
              <a:latin typeface="Arial"/>
            </a:endParaRPr>
          </a:p>
        </p:txBody>
      </p:sp>
      <p:sp>
        <p:nvSpPr>
          <p:cNvPr id="195"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onsolas"/>
              </a:rPr>
              <a:t>npm install</a:t>
            </a:r>
            <a:r>
              <a:rPr b="0" lang="en-US" sz="2400" spc="-1" strike="noStrike">
                <a:solidFill>
                  <a:srgbClr val="434343"/>
                </a:solidFill>
                <a:uFill>
                  <a:solidFill>
                    <a:srgbClr val="ffffff"/>
                  </a:solidFill>
                </a:uFill>
                <a:latin typeface="文泉驿微米黑"/>
                <a:ea typeface="Calibri"/>
              </a:rPr>
              <a:t> </a:t>
            </a:r>
            <a:r>
              <a:rPr b="1" i="1" lang="en-US" sz="2400" spc="-1" strike="noStrike">
                <a:solidFill>
                  <a:srgbClr val="434343"/>
                </a:solidFill>
                <a:uFill>
                  <a:solidFill>
                    <a:srgbClr val="ffffff"/>
                  </a:solidFill>
                </a:uFill>
                <a:latin typeface="文泉驿微米黑"/>
                <a:ea typeface="Calibri"/>
              </a:rPr>
              <a:t>package-name</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This downloads the </a:t>
            </a:r>
            <a:r>
              <a:rPr b="0" i="1" lang="en-US" sz="2400" spc="-1" strike="noStrike">
                <a:solidFill>
                  <a:srgbClr val="434343"/>
                </a:solidFill>
                <a:uFill>
                  <a:solidFill>
                    <a:srgbClr val="ffffff"/>
                  </a:solidFill>
                </a:uFill>
                <a:latin typeface="文泉驿微米黑"/>
                <a:ea typeface="Calibri"/>
              </a:rPr>
              <a:t>package-name</a:t>
            </a:r>
            <a:r>
              <a:rPr b="0" lang="en-US" sz="2400" spc="-1" strike="noStrike">
                <a:solidFill>
                  <a:srgbClr val="434343"/>
                </a:solidFill>
                <a:uFill>
                  <a:solidFill>
                    <a:srgbClr val="ffffff"/>
                  </a:solidFill>
                </a:uFill>
                <a:latin typeface="文泉驿微米黑"/>
                <a:ea typeface="Calibri"/>
              </a:rPr>
              <a:t> library into a </a:t>
            </a:r>
            <a:r>
              <a:rPr b="0" lang="en-US" sz="2400" spc="-1" strike="noStrike">
                <a:solidFill>
                  <a:srgbClr val="434343"/>
                </a:solidFill>
                <a:uFill>
                  <a:solidFill>
                    <a:srgbClr val="ffffff"/>
                  </a:solidFill>
                </a:uFill>
                <a:latin typeface="文泉驿微米黑"/>
                <a:ea typeface="Consolas"/>
              </a:rPr>
              <a:t>node_modules</a:t>
            </a:r>
            <a:r>
              <a:rPr b="0" lang="en-US" sz="2400" spc="-1" strike="noStrike">
                <a:solidFill>
                  <a:srgbClr val="434343"/>
                </a:solidFill>
                <a:uFill>
                  <a:solidFill>
                    <a:srgbClr val="ffffff"/>
                  </a:solidFill>
                </a:uFill>
                <a:latin typeface="文泉驿微米黑"/>
                <a:ea typeface="Calibri"/>
              </a:rPr>
              <a:t> folder.</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Now the </a:t>
            </a:r>
            <a:r>
              <a:rPr b="0" i="1" lang="en-US" sz="2400" spc="-1" strike="noStrike">
                <a:solidFill>
                  <a:srgbClr val="434343"/>
                </a:solidFill>
                <a:uFill>
                  <a:solidFill>
                    <a:srgbClr val="ffffff"/>
                  </a:solidFill>
                </a:uFill>
                <a:latin typeface="文泉驿微米黑"/>
                <a:ea typeface="Calibri"/>
              </a:rPr>
              <a:t>package-name </a:t>
            </a:r>
            <a:r>
              <a:rPr b="0" lang="en-US" sz="2400" spc="-1" strike="noStrike">
                <a:solidFill>
                  <a:srgbClr val="434343"/>
                </a:solidFill>
                <a:uFill>
                  <a:solidFill>
                    <a:srgbClr val="ffffff"/>
                  </a:solidFill>
                </a:uFill>
                <a:latin typeface="文泉驿微米黑"/>
                <a:ea typeface="Calibri"/>
              </a:rPr>
              <a:t>library can be included in your NodeJS JavaScript files.</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onsolas"/>
              </a:rPr>
              <a:t>npm uninstall</a:t>
            </a:r>
            <a:r>
              <a:rPr b="0" lang="en-US" sz="2400" spc="-1" strike="noStrike">
                <a:solidFill>
                  <a:srgbClr val="434343"/>
                </a:solidFill>
                <a:uFill>
                  <a:solidFill>
                    <a:srgbClr val="ffffff"/>
                  </a:solidFill>
                </a:uFill>
                <a:latin typeface="文泉驿微米黑"/>
                <a:ea typeface="Calibri"/>
              </a:rPr>
              <a:t> </a:t>
            </a:r>
            <a:r>
              <a:rPr b="1" i="1" lang="en-US" sz="2400" spc="-1" strike="noStrike">
                <a:solidFill>
                  <a:srgbClr val="434343"/>
                </a:solidFill>
                <a:uFill>
                  <a:solidFill>
                    <a:srgbClr val="ffffff"/>
                  </a:solidFill>
                </a:uFill>
                <a:latin typeface="文泉驿微米黑"/>
                <a:ea typeface="Calibri"/>
              </a:rPr>
              <a:t>package-name</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This removes the </a:t>
            </a:r>
            <a:r>
              <a:rPr b="0" i="1" lang="en-US" sz="2400" spc="-1" strike="noStrike">
                <a:solidFill>
                  <a:srgbClr val="434343"/>
                </a:solidFill>
                <a:uFill>
                  <a:solidFill>
                    <a:srgbClr val="ffffff"/>
                  </a:solidFill>
                </a:uFill>
                <a:latin typeface="文泉驿微米黑"/>
                <a:ea typeface="Calibri"/>
              </a:rPr>
              <a:t>package-name</a:t>
            </a:r>
            <a:r>
              <a:rPr b="0" lang="en-US" sz="2400" spc="-1" strike="noStrike">
                <a:solidFill>
                  <a:srgbClr val="434343"/>
                </a:solidFill>
                <a:uFill>
                  <a:solidFill>
                    <a:srgbClr val="ffffff"/>
                  </a:solidFill>
                </a:uFill>
                <a:latin typeface="文泉驿微米黑"/>
                <a:ea typeface="Calibri"/>
              </a:rPr>
              <a:t> library from the </a:t>
            </a:r>
            <a:r>
              <a:rPr b="0" lang="en-US" sz="2400" spc="-1" strike="noStrike">
                <a:solidFill>
                  <a:srgbClr val="434343"/>
                </a:solidFill>
                <a:uFill>
                  <a:solidFill>
                    <a:srgbClr val="ffffff"/>
                  </a:solidFill>
                </a:uFill>
                <a:latin typeface="文泉驿微米黑"/>
                <a:ea typeface="Consolas"/>
              </a:rPr>
              <a:t>node_modules</a:t>
            </a:r>
            <a:r>
              <a:rPr b="0" lang="en-US" sz="2400" spc="-1" strike="noStrike">
                <a:solidFill>
                  <a:srgbClr val="434343"/>
                </a:solidFill>
                <a:uFill>
                  <a:solidFill>
                    <a:srgbClr val="ffffff"/>
                  </a:solidFill>
                </a:uFill>
                <a:latin typeface="文泉驿微米黑"/>
                <a:ea typeface="Calibri"/>
              </a:rPr>
              <a:t> folder, deleting the folder if necessary</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Express example</a:t>
            </a:r>
            <a:endParaRPr b="0" lang="en-US" sz="1400" spc="-1" strike="noStrike">
              <a:solidFill>
                <a:srgbClr val="000000"/>
              </a:solidFill>
              <a:uFill>
                <a:solidFill>
                  <a:srgbClr val="ffffff"/>
                </a:solidFill>
              </a:uFill>
              <a:latin typeface="Arial"/>
            </a:endParaRPr>
          </a:p>
        </p:txBody>
      </p:sp>
      <p:sp>
        <p:nvSpPr>
          <p:cNvPr id="197"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onsolas"/>
              </a:rPr>
              <a:t>$ npm install express</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onsolas"/>
              </a:rPr>
              <a:t>$ node server.js</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onsolas"/>
              </a:rPr>
              <a:t>Example app listening on port 3000!</a:t>
            </a:r>
            <a:endParaRPr b="0" lang="en-US" sz="1400" spc="-1" strike="noStrike">
              <a:solidFill>
                <a:srgbClr val="000000"/>
              </a:solidFill>
              <a:uFill>
                <a:solidFill>
                  <a:srgbClr val="ffffff"/>
                </a:solidFill>
              </a:uFill>
              <a:latin typeface="Arial"/>
            </a:endParaRPr>
          </a:p>
        </p:txBody>
      </p:sp>
      <p:pic>
        <p:nvPicPr>
          <p:cNvPr id="198" name="Google Shape;169;p29" descr=""/>
          <p:cNvPicPr/>
          <p:nvPr/>
        </p:nvPicPr>
        <p:blipFill>
          <a:blip r:embed="rId1"/>
          <a:stretch/>
        </p:blipFill>
        <p:spPr>
          <a:xfrm>
            <a:off x="860400" y="3108960"/>
            <a:ext cx="5047560" cy="3492360"/>
          </a:xfrm>
          <a:prstGeom prst="rect">
            <a:avLst/>
          </a:prstGeom>
          <a:ln w="38160">
            <a:solidFill>
              <a:srgbClr val="595959"/>
            </a:solidFill>
            <a:round/>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Shape 1"/>
          <p:cNvSpPr txBox="1"/>
          <p:nvPr/>
        </p:nvSpPr>
        <p:spPr>
          <a:xfrm>
            <a:off x="311760" y="2867760"/>
            <a:ext cx="8520120" cy="1122120"/>
          </a:xfrm>
          <a:prstGeom prst="rect">
            <a:avLst/>
          </a:prstGeom>
          <a:noFill/>
          <a:ln>
            <a:noFill/>
          </a:ln>
        </p:spPr>
        <p:txBody>
          <a:bodyPr tIns="91440" bIns="91440" anchor="ctr"/>
          <a:p>
            <a:pPr algn="ctr">
              <a:lnSpc>
                <a:spcPct val="100000"/>
              </a:lnSpc>
            </a:pPr>
            <a:r>
              <a:rPr b="0" lang="en-US" sz="3600" spc="-1" strike="noStrike">
                <a:solidFill>
                  <a:srgbClr val="000000"/>
                </a:solidFill>
                <a:uFill>
                  <a:solidFill>
                    <a:srgbClr val="ffffff"/>
                  </a:solidFill>
                </a:uFill>
                <a:latin typeface="文泉驿微米黑"/>
                <a:ea typeface="Montserrat"/>
              </a:rPr>
              <a:t>Understanding localhost</a:t>
            </a:r>
            <a:endParaRPr b="0" lang="en-US" sz="1400" spc="-1" strike="noStrike">
              <a:solidFill>
                <a:srgbClr val="000000"/>
              </a:solidFill>
              <a:uFill>
                <a:solidFill>
                  <a:srgbClr val="ffffff"/>
                </a:solidFill>
              </a:uFill>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flipH="1">
            <a:off x="5879880" y="3728880"/>
            <a:ext cx="1203840" cy="340560"/>
          </a:xfrm>
          <a:prstGeom prst="curvedConnector3">
            <a:avLst>
              <a:gd name="adj1" fmla="val 50000"/>
            </a:avLst>
          </a:prstGeom>
          <a:noFill/>
          <a:ln w="38160">
            <a:solidFill>
              <a:srgbClr val="0000ff"/>
            </a:solidFill>
            <a:round/>
          </a:ln>
        </p:spPr>
        <p:style>
          <a:lnRef idx="0"/>
          <a:fillRef idx="0"/>
          <a:effectRef idx="0"/>
          <a:fontRef idx="minor"/>
        </p:style>
      </p:sp>
      <p:sp>
        <p:nvSpPr>
          <p:cNvPr id="201" name="TextShape 2"/>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Local server?</a:t>
            </a:r>
            <a:endParaRPr b="0" lang="en-US" sz="1400" spc="-1" strike="noStrike">
              <a:solidFill>
                <a:srgbClr val="000000"/>
              </a:solidFill>
              <a:uFill>
                <a:solidFill>
                  <a:srgbClr val="ffffff"/>
                </a:solidFill>
              </a:uFill>
              <a:latin typeface="Arial"/>
            </a:endParaRPr>
          </a:p>
        </p:txBody>
      </p:sp>
      <p:sp>
        <p:nvSpPr>
          <p:cNvPr id="202" name="CustomShape 3"/>
          <p:cNvSpPr/>
          <p:nvPr/>
        </p:nvSpPr>
        <p:spPr>
          <a:xfrm rot="10800000">
            <a:off x="5162040" y="4069440"/>
            <a:ext cx="800280" cy="360"/>
          </a:xfrm>
          <a:custGeom>
            <a:avLst/>
            <a:gdLst/>
            <a:ahLst/>
            <a:rect l="l" t="t" r="r" b="b"/>
            <a:pathLst>
              <a:path w="21600" h="21600">
                <a:moveTo>
                  <a:pt x="0" y="0"/>
                </a:moveTo>
                <a:lnTo>
                  <a:pt x="21600" y="21600"/>
                </a:lnTo>
              </a:path>
            </a:pathLst>
          </a:custGeom>
          <a:noFill/>
          <a:ln w="76320">
            <a:solidFill>
              <a:srgbClr val="666666"/>
            </a:solidFill>
            <a:round/>
          </a:ln>
        </p:spPr>
        <p:style>
          <a:lnRef idx="0"/>
          <a:fillRef idx="0"/>
          <a:effectRef idx="0"/>
          <a:fontRef idx="minor"/>
        </p:style>
      </p:sp>
      <p:sp>
        <p:nvSpPr>
          <p:cNvPr id="203" name="TextShape 4"/>
          <p:cNvSpPr txBox="1"/>
          <p:nvPr/>
        </p:nvSpPr>
        <p:spPr>
          <a:xfrm>
            <a:off x="645480" y="1529280"/>
            <a:ext cx="8766720" cy="1184400"/>
          </a:xfrm>
          <a:prstGeom prst="rect">
            <a:avLst/>
          </a:prstGeom>
          <a:noFill/>
          <a:ln>
            <a:noFill/>
          </a:ln>
        </p:spPr>
        <p:txBody>
          <a:bodyPr tIns="91440" bIns="91440"/>
          <a:p>
            <a:pPr>
              <a:lnSpc>
                <a:spcPct val="115000"/>
              </a:lnSpc>
            </a:pPr>
            <a:r>
              <a:rPr b="0" lang="en-US" sz="2200" spc="-1" strike="noStrike">
                <a:solidFill>
                  <a:srgbClr val="434343"/>
                </a:solidFill>
                <a:uFill>
                  <a:solidFill>
                    <a:srgbClr val="ffffff"/>
                  </a:solidFill>
                </a:uFill>
                <a:latin typeface="文泉驿微米黑"/>
                <a:ea typeface="Calibri"/>
              </a:rPr>
              <a:t>The client/server diagrams shown in previous lectures have always involved two separate machines:</a:t>
            </a:r>
            <a:endParaRPr b="0" lang="en-US" sz="1400" spc="-1" strike="noStrike">
              <a:solidFill>
                <a:srgbClr val="000000"/>
              </a:solidFill>
              <a:uFill>
                <a:solidFill>
                  <a:srgbClr val="ffffff"/>
                </a:solidFill>
              </a:uFill>
              <a:latin typeface="Arial"/>
            </a:endParaRPr>
          </a:p>
        </p:txBody>
      </p:sp>
      <p:pic>
        <p:nvPicPr>
          <p:cNvPr id="204" name="Google Shape;184;p31" descr=""/>
          <p:cNvPicPr/>
          <p:nvPr/>
        </p:nvPicPr>
        <p:blipFill>
          <a:blip r:embed="rId1"/>
          <a:stretch/>
        </p:blipFill>
        <p:spPr>
          <a:xfrm>
            <a:off x="6791400" y="3384360"/>
            <a:ext cx="1141560" cy="1141560"/>
          </a:xfrm>
          <a:prstGeom prst="rect">
            <a:avLst/>
          </a:prstGeom>
          <a:ln>
            <a:noFill/>
          </a:ln>
        </p:spPr>
      </p:pic>
      <p:sp>
        <p:nvSpPr>
          <p:cNvPr id="205" name="CustomShape 5"/>
          <p:cNvSpPr/>
          <p:nvPr/>
        </p:nvSpPr>
        <p:spPr>
          <a:xfrm rot="10800000">
            <a:off x="3765240" y="5154840"/>
            <a:ext cx="360" cy="983520"/>
          </a:xfrm>
          <a:custGeom>
            <a:avLst/>
            <a:gdLst/>
            <a:ahLst/>
            <a:rect l="l" t="t" r="r" b="b"/>
            <a:pathLst>
              <a:path w="21600" h="21600">
                <a:moveTo>
                  <a:pt x="0" y="0"/>
                </a:moveTo>
                <a:lnTo>
                  <a:pt x="21600" y="21600"/>
                </a:lnTo>
              </a:path>
            </a:pathLst>
          </a:custGeom>
          <a:noFill/>
          <a:ln w="19080">
            <a:solidFill>
              <a:srgbClr val="999999"/>
            </a:solidFill>
            <a:custDash>
              <a:ds d="800000" sp="300000"/>
            </a:custDash>
            <a:round/>
          </a:ln>
        </p:spPr>
        <p:style>
          <a:lnRef idx="0"/>
          <a:fillRef idx="0"/>
          <a:effectRef idx="0"/>
          <a:fontRef idx="minor"/>
        </p:style>
      </p:sp>
      <p:sp>
        <p:nvSpPr>
          <p:cNvPr id="206" name="CustomShape 6"/>
          <p:cNvSpPr/>
          <p:nvPr/>
        </p:nvSpPr>
        <p:spPr>
          <a:xfrm rot="10800000">
            <a:off x="3765240" y="3750840"/>
            <a:ext cx="360" cy="983520"/>
          </a:xfrm>
          <a:custGeom>
            <a:avLst/>
            <a:gdLst/>
            <a:ahLst/>
            <a:rect l="l" t="t" r="r" b="b"/>
            <a:pathLst>
              <a:path w="21600" h="21600">
                <a:moveTo>
                  <a:pt x="0" y="0"/>
                </a:moveTo>
                <a:lnTo>
                  <a:pt x="21600" y="21600"/>
                </a:lnTo>
              </a:path>
            </a:pathLst>
          </a:custGeom>
          <a:noFill/>
          <a:ln w="19080">
            <a:solidFill>
              <a:srgbClr val="999999"/>
            </a:solidFill>
            <a:custDash>
              <a:ds d="800000" sp="300000"/>
            </a:custDash>
            <a:round/>
          </a:ln>
        </p:spPr>
        <p:style>
          <a:lnRef idx="0"/>
          <a:fillRef idx="0"/>
          <a:effectRef idx="0"/>
          <a:fontRef idx="minor"/>
        </p:style>
      </p:sp>
      <p:pic>
        <p:nvPicPr>
          <p:cNvPr id="207" name="Google Shape;180;p31" descr=""/>
          <p:cNvPicPr/>
          <p:nvPr/>
        </p:nvPicPr>
        <p:blipFill>
          <a:blip r:embed="rId2"/>
          <a:stretch/>
        </p:blipFill>
        <p:spPr>
          <a:xfrm>
            <a:off x="5010120" y="3634560"/>
            <a:ext cx="869760" cy="869760"/>
          </a:xfrm>
          <a:prstGeom prst="rect">
            <a:avLst/>
          </a:prstGeom>
          <a:ln>
            <a:noFill/>
          </a:ln>
        </p:spPr>
      </p:pic>
      <p:sp>
        <p:nvSpPr>
          <p:cNvPr id="208" name="CustomShape 7"/>
          <p:cNvSpPr/>
          <p:nvPr/>
        </p:nvSpPr>
        <p:spPr>
          <a:xfrm flipH="1">
            <a:off x="1148400" y="2948040"/>
            <a:ext cx="1491840" cy="686160"/>
          </a:xfrm>
          <a:prstGeom prst="rect">
            <a:avLst/>
          </a:prstGeom>
          <a:noFill/>
          <a:ln>
            <a:noFill/>
          </a:ln>
        </p:spPr>
        <p:style>
          <a:lnRef idx="0"/>
          <a:fillRef idx="0"/>
          <a:effectRef idx="0"/>
          <a:fontRef idx="minor"/>
        </p:style>
        <p:txBody>
          <a:bodyPr tIns="91440" bIns="91440" anchor="ctr"/>
          <a:p>
            <a:pPr algn="ctr">
              <a:lnSpc>
                <a:spcPct val="100000"/>
              </a:lnSpc>
            </a:pPr>
            <a:r>
              <a:rPr b="1" lang="en-US" sz="2000" spc="-1" strike="noStrike">
                <a:solidFill>
                  <a:srgbClr val="000000"/>
                </a:solidFill>
                <a:uFill>
                  <a:solidFill>
                    <a:srgbClr val="ffffff"/>
                  </a:solidFill>
                </a:uFill>
                <a:latin typeface="Calibri"/>
                <a:ea typeface="Calibri"/>
              </a:rPr>
              <a:t>Client</a:t>
            </a:r>
            <a:endParaRPr b="0" lang="en-US" sz="1800" spc="-1" strike="noStrike">
              <a:solidFill>
                <a:srgbClr val="000000"/>
              </a:solidFill>
              <a:uFill>
                <a:solidFill>
                  <a:srgbClr val="ffffff"/>
                </a:solidFill>
              </a:uFill>
              <a:latin typeface="Arial"/>
            </a:endParaRPr>
          </a:p>
        </p:txBody>
      </p:sp>
      <p:pic>
        <p:nvPicPr>
          <p:cNvPr id="209" name="Google Shape;188;p31" descr=""/>
          <p:cNvPicPr/>
          <p:nvPr/>
        </p:nvPicPr>
        <p:blipFill>
          <a:blip r:embed="rId3"/>
          <a:stretch/>
        </p:blipFill>
        <p:spPr>
          <a:xfrm>
            <a:off x="1141920" y="3428640"/>
            <a:ext cx="1491840" cy="977040"/>
          </a:xfrm>
          <a:prstGeom prst="rect">
            <a:avLst/>
          </a:prstGeom>
          <a:ln>
            <a:noFill/>
          </a:ln>
        </p:spPr>
      </p:pic>
      <p:sp>
        <p:nvSpPr>
          <p:cNvPr id="210" name="CustomShape 8"/>
          <p:cNvSpPr/>
          <p:nvPr/>
        </p:nvSpPr>
        <p:spPr>
          <a:xfrm flipH="1">
            <a:off x="3105360" y="3466440"/>
            <a:ext cx="1319760" cy="977040"/>
          </a:xfrm>
          <a:prstGeom prst="cloud">
            <a:avLst/>
          </a:prstGeom>
          <a:solidFill>
            <a:srgbClr val="9fc5e8"/>
          </a:solidFill>
          <a:ln>
            <a:noFill/>
          </a:ln>
        </p:spPr>
        <p:style>
          <a:lnRef idx="0"/>
          <a:fillRef idx="0"/>
          <a:effectRef idx="0"/>
          <a:fontRef idx="minor"/>
        </p:style>
        <p:txBody>
          <a:bodyPr tIns="91440" bIns="91440" anchor="ctr"/>
          <a:p>
            <a:pPr algn="ctr">
              <a:lnSpc>
                <a:spcPct val="100000"/>
              </a:lnSpc>
            </a:pPr>
            <a:r>
              <a:rPr b="0" lang="en-US" sz="1400" spc="-1" strike="noStrike">
                <a:solidFill>
                  <a:srgbClr val="000000"/>
                </a:solidFill>
                <a:uFill>
                  <a:solidFill>
                    <a:srgbClr val="ffffff"/>
                  </a:solidFill>
                </a:uFill>
                <a:latin typeface="Calibri"/>
                <a:ea typeface="Calibri"/>
              </a:rPr>
              <a:t>(Routing, etc…)</a:t>
            </a:r>
            <a:endParaRPr b="0" lang="en-US" sz="1800" spc="-1" strike="noStrike">
              <a:solidFill>
                <a:srgbClr val="000000"/>
              </a:solidFill>
              <a:uFill>
                <a:solidFill>
                  <a:srgbClr val="ffffff"/>
                </a:solidFill>
              </a:uFill>
              <a:latin typeface="Arial"/>
            </a:endParaRPr>
          </a:p>
        </p:txBody>
      </p:sp>
      <p:sp>
        <p:nvSpPr>
          <p:cNvPr id="211" name="CustomShape 9"/>
          <p:cNvSpPr/>
          <p:nvPr/>
        </p:nvSpPr>
        <p:spPr>
          <a:xfrm flipH="1">
            <a:off x="6616080" y="2889720"/>
            <a:ext cx="1491840" cy="686160"/>
          </a:xfrm>
          <a:prstGeom prst="rect">
            <a:avLst/>
          </a:prstGeom>
          <a:noFill/>
          <a:ln>
            <a:noFill/>
          </a:ln>
        </p:spPr>
        <p:style>
          <a:lnRef idx="0"/>
          <a:fillRef idx="0"/>
          <a:effectRef idx="0"/>
          <a:fontRef idx="minor"/>
        </p:style>
        <p:txBody>
          <a:bodyPr tIns="91440" bIns="91440" anchor="ctr"/>
          <a:p>
            <a:pPr algn="ctr">
              <a:lnSpc>
                <a:spcPct val="100000"/>
              </a:lnSpc>
            </a:pPr>
            <a:r>
              <a:rPr b="1" lang="en-US" sz="2000" spc="-1" strike="noStrike">
                <a:solidFill>
                  <a:srgbClr val="000000"/>
                </a:solidFill>
                <a:uFill>
                  <a:solidFill>
                    <a:srgbClr val="ffffff"/>
                  </a:solidFill>
                </a:uFill>
                <a:latin typeface="Calibri"/>
                <a:ea typeface="Calibri"/>
              </a:rPr>
              <a:t>Server</a:t>
            </a:r>
            <a:endParaRPr b="0" lang="en-US" sz="1800" spc="-1" strike="noStrike">
              <a:solidFill>
                <a:srgbClr val="000000"/>
              </a:solidFill>
              <a:uFill>
                <a:solidFill>
                  <a:srgbClr val="ffffff"/>
                </a:solidFill>
              </a:uFill>
              <a:latin typeface="Arial"/>
            </a:endParaRPr>
          </a:p>
        </p:txBody>
      </p:sp>
      <p:sp>
        <p:nvSpPr>
          <p:cNvPr id="212" name="CustomShape 10"/>
          <p:cNvSpPr/>
          <p:nvPr/>
        </p:nvSpPr>
        <p:spPr>
          <a:xfrm flipH="1" rot="10800000">
            <a:off x="1383480" y="4027680"/>
            <a:ext cx="545040" cy="30240"/>
          </a:xfrm>
          <a:custGeom>
            <a:avLst/>
            <a:gdLst/>
            <a:ahLst/>
            <a:rect l="l" t="t" r="r" b="b"/>
            <a:pathLst>
              <a:path w="21600" h="21600">
                <a:moveTo>
                  <a:pt x="0" y="0"/>
                </a:moveTo>
                <a:lnTo>
                  <a:pt x="21600" y="21600"/>
                </a:lnTo>
              </a:path>
            </a:pathLst>
          </a:custGeom>
          <a:noFill/>
          <a:ln w="38160">
            <a:solidFill>
              <a:srgbClr val="595959"/>
            </a:solidFill>
            <a:round/>
          </a:ln>
        </p:spPr>
        <p:style>
          <a:lnRef idx="0"/>
          <a:fillRef idx="0"/>
          <a:effectRef idx="0"/>
          <a:fontRef idx="minor"/>
        </p:style>
      </p:sp>
      <p:sp>
        <p:nvSpPr>
          <p:cNvPr id="213" name="CustomShape 11"/>
          <p:cNvSpPr/>
          <p:nvPr/>
        </p:nvSpPr>
        <p:spPr>
          <a:xfrm flipH="1">
            <a:off x="2479320" y="3955320"/>
            <a:ext cx="624600" cy="114120"/>
          </a:xfrm>
          <a:custGeom>
            <a:avLst/>
            <a:gdLst/>
            <a:ahLst/>
            <a:rect l="l" t="t" r="r" b="b"/>
            <a:pathLst>
              <a:path w="21600" h="21600">
                <a:moveTo>
                  <a:pt x="0" y="0"/>
                </a:moveTo>
                <a:lnTo>
                  <a:pt x="21600" y="21600"/>
                </a:lnTo>
              </a:path>
            </a:pathLst>
          </a:custGeom>
          <a:noFill/>
          <a:ln w="38160">
            <a:solidFill>
              <a:srgbClr val="595959"/>
            </a:solidFill>
            <a:round/>
          </a:ln>
        </p:spPr>
        <p:style>
          <a:lnRef idx="0"/>
          <a:fillRef idx="0"/>
          <a:effectRef idx="0"/>
          <a:fontRef idx="minor"/>
        </p:style>
      </p:sp>
      <p:pic>
        <p:nvPicPr>
          <p:cNvPr id="214" name="Google Shape;193;p31" descr=""/>
          <p:cNvPicPr/>
          <p:nvPr/>
        </p:nvPicPr>
        <p:blipFill>
          <a:blip r:embed="rId4"/>
          <a:stretch/>
        </p:blipFill>
        <p:spPr>
          <a:xfrm>
            <a:off x="207720" y="3627360"/>
            <a:ext cx="782280" cy="543600"/>
          </a:xfrm>
          <a:prstGeom prst="rect">
            <a:avLst/>
          </a:prstGeom>
          <a:ln w="19080">
            <a:solidFill>
              <a:srgbClr val="595959"/>
            </a:solidFill>
            <a:round/>
          </a:ln>
        </p:spPr>
      </p:pic>
      <p:pic>
        <p:nvPicPr>
          <p:cNvPr id="215" name="Google Shape;194;p31" descr=""/>
          <p:cNvPicPr/>
          <p:nvPr/>
        </p:nvPicPr>
        <p:blipFill>
          <a:blip r:embed="rId5"/>
          <a:stretch/>
        </p:blipFill>
        <p:spPr>
          <a:xfrm>
            <a:off x="8108280" y="3555000"/>
            <a:ext cx="800280" cy="800280"/>
          </a:xfrm>
          <a:prstGeom prst="rect">
            <a:avLst/>
          </a:prstGeom>
          <a:ln>
            <a:noFill/>
          </a:ln>
        </p:spPr>
      </p:pic>
      <p:sp>
        <p:nvSpPr>
          <p:cNvPr id="216" name="CustomShape 12"/>
          <p:cNvSpPr/>
          <p:nvPr/>
        </p:nvSpPr>
        <p:spPr>
          <a:xfrm>
            <a:off x="7687080" y="3758760"/>
            <a:ext cx="497520" cy="272160"/>
          </a:xfrm>
          <a:custGeom>
            <a:avLst/>
            <a:gdLst/>
            <a:ahLst/>
            <a:rect l="l" t="t" r="r" b="b"/>
            <a:pathLst>
              <a:path w="21600" h="21600">
                <a:moveTo>
                  <a:pt x="0" y="0"/>
                </a:moveTo>
                <a:lnTo>
                  <a:pt x="21600" y="21600"/>
                </a:lnTo>
              </a:path>
            </a:pathLst>
          </a:custGeom>
          <a:noFill/>
          <a:ln w="38160">
            <a:solidFill>
              <a:srgbClr val="595959"/>
            </a:solidFill>
            <a:round/>
          </a:ln>
        </p:spPr>
        <p:style>
          <a:lnRef idx="0"/>
          <a:fillRef idx="0"/>
          <a:effectRef idx="0"/>
          <a:fontRef idx="minor"/>
        </p:style>
      </p:sp>
      <p:sp>
        <p:nvSpPr>
          <p:cNvPr id="217" name="TextShape 13"/>
          <p:cNvSpPr txBox="1"/>
          <p:nvPr/>
        </p:nvSpPr>
        <p:spPr>
          <a:xfrm>
            <a:off x="645480" y="5415480"/>
            <a:ext cx="8047080" cy="1184400"/>
          </a:xfrm>
          <a:prstGeom prst="rect">
            <a:avLst/>
          </a:prstGeom>
          <a:noFill/>
          <a:ln>
            <a:noFill/>
          </a:ln>
        </p:spPr>
        <p:txBody>
          <a:bodyPr tIns="91440" bIns="91440"/>
          <a:p>
            <a:pPr>
              <a:lnSpc>
                <a:spcPct val="115000"/>
              </a:lnSpc>
            </a:pPr>
            <a:r>
              <a:rPr b="0" lang="en-US" sz="2200" spc="-1" strike="noStrike">
                <a:solidFill>
                  <a:srgbClr val="434343"/>
                </a:solidFill>
                <a:uFill>
                  <a:solidFill>
                    <a:srgbClr val="ffffff"/>
                  </a:solidFill>
                </a:uFill>
                <a:latin typeface="文泉驿微米黑"/>
                <a:ea typeface="Calibri"/>
              </a:rPr>
              <a:t>But when we run our server locally, isn't there only one computer involved?</a:t>
            </a:r>
            <a:endParaRPr b="0" lang="en-US" sz="1400" spc="-1" strike="noStrike">
              <a:solidFill>
                <a:srgbClr val="000000"/>
              </a:solidFill>
              <a:uFill>
                <a:solidFill>
                  <a:srgbClr val="ffffff"/>
                </a:solidFill>
              </a:u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Montserrat"/>
                <a:ea typeface="Montserrat"/>
              </a:rPr>
              <a:t>Schedule</a:t>
            </a:r>
            <a:endParaRPr b="0" lang="en-US" sz="1400" spc="-1" strike="noStrike">
              <a:solidFill>
                <a:srgbClr val="000000"/>
              </a:solidFill>
              <a:uFill>
                <a:solidFill>
                  <a:srgbClr val="ffffff"/>
                </a:solidFill>
              </a:uFill>
              <a:latin typeface="Arial"/>
            </a:endParaRPr>
          </a:p>
        </p:txBody>
      </p:sp>
      <p:sp>
        <p:nvSpPr>
          <p:cNvPr id="151" name="TextShape 2"/>
          <p:cNvSpPr txBox="1"/>
          <p:nvPr/>
        </p:nvSpPr>
        <p:spPr>
          <a:xfrm>
            <a:off x="782640" y="1560240"/>
            <a:ext cx="7578360" cy="4984920"/>
          </a:xfrm>
          <a:prstGeom prst="rect">
            <a:avLst/>
          </a:prstGeom>
          <a:noFill/>
          <a:ln>
            <a:noFill/>
          </a:ln>
        </p:spPr>
        <p:txBody>
          <a:bodyPr tIns="91440" bIns="91440"/>
          <a:p>
            <a:pPr>
              <a:lnSpc>
                <a:spcPct val="115000"/>
              </a:lnSpc>
            </a:pPr>
            <a:r>
              <a:rPr b="1" lang="en-US" sz="2400" spc="-1" strike="noStrike">
                <a:solidFill>
                  <a:srgbClr val="434343"/>
                </a:solidFill>
                <a:uFill>
                  <a:solidFill>
                    <a:srgbClr val="ffffff"/>
                  </a:solidFill>
                </a:uFill>
                <a:latin typeface="文泉驿微米黑"/>
                <a:ea typeface="Calibri"/>
              </a:rPr>
              <a:t>Today:</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npm</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Express</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onsolas"/>
              </a:rPr>
              <a:t>fetch()</a:t>
            </a:r>
            <a:r>
              <a:rPr b="0" lang="en-US" sz="2400" spc="-1" strike="noStrike">
                <a:solidFill>
                  <a:srgbClr val="434343"/>
                </a:solidFill>
                <a:uFill>
                  <a:solidFill>
                    <a:srgbClr val="ffffff"/>
                  </a:solidFill>
                </a:uFill>
                <a:latin typeface="文泉驿微米黑"/>
                <a:ea typeface="Calibri"/>
              </a:rPr>
              <a:t> to localhost</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package.json</a:t>
            </a:r>
            <a:endParaRPr b="0" lang="en-US" sz="1400" spc="-1" strike="noStrike">
              <a:solidFill>
                <a:srgbClr val="000000"/>
              </a:solidFill>
              <a:uFill>
                <a:solidFill>
                  <a:srgbClr val="ffffff"/>
                </a:solidFill>
              </a:uFill>
              <a:latin typeface="Arial"/>
            </a:endParaRPr>
          </a:p>
          <a:p>
            <a:pPr marL="457200" indent="-355320">
              <a:lnSpc>
                <a:spcPct val="115000"/>
              </a:lnSpc>
              <a:buClr>
                <a:srgbClr val="0000ff"/>
              </a:buClr>
              <a:buFont typeface="Calibri"/>
              <a:buChar char="-"/>
            </a:pPr>
            <a:r>
              <a:rPr b="1" lang="en-US" sz="2400" spc="-1" strike="noStrike">
                <a:solidFill>
                  <a:srgbClr val="0000ff"/>
                </a:solidFill>
                <a:uFill>
                  <a:solidFill>
                    <a:srgbClr val="ffffff"/>
                  </a:solidFill>
                </a:uFill>
                <a:latin typeface="文泉驿微米黑"/>
                <a:ea typeface="Calibri"/>
              </a:rPr>
              <a:t>HW4 due</a:t>
            </a:r>
            <a:endParaRPr b="0" lang="en-US" sz="1400" spc="-1" strike="noStrike">
              <a:solidFill>
                <a:srgbClr val="000000"/>
              </a:solidFill>
              <a:uFill>
                <a:solidFill>
                  <a:srgbClr val="ffffff"/>
                </a:solidFill>
              </a:uFill>
              <a:latin typeface="Arial"/>
            </a:endParaRPr>
          </a:p>
          <a:p>
            <a:pPr marL="457200" indent="-355320">
              <a:lnSpc>
                <a:spcPct val="115000"/>
              </a:lnSpc>
              <a:buClr>
                <a:srgbClr val="0000ff"/>
              </a:buClr>
              <a:buFont typeface="Calibri"/>
              <a:buChar char="-"/>
            </a:pPr>
            <a:r>
              <a:rPr b="1" lang="en-US" sz="2400" spc="-1" strike="noStrike">
                <a:solidFill>
                  <a:srgbClr val="0000ff"/>
                </a:solidFill>
                <a:uFill>
                  <a:solidFill>
                    <a:srgbClr val="ffffff"/>
                  </a:solidFill>
                </a:uFill>
                <a:latin typeface="文泉驿微米黑"/>
                <a:ea typeface="Calibri"/>
              </a:rPr>
              <a:t>HW5 released </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1" lang="en-US" sz="2400" spc="-1" strike="noStrike">
                <a:solidFill>
                  <a:srgbClr val="434343"/>
                </a:solidFill>
                <a:uFill>
                  <a:solidFill>
                    <a:srgbClr val="ffffff"/>
                  </a:solidFill>
                </a:uFill>
                <a:latin typeface="文泉驿微米黑"/>
                <a:ea typeface="Calibri"/>
              </a:rPr>
              <a:t>Next: </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Saving and retrieving data</a:t>
            </a:r>
            <a:endParaRPr b="0" lang="en-US" sz="1400" spc="-1" strike="noStrike">
              <a:solidFill>
                <a:srgbClr val="000000"/>
              </a:solidFill>
              <a:uFill>
                <a:solidFill>
                  <a:srgbClr val="ffffff"/>
                </a:solidFill>
              </a:uFill>
              <a:latin typeface="Arial"/>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CustomShape 1"/>
          <p:cNvSpPr/>
          <p:nvPr/>
        </p:nvSpPr>
        <p:spPr>
          <a:xfrm flipH="1">
            <a:off x="5879880" y="3728880"/>
            <a:ext cx="1203840" cy="340560"/>
          </a:xfrm>
          <a:prstGeom prst="curvedConnector3">
            <a:avLst>
              <a:gd name="adj1" fmla="val 50000"/>
            </a:avLst>
          </a:prstGeom>
          <a:noFill/>
          <a:ln w="38160">
            <a:solidFill>
              <a:srgbClr val="0000ff"/>
            </a:solidFill>
            <a:round/>
          </a:ln>
        </p:spPr>
        <p:style>
          <a:lnRef idx="0"/>
          <a:fillRef idx="0"/>
          <a:effectRef idx="0"/>
          <a:fontRef idx="minor"/>
        </p:style>
      </p:sp>
      <p:sp>
        <p:nvSpPr>
          <p:cNvPr id="219" name="TextShape 2"/>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Local server?</a:t>
            </a:r>
            <a:endParaRPr b="0" lang="en-US" sz="1400" spc="-1" strike="noStrike">
              <a:solidFill>
                <a:srgbClr val="000000"/>
              </a:solidFill>
              <a:uFill>
                <a:solidFill>
                  <a:srgbClr val="ffffff"/>
                </a:solidFill>
              </a:uFill>
              <a:latin typeface="Arial"/>
            </a:endParaRPr>
          </a:p>
        </p:txBody>
      </p:sp>
      <p:sp>
        <p:nvSpPr>
          <p:cNvPr id="220" name="CustomShape 3"/>
          <p:cNvSpPr/>
          <p:nvPr/>
        </p:nvSpPr>
        <p:spPr>
          <a:xfrm rot="10800000">
            <a:off x="5162040" y="4069440"/>
            <a:ext cx="800280" cy="360"/>
          </a:xfrm>
          <a:custGeom>
            <a:avLst/>
            <a:gdLst/>
            <a:ahLst/>
            <a:rect l="l" t="t" r="r" b="b"/>
            <a:pathLst>
              <a:path w="21600" h="21600">
                <a:moveTo>
                  <a:pt x="0" y="0"/>
                </a:moveTo>
                <a:lnTo>
                  <a:pt x="21600" y="21600"/>
                </a:lnTo>
              </a:path>
            </a:pathLst>
          </a:custGeom>
          <a:noFill/>
          <a:ln w="76320">
            <a:solidFill>
              <a:srgbClr val="666666"/>
            </a:solidFill>
            <a:round/>
          </a:ln>
        </p:spPr>
        <p:style>
          <a:lnRef idx="0"/>
          <a:fillRef idx="0"/>
          <a:effectRef idx="0"/>
          <a:fontRef idx="minor"/>
        </p:style>
      </p:sp>
      <p:sp>
        <p:nvSpPr>
          <p:cNvPr id="221" name="TextShape 4"/>
          <p:cNvSpPr txBox="1"/>
          <p:nvPr/>
        </p:nvSpPr>
        <p:spPr>
          <a:xfrm>
            <a:off x="645480" y="1529280"/>
            <a:ext cx="8766720" cy="1184400"/>
          </a:xfrm>
          <a:prstGeom prst="rect">
            <a:avLst/>
          </a:prstGeom>
          <a:noFill/>
          <a:ln>
            <a:noFill/>
          </a:ln>
        </p:spPr>
        <p:txBody>
          <a:bodyPr tIns="91440" bIns="91440"/>
          <a:p>
            <a:pPr>
              <a:lnSpc>
                <a:spcPct val="115000"/>
              </a:lnSpc>
            </a:pPr>
            <a:r>
              <a:rPr b="0" lang="en-US" sz="2200" spc="-1" strike="noStrike">
                <a:solidFill>
                  <a:srgbClr val="434343"/>
                </a:solidFill>
                <a:uFill>
                  <a:solidFill>
                    <a:srgbClr val="ffffff"/>
                  </a:solidFill>
                </a:uFill>
                <a:latin typeface="Calibri"/>
                <a:ea typeface="Calibri"/>
              </a:rPr>
              <a:t>The client/server diagrams shown in previous lectures have always involved two separate machines:</a:t>
            </a:r>
            <a:endParaRPr b="0" lang="en-US" sz="1400" spc="-1" strike="noStrike">
              <a:solidFill>
                <a:srgbClr val="000000"/>
              </a:solidFill>
              <a:uFill>
                <a:solidFill>
                  <a:srgbClr val="ffffff"/>
                </a:solidFill>
              </a:uFill>
              <a:latin typeface="Arial"/>
            </a:endParaRPr>
          </a:p>
        </p:txBody>
      </p:sp>
      <p:pic>
        <p:nvPicPr>
          <p:cNvPr id="222" name="Google Shape;206;p32" descr=""/>
          <p:cNvPicPr/>
          <p:nvPr/>
        </p:nvPicPr>
        <p:blipFill>
          <a:blip r:embed="rId1"/>
          <a:stretch/>
        </p:blipFill>
        <p:spPr>
          <a:xfrm>
            <a:off x="6791400" y="3384360"/>
            <a:ext cx="1141560" cy="1141560"/>
          </a:xfrm>
          <a:prstGeom prst="rect">
            <a:avLst/>
          </a:prstGeom>
          <a:ln>
            <a:noFill/>
          </a:ln>
        </p:spPr>
      </p:pic>
      <p:sp>
        <p:nvSpPr>
          <p:cNvPr id="223" name="CustomShape 5"/>
          <p:cNvSpPr/>
          <p:nvPr/>
        </p:nvSpPr>
        <p:spPr>
          <a:xfrm rot="10800000">
            <a:off x="3765240" y="5154840"/>
            <a:ext cx="360" cy="983520"/>
          </a:xfrm>
          <a:custGeom>
            <a:avLst/>
            <a:gdLst/>
            <a:ahLst/>
            <a:rect l="l" t="t" r="r" b="b"/>
            <a:pathLst>
              <a:path w="21600" h="21600">
                <a:moveTo>
                  <a:pt x="0" y="0"/>
                </a:moveTo>
                <a:lnTo>
                  <a:pt x="21600" y="21600"/>
                </a:lnTo>
              </a:path>
            </a:pathLst>
          </a:custGeom>
          <a:noFill/>
          <a:ln w="19080">
            <a:solidFill>
              <a:srgbClr val="999999"/>
            </a:solidFill>
            <a:custDash>
              <a:ds d="800000" sp="300000"/>
            </a:custDash>
            <a:round/>
          </a:ln>
        </p:spPr>
        <p:style>
          <a:lnRef idx="0"/>
          <a:fillRef idx="0"/>
          <a:effectRef idx="0"/>
          <a:fontRef idx="minor"/>
        </p:style>
      </p:sp>
      <p:sp>
        <p:nvSpPr>
          <p:cNvPr id="224" name="CustomShape 6"/>
          <p:cNvSpPr/>
          <p:nvPr/>
        </p:nvSpPr>
        <p:spPr>
          <a:xfrm rot="10800000">
            <a:off x="3765240" y="3750840"/>
            <a:ext cx="360" cy="983520"/>
          </a:xfrm>
          <a:custGeom>
            <a:avLst/>
            <a:gdLst/>
            <a:ahLst/>
            <a:rect l="l" t="t" r="r" b="b"/>
            <a:pathLst>
              <a:path w="21600" h="21600">
                <a:moveTo>
                  <a:pt x="0" y="0"/>
                </a:moveTo>
                <a:lnTo>
                  <a:pt x="21600" y="21600"/>
                </a:lnTo>
              </a:path>
            </a:pathLst>
          </a:custGeom>
          <a:noFill/>
          <a:ln w="19080">
            <a:solidFill>
              <a:srgbClr val="999999"/>
            </a:solidFill>
            <a:custDash>
              <a:ds d="800000" sp="300000"/>
            </a:custDash>
            <a:round/>
          </a:ln>
        </p:spPr>
        <p:style>
          <a:lnRef idx="0"/>
          <a:fillRef idx="0"/>
          <a:effectRef idx="0"/>
          <a:fontRef idx="minor"/>
        </p:style>
      </p:sp>
      <p:pic>
        <p:nvPicPr>
          <p:cNvPr id="225" name="Google Shape;202;p32" descr=""/>
          <p:cNvPicPr/>
          <p:nvPr/>
        </p:nvPicPr>
        <p:blipFill>
          <a:blip r:embed="rId2"/>
          <a:stretch/>
        </p:blipFill>
        <p:spPr>
          <a:xfrm>
            <a:off x="5010120" y="3634560"/>
            <a:ext cx="869760" cy="869760"/>
          </a:xfrm>
          <a:prstGeom prst="rect">
            <a:avLst/>
          </a:prstGeom>
          <a:ln>
            <a:noFill/>
          </a:ln>
        </p:spPr>
      </p:pic>
      <p:sp>
        <p:nvSpPr>
          <p:cNvPr id="226" name="CustomShape 7"/>
          <p:cNvSpPr/>
          <p:nvPr/>
        </p:nvSpPr>
        <p:spPr>
          <a:xfrm flipH="1">
            <a:off x="1148400" y="2948040"/>
            <a:ext cx="1491840" cy="686160"/>
          </a:xfrm>
          <a:prstGeom prst="rect">
            <a:avLst/>
          </a:prstGeom>
          <a:noFill/>
          <a:ln>
            <a:noFill/>
          </a:ln>
        </p:spPr>
        <p:style>
          <a:lnRef idx="0"/>
          <a:fillRef idx="0"/>
          <a:effectRef idx="0"/>
          <a:fontRef idx="minor"/>
        </p:style>
        <p:txBody>
          <a:bodyPr tIns="91440" bIns="91440" anchor="ctr"/>
          <a:p>
            <a:pPr algn="ctr">
              <a:lnSpc>
                <a:spcPct val="100000"/>
              </a:lnSpc>
            </a:pPr>
            <a:r>
              <a:rPr b="1" lang="en-US" sz="2000" spc="-1" strike="noStrike">
                <a:solidFill>
                  <a:srgbClr val="000000"/>
                </a:solidFill>
                <a:uFill>
                  <a:solidFill>
                    <a:srgbClr val="ffffff"/>
                  </a:solidFill>
                </a:uFill>
                <a:latin typeface="Calibri"/>
                <a:ea typeface="Calibri"/>
              </a:rPr>
              <a:t>Client</a:t>
            </a:r>
            <a:endParaRPr b="0" lang="en-US" sz="1800" spc="-1" strike="noStrike">
              <a:solidFill>
                <a:srgbClr val="000000"/>
              </a:solidFill>
              <a:uFill>
                <a:solidFill>
                  <a:srgbClr val="ffffff"/>
                </a:solidFill>
              </a:uFill>
              <a:latin typeface="Arial"/>
            </a:endParaRPr>
          </a:p>
        </p:txBody>
      </p:sp>
      <p:pic>
        <p:nvPicPr>
          <p:cNvPr id="227" name="Google Shape;210;p32" descr=""/>
          <p:cNvPicPr/>
          <p:nvPr/>
        </p:nvPicPr>
        <p:blipFill>
          <a:blip r:embed="rId3"/>
          <a:stretch/>
        </p:blipFill>
        <p:spPr>
          <a:xfrm>
            <a:off x="1141920" y="3428640"/>
            <a:ext cx="1491840" cy="977040"/>
          </a:xfrm>
          <a:prstGeom prst="rect">
            <a:avLst/>
          </a:prstGeom>
          <a:ln>
            <a:noFill/>
          </a:ln>
        </p:spPr>
      </p:pic>
      <p:sp>
        <p:nvSpPr>
          <p:cNvPr id="228" name="CustomShape 8"/>
          <p:cNvSpPr/>
          <p:nvPr/>
        </p:nvSpPr>
        <p:spPr>
          <a:xfrm flipH="1">
            <a:off x="3105360" y="3466440"/>
            <a:ext cx="1319760" cy="977040"/>
          </a:xfrm>
          <a:prstGeom prst="cloud">
            <a:avLst/>
          </a:prstGeom>
          <a:solidFill>
            <a:srgbClr val="9fc5e8"/>
          </a:solidFill>
          <a:ln>
            <a:noFill/>
          </a:ln>
        </p:spPr>
        <p:style>
          <a:lnRef idx="0"/>
          <a:fillRef idx="0"/>
          <a:effectRef idx="0"/>
          <a:fontRef idx="minor"/>
        </p:style>
        <p:txBody>
          <a:bodyPr tIns="91440" bIns="91440" anchor="ctr"/>
          <a:p>
            <a:pPr algn="ctr">
              <a:lnSpc>
                <a:spcPct val="100000"/>
              </a:lnSpc>
            </a:pPr>
            <a:r>
              <a:rPr b="0" lang="en-US" sz="1400" spc="-1" strike="noStrike">
                <a:solidFill>
                  <a:srgbClr val="000000"/>
                </a:solidFill>
                <a:uFill>
                  <a:solidFill>
                    <a:srgbClr val="ffffff"/>
                  </a:solidFill>
                </a:uFill>
                <a:latin typeface="Calibri"/>
                <a:ea typeface="Calibri"/>
              </a:rPr>
              <a:t>(Routing, etc…)</a:t>
            </a:r>
            <a:endParaRPr b="0" lang="en-US" sz="1800" spc="-1" strike="noStrike">
              <a:solidFill>
                <a:srgbClr val="000000"/>
              </a:solidFill>
              <a:uFill>
                <a:solidFill>
                  <a:srgbClr val="ffffff"/>
                </a:solidFill>
              </a:uFill>
              <a:latin typeface="Arial"/>
            </a:endParaRPr>
          </a:p>
        </p:txBody>
      </p:sp>
      <p:sp>
        <p:nvSpPr>
          <p:cNvPr id="229" name="CustomShape 9"/>
          <p:cNvSpPr/>
          <p:nvPr/>
        </p:nvSpPr>
        <p:spPr>
          <a:xfrm flipH="1">
            <a:off x="6616080" y="2889720"/>
            <a:ext cx="1491840" cy="686160"/>
          </a:xfrm>
          <a:prstGeom prst="rect">
            <a:avLst/>
          </a:prstGeom>
          <a:noFill/>
          <a:ln>
            <a:noFill/>
          </a:ln>
        </p:spPr>
        <p:style>
          <a:lnRef idx="0"/>
          <a:fillRef idx="0"/>
          <a:effectRef idx="0"/>
          <a:fontRef idx="minor"/>
        </p:style>
        <p:txBody>
          <a:bodyPr tIns="91440" bIns="91440" anchor="ctr"/>
          <a:p>
            <a:pPr algn="ctr">
              <a:lnSpc>
                <a:spcPct val="100000"/>
              </a:lnSpc>
            </a:pPr>
            <a:r>
              <a:rPr b="1" lang="en-US" sz="2000" spc="-1" strike="noStrike">
                <a:solidFill>
                  <a:srgbClr val="000000"/>
                </a:solidFill>
                <a:uFill>
                  <a:solidFill>
                    <a:srgbClr val="ffffff"/>
                  </a:solidFill>
                </a:uFill>
                <a:latin typeface="Calibri"/>
                <a:ea typeface="Calibri"/>
              </a:rPr>
              <a:t>Server</a:t>
            </a:r>
            <a:endParaRPr b="0" lang="en-US" sz="1800" spc="-1" strike="noStrike">
              <a:solidFill>
                <a:srgbClr val="000000"/>
              </a:solidFill>
              <a:uFill>
                <a:solidFill>
                  <a:srgbClr val="ffffff"/>
                </a:solidFill>
              </a:uFill>
              <a:latin typeface="Arial"/>
            </a:endParaRPr>
          </a:p>
        </p:txBody>
      </p:sp>
      <p:sp>
        <p:nvSpPr>
          <p:cNvPr id="230" name="CustomShape 10"/>
          <p:cNvSpPr/>
          <p:nvPr/>
        </p:nvSpPr>
        <p:spPr>
          <a:xfrm flipH="1" rot="10800000">
            <a:off x="1383480" y="4027680"/>
            <a:ext cx="545040" cy="30240"/>
          </a:xfrm>
          <a:custGeom>
            <a:avLst/>
            <a:gdLst/>
            <a:ahLst/>
            <a:rect l="l" t="t" r="r" b="b"/>
            <a:pathLst>
              <a:path w="21600" h="21600">
                <a:moveTo>
                  <a:pt x="0" y="0"/>
                </a:moveTo>
                <a:lnTo>
                  <a:pt x="21600" y="21600"/>
                </a:lnTo>
              </a:path>
            </a:pathLst>
          </a:custGeom>
          <a:noFill/>
          <a:ln w="38160">
            <a:solidFill>
              <a:srgbClr val="595959"/>
            </a:solidFill>
            <a:round/>
          </a:ln>
        </p:spPr>
        <p:style>
          <a:lnRef idx="0"/>
          <a:fillRef idx="0"/>
          <a:effectRef idx="0"/>
          <a:fontRef idx="minor"/>
        </p:style>
      </p:sp>
      <p:sp>
        <p:nvSpPr>
          <p:cNvPr id="231" name="CustomShape 11"/>
          <p:cNvSpPr/>
          <p:nvPr/>
        </p:nvSpPr>
        <p:spPr>
          <a:xfrm flipH="1">
            <a:off x="2479320" y="3955320"/>
            <a:ext cx="624600" cy="114120"/>
          </a:xfrm>
          <a:custGeom>
            <a:avLst/>
            <a:gdLst/>
            <a:ahLst/>
            <a:rect l="l" t="t" r="r" b="b"/>
            <a:pathLst>
              <a:path w="21600" h="21600">
                <a:moveTo>
                  <a:pt x="0" y="0"/>
                </a:moveTo>
                <a:lnTo>
                  <a:pt x="21600" y="21600"/>
                </a:lnTo>
              </a:path>
            </a:pathLst>
          </a:custGeom>
          <a:noFill/>
          <a:ln w="38160">
            <a:solidFill>
              <a:srgbClr val="595959"/>
            </a:solidFill>
            <a:round/>
          </a:ln>
        </p:spPr>
        <p:style>
          <a:lnRef idx="0"/>
          <a:fillRef idx="0"/>
          <a:effectRef idx="0"/>
          <a:fontRef idx="minor"/>
        </p:style>
      </p:sp>
      <p:pic>
        <p:nvPicPr>
          <p:cNvPr id="232" name="Google Shape;215;p32" descr=""/>
          <p:cNvPicPr/>
          <p:nvPr/>
        </p:nvPicPr>
        <p:blipFill>
          <a:blip r:embed="rId4"/>
          <a:stretch/>
        </p:blipFill>
        <p:spPr>
          <a:xfrm>
            <a:off x="207720" y="3627360"/>
            <a:ext cx="782280" cy="543600"/>
          </a:xfrm>
          <a:prstGeom prst="rect">
            <a:avLst/>
          </a:prstGeom>
          <a:ln w="19080">
            <a:solidFill>
              <a:srgbClr val="595959"/>
            </a:solidFill>
            <a:round/>
          </a:ln>
        </p:spPr>
      </p:pic>
      <p:pic>
        <p:nvPicPr>
          <p:cNvPr id="233" name="Google Shape;216;p32" descr=""/>
          <p:cNvPicPr/>
          <p:nvPr/>
        </p:nvPicPr>
        <p:blipFill>
          <a:blip r:embed="rId5"/>
          <a:stretch/>
        </p:blipFill>
        <p:spPr>
          <a:xfrm>
            <a:off x="8108280" y="3555000"/>
            <a:ext cx="800280" cy="800280"/>
          </a:xfrm>
          <a:prstGeom prst="rect">
            <a:avLst/>
          </a:prstGeom>
          <a:ln>
            <a:noFill/>
          </a:ln>
        </p:spPr>
      </p:pic>
      <p:sp>
        <p:nvSpPr>
          <p:cNvPr id="234" name="CustomShape 12"/>
          <p:cNvSpPr/>
          <p:nvPr/>
        </p:nvSpPr>
        <p:spPr>
          <a:xfrm>
            <a:off x="7687080" y="3758760"/>
            <a:ext cx="497520" cy="272160"/>
          </a:xfrm>
          <a:custGeom>
            <a:avLst/>
            <a:gdLst/>
            <a:ahLst/>
            <a:rect l="l" t="t" r="r" b="b"/>
            <a:pathLst>
              <a:path w="21600" h="21600">
                <a:moveTo>
                  <a:pt x="0" y="0"/>
                </a:moveTo>
                <a:lnTo>
                  <a:pt x="21600" y="21600"/>
                </a:lnTo>
              </a:path>
            </a:pathLst>
          </a:custGeom>
          <a:noFill/>
          <a:ln w="38160">
            <a:solidFill>
              <a:srgbClr val="595959"/>
            </a:solidFill>
            <a:round/>
          </a:ln>
        </p:spPr>
        <p:style>
          <a:lnRef idx="0"/>
          <a:fillRef idx="0"/>
          <a:effectRef idx="0"/>
          <a:fontRef idx="minor"/>
        </p:style>
      </p:sp>
      <p:sp>
        <p:nvSpPr>
          <p:cNvPr id="235" name="TextShape 13"/>
          <p:cNvSpPr txBox="1"/>
          <p:nvPr/>
        </p:nvSpPr>
        <p:spPr>
          <a:xfrm>
            <a:off x="645480" y="5415480"/>
            <a:ext cx="8047080" cy="1184400"/>
          </a:xfrm>
          <a:prstGeom prst="rect">
            <a:avLst/>
          </a:prstGeom>
          <a:noFill/>
          <a:ln>
            <a:noFill/>
          </a:ln>
        </p:spPr>
        <p:txBody>
          <a:bodyPr tIns="91440" bIns="91440"/>
          <a:p>
            <a:pPr>
              <a:lnSpc>
                <a:spcPct val="115000"/>
              </a:lnSpc>
            </a:pPr>
            <a:r>
              <a:rPr b="0" lang="en-US" sz="2000" spc="-1" strike="noStrike">
                <a:solidFill>
                  <a:srgbClr val="434343"/>
                </a:solidFill>
                <a:uFill>
                  <a:solidFill>
                    <a:srgbClr val="ffffff"/>
                  </a:solidFill>
                </a:uFill>
                <a:latin typeface="文泉驿微米黑"/>
                <a:ea typeface="Calibri"/>
              </a:rPr>
              <a:t>But when we run our server locally, isn't there only one computer involved? </a:t>
            </a:r>
            <a:r>
              <a:rPr b="1" lang="en-US" sz="2000" spc="-1" strike="noStrike">
                <a:solidFill>
                  <a:srgbClr val="434343"/>
                </a:solidFill>
                <a:uFill>
                  <a:solidFill>
                    <a:srgbClr val="ffffff"/>
                  </a:solidFill>
                </a:uFill>
                <a:latin typeface="文泉驿微米黑"/>
                <a:ea typeface="Calibri"/>
              </a:rPr>
              <a:t>A: Yes, when we execute our Node server and access it via localhost, our laptop is both the client and the server machine.</a:t>
            </a:r>
            <a:endParaRPr b="0" lang="en-US" sz="1400" spc="-1" strike="noStrike">
              <a:solidFill>
                <a:srgbClr val="000000"/>
              </a:solidFill>
              <a:uFill>
                <a:solidFill>
                  <a:srgbClr val="ffffff"/>
                </a:solidFill>
              </a:uFill>
              <a:latin typeface="Arial"/>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Running a server</a:t>
            </a:r>
            <a:endParaRPr b="0" lang="en-US" sz="1400" spc="-1" strike="noStrike">
              <a:solidFill>
                <a:srgbClr val="000000"/>
              </a:solidFill>
              <a:uFill>
                <a:solidFill>
                  <a:srgbClr val="ffffff"/>
                </a:solidFill>
              </a:uFill>
              <a:latin typeface="Arial"/>
            </a:endParaRPr>
          </a:p>
        </p:txBody>
      </p:sp>
      <p:sp>
        <p:nvSpPr>
          <p:cNvPr id="237" name="TextShape 2"/>
          <p:cNvSpPr txBox="1"/>
          <p:nvPr/>
        </p:nvSpPr>
        <p:spPr>
          <a:xfrm>
            <a:off x="645480" y="1449000"/>
            <a:ext cx="7859520" cy="968400"/>
          </a:xfrm>
          <a:prstGeom prst="rect">
            <a:avLst/>
          </a:prstGeom>
          <a:noFill/>
          <a:ln>
            <a:noFill/>
          </a:ln>
        </p:spPr>
        <p:txBody>
          <a:bodyPr tIns="91440" bIns="91440"/>
          <a:p>
            <a:pPr>
              <a:lnSpc>
                <a:spcPct val="115000"/>
              </a:lnSpc>
            </a:pPr>
            <a:r>
              <a:rPr b="0" lang="en-US" sz="2200" spc="-1" strike="noStrike">
                <a:solidFill>
                  <a:srgbClr val="434343"/>
                </a:solidFill>
                <a:uFill>
                  <a:solidFill>
                    <a:srgbClr val="ffffff"/>
                  </a:solidFill>
                </a:uFill>
                <a:latin typeface="文泉驿微米黑"/>
                <a:ea typeface="Calibri"/>
              </a:rPr>
              <a:t>When we run </a:t>
            </a:r>
            <a:r>
              <a:rPr b="1" lang="en-US" sz="2200" spc="-1" strike="noStrike">
                <a:solidFill>
                  <a:srgbClr val="434343"/>
                </a:solidFill>
                <a:uFill>
                  <a:solidFill>
                    <a:srgbClr val="ffffff"/>
                  </a:solidFill>
                </a:uFill>
                <a:latin typeface="文泉驿微米黑"/>
                <a:ea typeface="Consolas"/>
              </a:rPr>
              <a:t>$ node server.js </a:t>
            </a:r>
            <a:r>
              <a:rPr b="0" lang="en-US" sz="2200" spc="-1" strike="noStrike">
                <a:solidFill>
                  <a:srgbClr val="434343"/>
                </a:solidFill>
                <a:uFill>
                  <a:solidFill>
                    <a:srgbClr val="ffffff"/>
                  </a:solidFill>
                </a:uFill>
                <a:latin typeface="文泉驿微米黑"/>
                <a:ea typeface="Calibri"/>
              </a:rPr>
              <a:t>which runs </a:t>
            </a:r>
            <a:r>
              <a:rPr b="0" lang="en-US" sz="1800" spc="-1" strike="noStrike">
                <a:solidFill>
                  <a:srgbClr val="434343"/>
                </a:solidFill>
                <a:uFill>
                  <a:solidFill>
                    <a:srgbClr val="ffffff"/>
                  </a:solidFill>
                </a:uFill>
                <a:latin typeface="文泉驿微米黑"/>
                <a:ea typeface="Consolas"/>
              </a:rPr>
              <a:t>server.listen(3000)</a:t>
            </a:r>
            <a:r>
              <a:rPr b="0" lang="en-US" sz="2200" spc="-1" strike="noStrike">
                <a:solidFill>
                  <a:srgbClr val="434343"/>
                </a:solidFill>
                <a:uFill>
                  <a:solidFill>
                    <a:srgbClr val="ffffff"/>
                  </a:solidFill>
                </a:uFill>
                <a:latin typeface="文泉驿微米黑"/>
                <a:ea typeface="Calibri"/>
              </a:rPr>
              <a:t>, </a:t>
            </a:r>
            <a:r>
              <a:rPr b="1" lang="en-US" sz="2200" spc="-1" strike="noStrike">
                <a:solidFill>
                  <a:srgbClr val="0000ff"/>
                </a:solidFill>
                <a:uFill>
                  <a:solidFill>
                    <a:srgbClr val="ffffff"/>
                  </a:solidFill>
                </a:uFill>
                <a:latin typeface="文泉驿微米黑"/>
                <a:ea typeface="Calibri"/>
              </a:rPr>
              <a:t>our laptop becomes a server</a:t>
            </a:r>
            <a:r>
              <a:rPr b="0" lang="en-US" sz="22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p:txBody>
      </p:sp>
      <p:pic>
        <p:nvPicPr>
          <p:cNvPr id="238" name="Google Shape;225;p33" descr=""/>
          <p:cNvPicPr/>
          <p:nvPr/>
        </p:nvPicPr>
        <p:blipFill>
          <a:blip r:embed="rId1"/>
          <a:stretch/>
        </p:blipFill>
        <p:spPr>
          <a:xfrm>
            <a:off x="645480" y="3156840"/>
            <a:ext cx="2829600" cy="1853280"/>
          </a:xfrm>
          <a:prstGeom prst="rect">
            <a:avLst/>
          </a:prstGeom>
          <a:ln>
            <a:noFill/>
          </a:ln>
        </p:spPr>
      </p:pic>
      <p:sp>
        <p:nvSpPr>
          <p:cNvPr id="239" name="CustomShape 3"/>
          <p:cNvSpPr/>
          <p:nvPr/>
        </p:nvSpPr>
        <p:spPr>
          <a:xfrm flipH="1">
            <a:off x="3088800" y="3754440"/>
            <a:ext cx="1185120" cy="216720"/>
          </a:xfrm>
          <a:custGeom>
            <a:avLst/>
            <a:gdLst/>
            <a:ahLst/>
            <a:rect l="l" t="t" r="r" b="b"/>
            <a:pathLst>
              <a:path w="21600" h="21600">
                <a:moveTo>
                  <a:pt x="0" y="0"/>
                </a:moveTo>
                <a:lnTo>
                  <a:pt x="21600" y="21600"/>
                </a:lnTo>
              </a:path>
            </a:pathLst>
          </a:custGeom>
          <a:noFill/>
          <a:ln w="38160">
            <a:solidFill>
              <a:srgbClr val="595959"/>
            </a:solidFill>
            <a:round/>
          </a:ln>
        </p:spPr>
        <p:style>
          <a:lnRef idx="0"/>
          <a:fillRef idx="0"/>
          <a:effectRef idx="0"/>
          <a:fontRef idx="minor"/>
        </p:style>
      </p:sp>
      <p:pic>
        <p:nvPicPr>
          <p:cNvPr id="240" name="Google Shape;227;p33" descr=""/>
          <p:cNvPicPr/>
          <p:nvPr/>
        </p:nvPicPr>
        <p:blipFill>
          <a:blip r:embed="rId2"/>
          <a:stretch/>
        </p:blipFill>
        <p:spPr>
          <a:xfrm>
            <a:off x="4113720" y="2765160"/>
            <a:ext cx="1518120" cy="1518120"/>
          </a:xfrm>
          <a:prstGeom prst="rect">
            <a:avLst/>
          </a:prstGeom>
          <a:ln>
            <a:noFill/>
          </a:ln>
        </p:spPr>
      </p:pic>
      <p:sp>
        <p:nvSpPr>
          <p:cNvPr id="241" name="CustomShape 4"/>
          <p:cNvSpPr/>
          <p:nvPr/>
        </p:nvSpPr>
        <p:spPr>
          <a:xfrm flipH="1">
            <a:off x="1314360" y="2601360"/>
            <a:ext cx="1491840" cy="686160"/>
          </a:xfrm>
          <a:prstGeom prst="rect">
            <a:avLst/>
          </a:prstGeom>
          <a:noFill/>
          <a:ln>
            <a:noFill/>
          </a:ln>
        </p:spPr>
        <p:style>
          <a:lnRef idx="0"/>
          <a:fillRef idx="0"/>
          <a:effectRef idx="0"/>
          <a:fontRef idx="minor"/>
        </p:style>
        <p:txBody>
          <a:bodyPr tIns="91440" bIns="91440" anchor="ctr"/>
          <a:p>
            <a:pPr algn="ctr">
              <a:lnSpc>
                <a:spcPct val="100000"/>
              </a:lnSpc>
            </a:pPr>
            <a:r>
              <a:rPr b="1" lang="en-US" sz="2000" spc="-1" strike="noStrike">
                <a:solidFill>
                  <a:srgbClr val="000000"/>
                </a:solidFill>
                <a:uFill>
                  <a:solidFill>
                    <a:srgbClr val="ffffff"/>
                  </a:solidFill>
                </a:uFill>
                <a:latin typeface="Calibri"/>
                <a:ea typeface="Calibri"/>
              </a:rPr>
              <a:t>Server</a:t>
            </a:r>
            <a:endParaRPr b="0" lang="en-US" sz="1800" spc="-1" strike="noStrike">
              <a:solidFill>
                <a:srgbClr val="000000"/>
              </a:solidFill>
              <a:uFill>
                <a:solidFill>
                  <a:srgbClr val="ffffff"/>
                </a:solidFill>
              </a:uFill>
              <a:latin typeface="Arial"/>
            </a:endParaRPr>
          </a:p>
        </p:txBody>
      </p:sp>
      <p:pic>
        <p:nvPicPr>
          <p:cNvPr id="242" name="Google Shape;229;p33" descr=""/>
          <p:cNvPicPr/>
          <p:nvPr/>
        </p:nvPicPr>
        <p:blipFill>
          <a:blip r:embed="rId3"/>
          <a:stretch/>
        </p:blipFill>
        <p:spPr>
          <a:xfrm>
            <a:off x="645480" y="5217120"/>
            <a:ext cx="3488400" cy="724680"/>
          </a:xfrm>
          <a:prstGeom prst="rect">
            <a:avLst/>
          </a:prstGeom>
          <a:ln>
            <a:noFill/>
          </a:ln>
        </p:spPr>
      </p:pic>
      <p:sp>
        <p:nvSpPr>
          <p:cNvPr id="243" name="TextShape 5"/>
          <p:cNvSpPr txBox="1"/>
          <p:nvPr/>
        </p:nvSpPr>
        <p:spPr>
          <a:xfrm>
            <a:off x="4274280" y="4699440"/>
            <a:ext cx="4471560" cy="1901520"/>
          </a:xfrm>
          <a:prstGeom prst="rect">
            <a:avLst/>
          </a:prstGeom>
          <a:noFill/>
          <a:ln>
            <a:noFill/>
          </a:ln>
        </p:spPr>
        <p:txBody>
          <a:bodyPr tIns="91440" bIns="91440"/>
          <a:p>
            <a:pPr>
              <a:lnSpc>
                <a:spcPct val="115000"/>
              </a:lnSpc>
            </a:pPr>
            <a:r>
              <a:rPr b="0" lang="en-US" sz="2200" spc="-1" strike="noStrike">
                <a:solidFill>
                  <a:srgbClr val="434343"/>
                </a:solidFill>
                <a:uFill>
                  <a:solidFill>
                    <a:srgbClr val="ffffff"/>
                  </a:solidFill>
                </a:uFill>
                <a:latin typeface="文泉驿微米黑"/>
                <a:ea typeface="Calibri"/>
              </a:rPr>
              <a:t>When our laptop's operating system receives HTTP messages sent to port 3000, it will send those messages to our Node server.</a:t>
            </a:r>
            <a:endParaRPr b="0" lang="en-US" sz="1400" spc="-1" strike="noStrike">
              <a:solidFill>
                <a:srgbClr val="000000"/>
              </a:solidFill>
              <a:uFill>
                <a:solidFill>
                  <a:srgbClr val="ffffff"/>
                </a:solidFill>
              </a:uFill>
              <a:latin typeface="Arial"/>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Running a server</a:t>
            </a:r>
            <a:endParaRPr b="0" lang="en-US" sz="1400" spc="-1" strike="noStrike">
              <a:solidFill>
                <a:srgbClr val="000000"/>
              </a:solidFill>
              <a:uFill>
                <a:solidFill>
                  <a:srgbClr val="ffffff"/>
                </a:solidFill>
              </a:uFill>
              <a:latin typeface="Arial"/>
            </a:endParaRPr>
          </a:p>
        </p:txBody>
      </p:sp>
      <p:sp>
        <p:nvSpPr>
          <p:cNvPr id="245" name="TextShape 2"/>
          <p:cNvSpPr txBox="1"/>
          <p:nvPr/>
        </p:nvSpPr>
        <p:spPr>
          <a:xfrm>
            <a:off x="645480" y="1449000"/>
            <a:ext cx="7859520" cy="968400"/>
          </a:xfrm>
          <a:prstGeom prst="rect">
            <a:avLst/>
          </a:prstGeom>
          <a:noFill/>
          <a:ln>
            <a:noFill/>
          </a:ln>
        </p:spPr>
        <p:txBody>
          <a:bodyPr tIns="91440" bIns="91440"/>
          <a:p>
            <a:pPr>
              <a:lnSpc>
                <a:spcPct val="115000"/>
              </a:lnSpc>
            </a:pPr>
            <a:r>
              <a:rPr b="1" lang="en-US" sz="2200" spc="-1" strike="noStrike">
                <a:solidFill>
                  <a:srgbClr val="434343"/>
                </a:solidFill>
                <a:uFill>
                  <a:solidFill>
                    <a:srgbClr val="ffffff"/>
                  </a:solidFill>
                </a:uFill>
                <a:latin typeface="文泉驿微米黑"/>
                <a:ea typeface="Calibri"/>
              </a:rPr>
              <a:t>Q: If our laptop became a server as soon as we ran "</a:t>
            </a:r>
            <a:r>
              <a:rPr b="1" lang="en-US" sz="2200" spc="-1" strike="noStrike">
                <a:solidFill>
                  <a:srgbClr val="434343"/>
                </a:solidFill>
                <a:uFill>
                  <a:solidFill>
                    <a:srgbClr val="ffffff"/>
                  </a:solidFill>
                </a:uFill>
                <a:latin typeface="文泉驿微米黑"/>
                <a:ea typeface="Consolas"/>
              </a:rPr>
              <a:t>node server.js"</a:t>
            </a:r>
            <a:r>
              <a:rPr b="1" lang="en-US" sz="2200" spc="-1" strike="noStrike">
                <a:solidFill>
                  <a:srgbClr val="434343"/>
                </a:solidFill>
                <a:uFill>
                  <a:solidFill>
                    <a:srgbClr val="ffffff"/>
                  </a:solidFill>
                </a:uFill>
                <a:latin typeface="文泉驿微米黑"/>
                <a:ea typeface="Calibri"/>
              </a:rPr>
              <a:t>, can other computers connect to our server?</a:t>
            </a:r>
            <a:endParaRPr b="0" lang="en-US" sz="1400" spc="-1" strike="noStrike">
              <a:solidFill>
                <a:srgbClr val="000000"/>
              </a:solidFill>
              <a:uFill>
                <a:solidFill>
                  <a:srgbClr val="ffffff"/>
                </a:solidFill>
              </a:uFill>
              <a:latin typeface="Arial"/>
            </a:endParaRPr>
          </a:p>
        </p:txBody>
      </p:sp>
      <p:pic>
        <p:nvPicPr>
          <p:cNvPr id="246" name="Google Shape;237;p34" descr=""/>
          <p:cNvPicPr/>
          <p:nvPr/>
        </p:nvPicPr>
        <p:blipFill>
          <a:blip r:embed="rId1"/>
          <a:stretch/>
        </p:blipFill>
        <p:spPr>
          <a:xfrm>
            <a:off x="645480" y="3156840"/>
            <a:ext cx="2829600" cy="1853280"/>
          </a:xfrm>
          <a:prstGeom prst="rect">
            <a:avLst/>
          </a:prstGeom>
          <a:ln>
            <a:noFill/>
          </a:ln>
        </p:spPr>
      </p:pic>
      <p:sp>
        <p:nvSpPr>
          <p:cNvPr id="247" name="CustomShape 3"/>
          <p:cNvSpPr/>
          <p:nvPr/>
        </p:nvSpPr>
        <p:spPr>
          <a:xfrm flipH="1">
            <a:off x="3088800" y="3754440"/>
            <a:ext cx="1185120" cy="216720"/>
          </a:xfrm>
          <a:custGeom>
            <a:avLst/>
            <a:gdLst/>
            <a:ahLst/>
            <a:rect l="l" t="t" r="r" b="b"/>
            <a:pathLst>
              <a:path w="21600" h="21600">
                <a:moveTo>
                  <a:pt x="0" y="0"/>
                </a:moveTo>
                <a:lnTo>
                  <a:pt x="21600" y="21600"/>
                </a:lnTo>
              </a:path>
            </a:pathLst>
          </a:custGeom>
          <a:noFill/>
          <a:ln w="38160">
            <a:solidFill>
              <a:srgbClr val="595959"/>
            </a:solidFill>
            <a:round/>
          </a:ln>
        </p:spPr>
        <p:style>
          <a:lnRef idx="0"/>
          <a:fillRef idx="0"/>
          <a:effectRef idx="0"/>
          <a:fontRef idx="minor"/>
        </p:style>
      </p:sp>
      <p:pic>
        <p:nvPicPr>
          <p:cNvPr id="248" name="Google Shape;239;p34" descr=""/>
          <p:cNvPicPr/>
          <p:nvPr/>
        </p:nvPicPr>
        <p:blipFill>
          <a:blip r:embed="rId2"/>
          <a:stretch/>
        </p:blipFill>
        <p:spPr>
          <a:xfrm>
            <a:off x="4113720" y="2765160"/>
            <a:ext cx="1518120" cy="1518120"/>
          </a:xfrm>
          <a:prstGeom prst="rect">
            <a:avLst/>
          </a:prstGeom>
          <a:ln>
            <a:noFill/>
          </a:ln>
        </p:spPr>
      </p:pic>
      <p:sp>
        <p:nvSpPr>
          <p:cNvPr id="249" name="CustomShape 4"/>
          <p:cNvSpPr/>
          <p:nvPr/>
        </p:nvSpPr>
        <p:spPr>
          <a:xfrm flipH="1">
            <a:off x="1314360" y="2601360"/>
            <a:ext cx="1491840" cy="686160"/>
          </a:xfrm>
          <a:prstGeom prst="rect">
            <a:avLst/>
          </a:prstGeom>
          <a:noFill/>
          <a:ln>
            <a:noFill/>
          </a:ln>
        </p:spPr>
        <p:style>
          <a:lnRef idx="0"/>
          <a:fillRef idx="0"/>
          <a:effectRef idx="0"/>
          <a:fontRef idx="minor"/>
        </p:style>
        <p:txBody>
          <a:bodyPr tIns="91440" bIns="91440" anchor="ctr"/>
          <a:p>
            <a:pPr algn="ctr">
              <a:lnSpc>
                <a:spcPct val="100000"/>
              </a:lnSpc>
            </a:pPr>
            <a:r>
              <a:rPr b="1" lang="en-US" sz="2000" spc="-1" strike="noStrike">
                <a:solidFill>
                  <a:srgbClr val="000000"/>
                </a:solidFill>
                <a:uFill>
                  <a:solidFill>
                    <a:srgbClr val="ffffff"/>
                  </a:solidFill>
                </a:uFill>
                <a:latin typeface="Calibri"/>
                <a:ea typeface="Calibri"/>
              </a:rPr>
              <a:t>Server</a:t>
            </a:r>
            <a:endParaRPr b="0" lang="en-US" sz="1800" spc="-1" strike="noStrike">
              <a:solidFill>
                <a:srgbClr val="000000"/>
              </a:solidFill>
              <a:uFill>
                <a:solidFill>
                  <a:srgbClr val="ffffff"/>
                </a:solidFill>
              </a:uFill>
              <a:latin typeface="Arial"/>
            </a:endParaRPr>
          </a:p>
        </p:txBody>
      </p:sp>
      <p:pic>
        <p:nvPicPr>
          <p:cNvPr id="250" name="Google Shape;241;p34" descr=""/>
          <p:cNvPicPr/>
          <p:nvPr/>
        </p:nvPicPr>
        <p:blipFill>
          <a:blip r:embed="rId3"/>
          <a:stretch/>
        </p:blipFill>
        <p:spPr>
          <a:xfrm>
            <a:off x="645480" y="5217120"/>
            <a:ext cx="3488400" cy="724680"/>
          </a:xfrm>
          <a:prstGeom prst="rect">
            <a:avLst/>
          </a:prstGeom>
          <a:ln>
            <a:noFill/>
          </a:ln>
        </p:spPr>
      </p:pic>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Running a server</a:t>
            </a:r>
            <a:endParaRPr b="0" lang="en-US" sz="1400" spc="-1" strike="noStrike">
              <a:solidFill>
                <a:srgbClr val="000000"/>
              </a:solidFill>
              <a:uFill>
                <a:solidFill>
                  <a:srgbClr val="ffffff"/>
                </a:solidFill>
              </a:uFill>
              <a:latin typeface="Arial"/>
            </a:endParaRPr>
          </a:p>
        </p:txBody>
      </p:sp>
      <p:sp>
        <p:nvSpPr>
          <p:cNvPr id="252" name="TextShape 2"/>
          <p:cNvSpPr txBox="1"/>
          <p:nvPr/>
        </p:nvSpPr>
        <p:spPr>
          <a:xfrm>
            <a:off x="645480" y="1449000"/>
            <a:ext cx="7859520" cy="968400"/>
          </a:xfrm>
          <a:prstGeom prst="rect">
            <a:avLst/>
          </a:prstGeom>
          <a:noFill/>
          <a:ln>
            <a:noFill/>
          </a:ln>
        </p:spPr>
        <p:txBody>
          <a:bodyPr tIns="91440" bIns="91440"/>
          <a:p>
            <a:pPr>
              <a:lnSpc>
                <a:spcPct val="115000"/>
              </a:lnSpc>
            </a:pPr>
            <a:r>
              <a:rPr b="0" lang="en-US" sz="2200" spc="-1" strike="noStrike">
                <a:solidFill>
                  <a:srgbClr val="434343"/>
                </a:solidFill>
                <a:uFill>
                  <a:solidFill>
                    <a:srgbClr val="ffffff"/>
                  </a:solidFill>
                </a:uFill>
                <a:latin typeface="文泉驿微米黑"/>
                <a:ea typeface="Calibri"/>
              </a:rPr>
              <a:t>Q: If our laptop became a server as soon as we ran "</a:t>
            </a:r>
            <a:r>
              <a:rPr b="0" lang="en-US" sz="2200" spc="-1" strike="noStrike">
                <a:solidFill>
                  <a:srgbClr val="434343"/>
                </a:solidFill>
                <a:uFill>
                  <a:solidFill>
                    <a:srgbClr val="ffffff"/>
                  </a:solidFill>
                </a:uFill>
                <a:latin typeface="文泉驿微米黑"/>
                <a:ea typeface="Consolas"/>
              </a:rPr>
              <a:t>node server.js"</a:t>
            </a:r>
            <a:r>
              <a:rPr b="0" lang="en-US" sz="2200" spc="-1" strike="noStrike">
                <a:solidFill>
                  <a:srgbClr val="434343"/>
                </a:solidFill>
                <a:uFill>
                  <a:solidFill>
                    <a:srgbClr val="ffffff"/>
                  </a:solidFill>
                </a:uFill>
                <a:latin typeface="文泉驿微米黑"/>
                <a:ea typeface="Calibri"/>
              </a:rPr>
              <a:t>, can other computers connect to our server?</a:t>
            </a:r>
            <a:endParaRPr b="0" lang="en-US" sz="1400" spc="-1" strike="noStrike">
              <a:solidFill>
                <a:srgbClr val="000000"/>
              </a:solidFill>
              <a:uFill>
                <a:solidFill>
                  <a:srgbClr val="ffffff"/>
                </a:solidFill>
              </a:uFill>
              <a:latin typeface="Arial"/>
            </a:endParaRPr>
          </a:p>
        </p:txBody>
      </p:sp>
      <p:pic>
        <p:nvPicPr>
          <p:cNvPr id="253" name="Google Shape;248;p35" descr=""/>
          <p:cNvPicPr/>
          <p:nvPr/>
        </p:nvPicPr>
        <p:blipFill>
          <a:blip r:embed="rId1"/>
          <a:stretch/>
        </p:blipFill>
        <p:spPr>
          <a:xfrm>
            <a:off x="645480" y="3156840"/>
            <a:ext cx="2829600" cy="1853280"/>
          </a:xfrm>
          <a:prstGeom prst="rect">
            <a:avLst/>
          </a:prstGeom>
          <a:ln>
            <a:noFill/>
          </a:ln>
        </p:spPr>
      </p:pic>
      <p:sp>
        <p:nvSpPr>
          <p:cNvPr id="254" name="CustomShape 3"/>
          <p:cNvSpPr/>
          <p:nvPr/>
        </p:nvSpPr>
        <p:spPr>
          <a:xfrm flipH="1">
            <a:off x="3088800" y="3754440"/>
            <a:ext cx="1185120" cy="216720"/>
          </a:xfrm>
          <a:custGeom>
            <a:avLst/>
            <a:gdLst/>
            <a:ahLst/>
            <a:rect l="l" t="t" r="r" b="b"/>
            <a:pathLst>
              <a:path w="21600" h="21600">
                <a:moveTo>
                  <a:pt x="0" y="0"/>
                </a:moveTo>
                <a:lnTo>
                  <a:pt x="21600" y="21600"/>
                </a:lnTo>
              </a:path>
            </a:pathLst>
          </a:custGeom>
          <a:noFill/>
          <a:ln w="38160">
            <a:solidFill>
              <a:srgbClr val="595959"/>
            </a:solidFill>
            <a:round/>
          </a:ln>
        </p:spPr>
        <p:style>
          <a:lnRef idx="0"/>
          <a:fillRef idx="0"/>
          <a:effectRef idx="0"/>
          <a:fontRef idx="minor"/>
        </p:style>
      </p:sp>
      <p:pic>
        <p:nvPicPr>
          <p:cNvPr id="255" name="Google Shape;250;p35" descr=""/>
          <p:cNvPicPr/>
          <p:nvPr/>
        </p:nvPicPr>
        <p:blipFill>
          <a:blip r:embed="rId2"/>
          <a:stretch/>
        </p:blipFill>
        <p:spPr>
          <a:xfrm>
            <a:off x="4113720" y="2765160"/>
            <a:ext cx="1518120" cy="1518120"/>
          </a:xfrm>
          <a:prstGeom prst="rect">
            <a:avLst/>
          </a:prstGeom>
          <a:ln>
            <a:noFill/>
          </a:ln>
        </p:spPr>
      </p:pic>
      <p:sp>
        <p:nvSpPr>
          <p:cNvPr id="256" name="CustomShape 4"/>
          <p:cNvSpPr/>
          <p:nvPr/>
        </p:nvSpPr>
        <p:spPr>
          <a:xfrm flipH="1">
            <a:off x="1314360" y="2601360"/>
            <a:ext cx="1491840" cy="686160"/>
          </a:xfrm>
          <a:prstGeom prst="rect">
            <a:avLst/>
          </a:prstGeom>
          <a:noFill/>
          <a:ln>
            <a:noFill/>
          </a:ln>
        </p:spPr>
        <p:style>
          <a:lnRef idx="0"/>
          <a:fillRef idx="0"/>
          <a:effectRef idx="0"/>
          <a:fontRef idx="minor"/>
        </p:style>
        <p:txBody>
          <a:bodyPr tIns="91440" bIns="91440" anchor="ctr"/>
          <a:p>
            <a:pPr algn="ctr">
              <a:lnSpc>
                <a:spcPct val="100000"/>
              </a:lnSpc>
            </a:pPr>
            <a:r>
              <a:rPr b="1" lang="en-US" sz="2000" spc="-1" strike="noStrike">
                <a:solidFill>
                  <a:srgbClr val="000000"/>
                </a:solidFill>
                <a:uFill>
                  <a:solidFill>
                    <a:srgbClr val="ffffff"/>
                  </a:solidFill>
                </a:uFill>
                <a:latin typeface="Calibri"/>
                <a:ea typeface="Calibri"/>
              </a:rPr>
              <a:t>Server</a:t>
            </a:r>
            <a:endParaRPr b="0" lang="en-US" sz="1800" spc="-1" strike="noStrike">
              <a:solidFill>
                <a:srgbClr val="000000"/>
              </a:solidFill>
              <a:uFill>
                <a:solidFill>
                  <a:srgbClr val="ffffff"/>
                </a:solidFill>
              </a:uFill>
              <a:latin typeface="Arial"/>
            </a:endParaRPr>
          </a:p>
        </p:txBody>
      </p:sp>
      <p:pic>
        <p:nvPicPr>
          <p:cNvPr id="257" name="Google Shape;252;p35" descr=""/>
          <p:cNvPicPr/>
          <p:nvPr/>
        </p:nvPicPr>
        <p:blipFill>
          <a:blip r:embed="rId3"/>
          <a:stretch/>
        </p:blipFill>
        <p:spPr>
          <a:xfrm>
            <a:off x="645480" y="5217120"/>
            <a:ext cx="3488400" cy="724680"/>
          </a:xfrm>
          <a:prstGeom prst="rect">
            <a:avLst/>
          </a:prstGeom>
          <a:ln>
            <a:noFill/>
          </a:ln>
        </p:spPr>
      </p:pic>
      <p:sp>
        <p:nvSpPr>
          <p:cNvPr id="258" name="TextShape 5"/>
          <p:cNvSpPr txBox="1"/>
          <p:nvPr/>
        </p:nvSpPr>
        <p:spPr>
          <a:xfrm>
            <a:off x="4274280" y="4699440"/>
            <a:ext cx="4471560" cy="1901520"/>
          </a:xfrm>
          <a:prstGeom prst="rect">
            <a:avLst/>
          </a:prstGeom>
          <a:noFill/>
          <a:ln>
            <a:noFill/>
          </a:ln>
        </p:spPr>
        <p:txBody>
          <a:bodyPr tIns="91440" bIns="91440"/>
          <a:p>
            <a:pPr>
              <a:lnSpc>
                <a:spcPct val="115000"/>
              </a:lnSpc>
            </a:pPr>
            <a:r>
              <a:rPr b="1" lang="en-US" sz="2200" spc="-1" strike="noStrike">
                <a:solidFill>
                  <a:srgbClr val="434343"/>
                </a:solidFill>
                <a:uFill>
                  <a:solidFill>
                    <a:srgbClr val="ffffff"/>
                  </a:solidFill>
                </a:uFill>
                <a:latin typeface="文泉驿微米黑"/>
                <a:ea typeface="Calibri"/>
              </a:rPr>
              <a:t>A: Yes, if we configure our machine correctly. </a:t>
            </a:r>
            <a:r>
              <a:rPr b="0" lang="en-US" sz="2200" spc="-1" strike="noStrike">
                <a:solidFill>
                  <a:srgbClr val="434343"/>
                </a:solidFill>
                <a:uFill>
                  <a:solidFill>
                    <a:srgbClr val="ffffff"/>
                  </a:solidFill>
                </a:uFill>
                <a:latin typeface="文泉驿微米黑"/>
                <a:ea typeface="Calibri"/>
              </a:rPr>
              <a:t>Instead of doing this ourselves, we'll use a tool called </a:t>
            </a:r>
            <a:r>
              <a:rPr b="0" lang="en-US" sz="2200" spc="-1" strike="noStrike" u="sng">
                <a:solidFill>
                  <a:srgbClr val="0097a7"/>
                </a:solidFill>
                <a:uFill>
                  <a:solidFill>
                    <a:srgbClr val="ffffff"/>
                  </a:solidFill>
                </a:uFill>
                <a:latin typeface="文泉驿微米黑"/>
                <a:ea typeface="Calibri"/>
                <a:hlinkClick r:id="rId4"/>
              </a:rPr>
              <a:t>localtunnel</a:t>
            </a:r>
            <a:r>
              <a:rPr b="0" lang="en-US" sz="2200" spc="-1" strike="noStrike">
                <a:solidFill>
                  <a:srgbClr val="434343"/>
                </a:solidFill>
                <a:uFill>
                  <a:solidFill>
                    <a:srgbClr val="ffffff"/>
                  </a:solidFill>
                </a:uFill>
                <a:latin typeface="文泉驿微米黑"/>
                <a:ea typeface="Calibri"/>
              </a:rPr>
              <a:t> to help us.</a:t>
            </a:r>
            <a:endParaRPr b="0" lang="en-US" sz="1400" spc="-1" strike="noStrike">
              <a:solidFill>
                <a:srgbClr val="000000"/>
              </a:solidFill>
              <a:uFill>
                <a:solidFill>
                  <a:srgbClr val="ffffff"/>
                </a:solidFill>
              </a:uFill>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localtunnel</a:t>
            </a:r>
            <a:endParaRPr b="0" lang="en-US" sz="1400" spc="-1" strike="noStrike">
              <a:solidFill>
                <a:srgbClr val="000000"/>
              </a:solidFill>
              <a:uFill>
                <a:solidFill>
                  <a:srgbClr val="ffffff"/>
                </a:solidFill>
              </a:uFill>
              <a:latin typeface="Arial"/>
            </a:endParaRPr>
          </a:p>
        </p:txBody>
      </p:sp>
      <p:sp>
        <p:nvSpPr>
          <p:cNvPr id="260"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Localtunnel is a </a:t>
            </a:r>
            <a:r>
              <a:rPr b="1" lang="en-US" sz="2400" spc="-1" strike="noStrike">
                <a:solidFill>
                  <a:srgbClr val="434343"/>
                </a:solidFill>
                <a:uFill>
                  <a:solidFill>
                    <a:srgbClr val="ffffff"/>
                  </a:solidFill>
                </a:uFill>
                <a:latin typeface="文泉驿微米黑"/>
                <a:ea typeface="Calibri"/>
              </a:rPr>
              <a:t>command-line tool</a:t>
            </a:r>
            <a:r>
              <a:rPr b="0" lang="en-US" sz="2400" spc="-1" strike="noStrike">
                <a:solidFill>
                  <a:srgbClr val="434343"/>
                </a:solidFill>
                <a:uFill>
                  <a:solidFill>
                    <a:srgbClr val="ffffff"/>
                  </a:solidFill>
                </a:uFill>
                <a:latin typeface="文泉驿微米黑"/>
                <a:ea typeface="Calibri"/>
              </a:rPr>
              <a:t> that is also distributed via npm.</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onsolas"/>
              </a:rPr>
              <a:t>npm install </a:t>
            </a:r>
            <a:r>
              <a:rPr b="0" lang="en-US" sz="2400" spc="-1" strike="noStrike">
                <a:solidFill>
                  <a:srgbClr val="0000ff"/>
                </a:solidFill>
                <a:uFill>
                  <a:solidFill>
                    <a:srgbClr val="ffffff"/>
                  </a:solidFill>
                </a:uFill>
                <a:latin typeface="文泉驿微米黑"/>
                <a:ea typeface="Consolas"/>
              </a:rPr>
              <a:t>-g</a:t>
            </a:r>
            <a:r>
              <a:rPr b="0" lang="en-US" sz="2400" spc="-1" strike="noStrike">
                <a:solidFill>
                  <a:srgbClr val="434343"/>
                </a:solidFill>
                <a:uFill>
                  <a:solidFill>
                    <a:srgbClr val="ffffff"/>
                  </a:solidFill>
                </a:uFill>
                <a:latin typeface="文泉驿微米黑"/>
                <a:ea typeface="Consolas"/>
              </a:rPr>
              <a:t> </a:t>
            </a:r>
            <a:r>
              <a:rPr b="0" lang="en-US" sz="2400" spc="-1" strike="noStrike">
                <a:solidFill>
                  <a:srgbClr val="434343"/>
                </a:solidFill>
                <a:uFill>
                  <a:solidFill>
                    <a:srgbClr val="ffffff"/>
                  </a:solidFill>
                </a:uFill>
                <a:latin typeface="文泉驿微米黑"/>
                <a:ea typeface="Calibri"/>
              </a:rPr>
              <a:t> </a:t>
            </a:r>
            <a:r>
              <a:rPr b="1" i="1" lang="en-US" sz="2400" spc="-1" strike="noStrike">
                <a:solidFill>
                  <a:srgbClr val="434343"/>
                </a:solidFill>
                <a:uFill>
                  <a:solidFill>
                    <a:srgbClr val="ffffff"/>
                  </a:solidFill>
                </a:uFill>
                <a:latin typeface="文泉驿微米黑"/>
                <a:ea typeface="Calibri"/>
              </a:rPr>
              <a:t>package-name</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We can install packages </a:t>
            </a:r>
            <a:r>
              <a:rPr b="1" lang="en-US" sz="2400" spc="-1" strike="noStrike">
                <a:solidFill>
                  <a:srgbClr val="434343"/>
                </a:solidFill>
                <a:uFill>
                  <a:solidFill>
                    <a:srgbClr val="ffffff"/>
                  </a:solidFill>
                </a:uFill>
                <a:latin typeface="文泉驿微米黑"/>
                <a:ea typeface="Calibri"/>
              </a:rPr>
              <a:t>globally</a:t>
            </a:r>
            <a:r>
              <a:rPr b="0" lang="en-US" sz="2400" spc="-1" strike="noStrike">
                <a:solidFill>
                  <a:srgbClr val="434343"/>
                </a:solidFill>
                <a:uFill>
                  <a:solidFill>
                    <a:srgbClr val="ffffff"/>
                  </a:solidFill>
                </a:uFill>
                <a:latin typeface="文泉驿微米黑"/>
                <a:ea typeface="Calibri"/>
              </a:rPr>
              <a:t> using the </a:t>
            </a:r>
            <a:r>
              <a:rPr b="0" lang="en-US" sz="2400" spc="-1" strike="noStrike">
                <a:solidFill>
                  <a:srgbClr val="434343"/>
                </a:solidFill>
                <a:uFill>
                  <a:solidFill>
                    <a:srgbClr val="ffffff"/>
                  </a:solidFill>
                </a:uFill>
                <a:latin typeface="文泉驿微米黑"/>
                <a:ea typeface="Consolas"/>
              </a:rPr>
              <a:t>-g</a:t>
            </a:r>
            <a:r>
              <a:rPr b="0" lang="en-US" sz="2400" spc="-1" strike="noStrike">
                <a:solidFill>
                  <a:srgbClr val="434343"/>
                </a:solidFill>
                <a:uFill>
                  <a:solidFill>
                    <a:srgbClr val="ffffff"/>
                  </a:solidFill>
                </a:uFill>
                <a:latin typeface="文泉驿微米黑"/>
                <a:ea typeface="Calibri"/>
              </a:rPr>
              <a:t> switch</a:t>
            </a:r>
            <a:endParaRPr b="0" lang="en-US" sz="1400" spc="-1" strike="noStrike">
              <a:solidFill>
                <a:srgbClr val="000000"/>
              </a:solidFill>
              <a:uFill>
                <a:solidFill>
                  <a:srgbClr val="ffffff"/>
                </a:solidFill>
              </a:uFill>
              <a:latin typeface="Arial"/>
            </a:endParaRPr>
          </a:p>
          <a:p>
            <a:pPr marL="457200" indent="-355320">
              <a:lnSpc>
                <a:spcPct val="115000"/>
              </a:lnSpc>
              <a:buClr>
                <a:srgbClr val="9900ff"/>
              </a:buClr>
              <a:buFont typeface="Calibri"/>
              <a:buChar char="-"/>
            </a:pPr>
            <a:r>
              <a:rPr b="1" lang="en-US" sz="2400" spc="-1" strike="noStrike">
                <a:solidFill>
                  <a:srgbClr val="9900ff"/>
                </a:solidFill>
                <a:uFill>
                  <a:solidFill>
                    <a:srgbClr val="ffffff"/>
                  </a:solidFill>
                </a:uFill>
                <a:latin typeface="文泉驿微米黑"/>
                <a:ea typeface="Calibri"/>
              </a:rPr>
              <a:t>Only used for command-line tools</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To install localtunnel, we run:</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onsolas"/>
              </a:rPr>
              <a:t>$ npm install </a:t>
            </a:r>
            <a:r>
              <a:rPr b="0" lang="en-US" sz="2400" spc="-1" strike="noStrike">
                <a:solidFill>
                  <a:srgbClr val="0000ff"/>
                </a:solidFill>
                <a:uFill>
                  <a:solidFill>
                    <a:srgbClr val="ffffff"/>
                  </a:solidFill>
                </a:uFill>
                <a:latin typeface="文泉驿微米黑"/>
                <a:ea typeface="Consolas"/>
              </a:rPr>
              <a:t>-g</a:t>
            </a:r>
            <a:r>
              <a:rPr b="0" lang="en-US" sz="2400" spc="-1" strike="noStrike">
                <a:solidFill>
                  <a:srgbClr val="434343"/>
                </a:solidFill>
                <a:uFill>
                  <a:solidFill>
                    <a:srgbClr val="ffffff"/>
                  </a:solidFill>
                </a:uFill>
                <a:latin typeface="文泉驿微米黑"/>
                <a:ea typeface="Consolas"/>
              </a:rPr>
              <a:t> localtunnel</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We can now run the </a:t>
            </a:r>
            <a:r>
              <a:rPr b="0" lang="en-US" sz="2400" spc="-1" strike="noStrike">
                <a:solidFill>
                  <a:srgbClr val="434343"/>
                </a:solidFill>
                <a:uFill>
                  <a:solidFill>
                    <a:srgbClr val="ffffff"/>
                  </a:solidFill>
                </a:uFill>
                <a:latin typeface="文泉驿微米黑"/>
                <a:ea typeface="Consolas"/>
              </a:rPr>
              <a:t>lt</a:t>
            </a:r>
            <a:r>
              <a:rPr b="0" lang="en-US" sz="2400" spc="-1" strike="noStrike">
                <a:solidFill>
                  <a:srgbClr val="434343"/>
                </a:solidFill>
                <a:uFill>
                  <a:solidFill>
                    <a:srgbClr val="ffffff"/>
                  </a:solidFill>
                </a:uFill>
                <a:latin typeface="文泉驿微米黑"/>
                <a:ea typeface="Calibri"/>
              </a:rPr>
              <a:t> command via command-line.</a:t>
            </a:r>
            <a:endParaRPr b="0" lang="en-US" sz="1400" spc="-1" strike="noStrike">
              <a:solidFill>
                <a:srgbClr val="000000"/>
              </a:solidFill>
              <a:uFill>
                <a:solidFill>
                  <a:srgbClr val="ffffff"/>
                </a:solidFill>
              </a:uFill>
              <a:latin typeface="Arial"/>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Installing tools with npm</a:t>
            </a:r>
            <a:endParaRPr b="0" lang="en-US" sz="1400" spc="-1" strike="noStrike">
              <a:solidFill>
                <a:srgbClr val="000000"/>
              </a:solidFill>
              <a:uFill>
                <a:solidFill>
                  <a:srgbClr val="ffffff"/>
                </a:solidFill>
              </a:uFill>
              <a:latin typeface="Arial"/>
            </a:endParaRPr>
          </a:p>
        </p:txBody>
      </p:sp>
      <p:sp>
        <p:nvSpPr>
          <p:cNvPr id="262" name="TextShape 2"/>
          <p:cNvSpPr txBox="1"/>
          <p:nvPr/>
        </p:nvSpPr>
        <p:spPr>
          <a:xfrm>
            <a:off x="782640" y="1560240"/>
            <a:ext cx="7578360" cy="5297400"/>
          </a:xfrm>
          <a:prstGeom prst="rect">
            <a:avLst/>
          </a:prstGeom>
          <a:noFill/>
          <a:ln>
            <a:noFill/>
          </a:ln>
        </p:spPr>
        <p:txBody>
          <a:bodyPr tIns="91440" bIns="91440"/>
          <a:p>
            <a:pPr>
              <a:lnSpc>
                <a:spcPct val="115000"/>
              </a:lnSpc>
            </a:pPr>
            <a:r>
              <a:rPr b="0" lang="en-US" sz="2200" spc="-1" strike="noStrike">
                <a:solidFill>
                  <a:srgbClr val="434343"/>
                </a:solidFill>
                <a:uFill>
                  <a:solidFill>
                    <a:srgbClr val="ffffff"/>
                  </a:solidFill>
                </a:uFill>
                <a:latin typeface="文泉驿微米黑"/>
                <a:ea typeface="Consolas"/>
              </a:rPr>
              <a:t>$ npm install </a:t>
            </a:r>
            <a:r>
              <a:rPr b="0" lang="en-US" sz="2200" spc="-1" strike="noStrike">
                <a:solidFill>
                  <a:srgbClr val="434343"/>
                </a:solidFill>
                <a:uFill>
                  <a:solidFill>
                    <a:srgbClr val="ffffff"/>
                  </a:solidFill>
                </a:uFill>
                <a:latin typeface="文泉驿微米黑"/>
                <a:ea typeface="Calibri"/>
              </a:rPr>
              <a:t> </a:t>
            </a:r>
            <a:r>
              <a:rPr b="1" i="1" lang="en-US" sz="2200" spc="-1" strike="noStrike">
                <a:solidFill>
                  <a:srgbClr val="434343"/>
                </a:solidFill>
                <a:uFill>
                  <a:solidFill>
                    <a:srgbClr val="ffffff"/>
                  </a:solidFill>
                </a:uFill>
                <a:latin typeface="文泉驿微米黑"/>
                <a:ea typeface="Calibri"/>
              </a:rPr>
              <a:t>package-name</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Downloads the </a:t>
            </a:r>
            <a:r>
              <a:rPr b="1" i="1" lang="en-US" sz="2200" spc="-1" strike="noStrike">
                <a:solidFill>
                  <a:srgbClr val="434343"/>
                </a:solidFill>
                <a:uFill>
                  <a:solidFill>
                    <a:srgbClr val="ffffff"/>
                  </a:solidFill>
                </a:uFill>
                <a:latin typeface="文泉驿微米黑"/>
                <a:ea typeface="Calibri"/>
              </a:rPr>
              <a:t>package-name</a:t>
            </a:r>
            <a:r>
              <a:rPr b="0" lang="en-US" sz="2200" spc="-1" strike="noStrike">
                <a:solidFill>
                  <a:srgbClr val="434343"/>
                </a:solidFill>
                <a:uFill>
                  <a:solidFill>
                    <a:srgbClr val="ffffff"/>
                  </a:solidFill>
                </a:uFill>
                <a:latin typeface="文泉驿微米黑"/>
                <a:ea typeface="Calibri"/>
              </a:rPr>
              <a:t> library and puts the source code for the library in a </a:t>
            </a:r>
            <a:r>
              <a:rPr b="0" lang="en-US" sz="2200" spc="-1" strike="noStrike">
                <a:solidFill>
                  <a:srgbClr val="434343"/>
                </a:solidFill>
                <a:uFill>
                  <a:solidFill>
                    <a:srgbClr val="ffffff"/>
                  </a:solidFill>
                </a:uFill>
                <a:latin typeface="文泉驿微米黑"/>
                <a:ea typeface="Consolas"/>
              </a:rPr>
              <a:t>node_modules</a:t>
            </a:r>
            <a:r>
              <a:rPr b="0" lang="en-US" sz="2200" spc="-1" strike="noStrike">
                <a:solidFill>
                  <a:srgbClr val="434343"/>
                </a:solidFill>
                <a:uFill>
                  <a:solidFill>
                    <a:srgbClr val="ffffff"/>
                  </a:solidFill>
                </a:uFill>
                <a:latin typeface="文泉驿微米黑"/>
                <a:ea typeface="Calibri"/>
              </a:rPr>
              <a:t> directory.</a:t>
            </a:r>
            <a:endParaRPr b="0" lang="en-US" sz="1400" spc="-1" strike="noStrike">
              <a:solidFill>
                <a:srgbClr val="000000"/>
              </a:solidFill>
              <a:uFill>
                <a:solidFill>
                  <a:srgbClr val="ffffff"/>
                </a:solidFill>
              </a:uFill>
              <a:latin typeface="Arial"/>
            </a:endParaRPr>
          </a:p>
          <a:p>
            <a:pPr marL="457200" indent="-355320">
              <a:lnSpc>
                <a:spcPct val="115000"/>
              </a:lnSpc>
              <a:buClr>
                <a:srgbClr val="9900ff"/>
              </a:buClr>
              <a:buFont typeface="Calibri"/>
              <a:buChar char="-"/>
            </a:pPr>
            <a:r>
              <a:rPr b="1" lang="en-US" sz="2200" spc="-1" strike="noStrike">
                <a:solidFill>
                  <a:srgbClr val="9900ff"/>
                </a:solidFill>
                <a:uFill>
                  <a:solidFill>
                    <a:srgbClr val="ffffff"/>
                  </a:solidFill>
                </a:uFill>
                <a:latin typeface="文泉驿微米黑"/>
                <a:ea typeface="Calibri"/>
              </a:rPr>
              <a:t>Used for libraries</a:t>
            </a:r>
            <a:r>
              <a:rPr b="0" lang="en-US" sz="2200" spc="-1" strike="noStrike">
                <a:solidFill>
                  <a:srgbClr val="9900ff"/>
                </a:solidFill>
                <a:uFill>
                  <a:solidFill>
                    <a:srgbClr val="ffffff"/>
                  </a:solidFill>
                </a:uFill>
                <a:latin typeface="文泉驿微米黑"/>
                <a:ea typeface="Calibri"/>
              </a:rPr>
              <a:t> or command-line tools that will only work in the directory you've installed it.</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200" spc="-1" strike="noStrike">
                <a:solidFill>
                  <a:srgbClr val="434343"/>
                </a:solidFill>
                <a:uFill>
                  <a:solidFill>
                    <a:srgbClr val="ffffff"/>
                  </a:solidFill>
                </a:uFill>
                <a:latin typeface="文泉驿微米黑"/>
                <a:ea typeface="Consolas"/>
              </a:rPr>
              <a:t>$ sudo npm install </a:t>
            </a:r>
            <a:r>
              <a:rPr b="0" lang="en-US" sz="2200" spc="-1" strike="noStrike">
                <a:solidFill>
                  <a:srgbClr val="0000ff"/>
                </a:solidFill>
                <a:uFill>
                  <a:solidFill>
                    <a:srgbClr val="ffffff"/>
                  </a:solidFill>
                </a:uFill>
                <a:latin typeface="文泉驿微米黑"/>
                <a:ea typeface="Consolas"/>
              </a:rPr>
              <a:t>-g</a:t>
            </a:r>
            <a:r>
              <a:rPr b="0" lang="en-US" sz="2200" spc="-1" strike="noStrike">
                <a:solidFill>
                  <a:srgbClr val="434343"/>
                </a:solidFill>
                <a:uFill>
                  <a:solidFill>
                    <a:srgbClr val="ffffff"/>
                  </a:solidFill>
                </a:uFill>
                <a:latin typeface="文泉驿微米黑"/>
                <a:ea typeface="Consolas"/>
              </a:rPr>
              <a:t> </a:t>
            </a:r>
            <a:r>
              <a:rPr b="0" lang="en-US" sz="2200" spc="-1" strike="noStrike">
                <a:solidFill>
                  <a:srgbClr val="434343"/>
                </a:solidFill>
                <a:uFill>
                  <a:solidFill>
                    <a:srgbClr val="ffffff"/>
                  </a:solidFill>
                </a:uFill>
                <a:latin typeface="文泉驿微米黑"/>
                <a:ea typeface="Calibri"/>
              </a:rPr>
              <a:t> </a:t>
            </a:r>
            <a:r>
              <a:rPr b="1" i="1" lang="en-US" sz="2200" spc="-1" strike="noStrike">
                <a:solidFill>
                  <a:srgbClr val="434343"/>
                </a:solidFill>
                <a:uFill>
                  <a:solidFill>
                    <a:srgbClr val="ffffff"/>
                  </a:solidFill>
                </a:uFill>
                <a:latin typeface="文泉驿微米黑"/>
                <a:ea typeface="Calibri"/>
              </a:rPr>
              <a:t>package-name</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Installs the command-line tools that are provided by </a:t>
            </a:r>
            <a:r>
              <a:rPr b="1" i="1" lang="en-US" sz="2200" spc="-1" strike="noStrike">
                <a:solidFill>
                  <a:srgbClr val="434343"/>
                </a:solidFill>
                <a:uFill>
                  <a:solidFill>
                    <a:srgbClr val="ffffff"/>
                  </a:solidFill>
                </a:uFill>
                <a:latin typeface="文泉驿微米黑"/>
                <a:ea typeface="Calibri"/>
              </a:rPr>
              <a:t>package-name</a:t>
            </a:r>
            <a:r>
              <a:rPr b="0" lang="en-US" sz="22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You will probably need superuser (sudo) privileges.</a:t>
            </a:r>
            <a:endParaRPr b="0" lang="en-US" sz="1400" spc="-1" strike="noStrike">
              <a:solidFill>
                <a:srgbClr val="000000"/>
              </a:solidFill>
              <a:uFill>
                <a:solidFill>
                  <a:srgbClr val="ffffff"/>
                </a:solidFill>
              </a:uFill>
              <a:latin typeface="Arial"/>
            </a:endParaRPr>
          </a:p>
          <a:p>
            <a:pPr marL="457200" indent="-355320">
              <a:lnSpc>
                <a:spcPct val="115000"/>
              </a:lnSpc>
              <a:buClr>
                <a:srgbClr val="9900ff"/>
              </a:buClr>
              <a:buFont typeface="Calibri"/>
              <a:buChar char="-"/>
            </a:pPr>
            <a:r>
              <a:rPr b="1" lang="en-US" sz="2200" spc="-1" strike="noStrike">
                <a:solidFill>
                  <a:srgbClr val="9900ff"/>
                </a:solidFill>
                <a:uFill>
                  <a:solidFill>
                    <a:srgbClr val="ffffff"/>
                  </a:solidFill>
                </a:uFill>
                <a:latin typeface="文泉驿微米黑"/>
                <a:ea typeface="Calibri"/>
              </a:rPr>
              <a:t>Only used for command-line tools</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localtunnel</a:t>
            </a:r>
            <a:endParaRPr b="0" lang="en-US" sz="1400" spc="-1" strike="noStrike">
              <a:solidFill>
                <a:srgbClr val="000000"/>
              </a:solidFill>
              <a:uFill>
                <a:solidFill>
                  <a:srgbClr val="ffffff"/>
                </a:solidFill>
              </a:uFill>
              <a:latin typeface="Arial"/>
            </a:endParaRPr>
          </a:p>
        </p:txBody>
      </p:sp>
      <p:sp>
        <p:nvSpPr>
          <p:cNvPr id="264" name="TextShape 2"/>
          <p:cNvSpPr txBox="1"/>
          <p:nvPr/>
        </p:nvSpPr>
        <p:spPr>
          <a:xfrm>
            <a:off x="775080" y="145440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Calibri"/>
                <a:ea typeface="Calibri"/>
              </a:rPr>
              <a:t>I</a:t>
            </a:r>
            <a:r>
              <a:rPr b="0" lang="en-US" sz="2200" spc="-1" strike="noStrike">
                <a:solidFill>
                  <a:srgbClr val="434343"/>
                </a:solidFill>
                <a:uFill>
                  <a:solidFill>
                    <a:srgbClr val="ffffff"/>
                  </a:solidFill>
                </a:uFill>
                <a:latin typeface="文泉驿微米黑"/>
                <a:ea typeface="Calibri"/>
              </a:rPr>
              <a:t>f you start your server in one terminal window:</a:t>
            </a:r>
            <a:endParaRPr b="0" lang="en-US" sz="1400" spc="-1" strike="noStrike">
              <a:solidFill>
                <a:srgbClr val="000000"/>
              </a:solidFill>
              <a:uFill>
                <a:solidFill>
                  <a:srgbClr val="ffffff"/>
                </a:solidFill>
              </a:uFill>
              <a:latin typeface="Arial"/>
            </a:endParaRPr>
          </a:p>
          <a:p>
            <a:pPr>
              <a:lnSpc>
                <a:spcPct val="115000"/>
              </a:lnSpc>
            </a:pPr>
            <a:r>
              <a:rPr b="0" lang="en-US" sz="2200" spc="-1" strike="noStrike">
                <a:solidFill>
                  <a:srgbClr val="434343"/>
                </a:solidFill>
                <a:uFill>
                  <a:solidFill>
                    <a:srgbClr val="ffffff"/>
                  </a:solidFill>
                </a:uFill>
                <a:latin typeface="文泉驿微米黑"/>
                <a:ea typeface="Consolas"/>
              </a:rPr>
              <a:t>$ node server.js</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200" spc="-1" strike="noStrike">
                <a:solidFill>
                  <a:srgbClr val="434343"/>
                </a:solidFill>
                <a:uFill>
                  <a:solidFill>
                    <a:srgbClr val="ffffff"/>
                  </a:solidFill>
                </a:uFill>
                <a:latin typeface="文泉驿微米黑"/>
                <a:ea typeface="Calibri"/>
              </a:rPr>
              <a:t>And you run localtunnel in a different window, using the port number your server is bound to (3000 in our case):</a:t>
            </a:r>
            <a:endParaRPr b="0" lang="en-US" sz="1400" spc="-1" strike="noStrike">
              <a:solidFill>
                <a:srgbClr val="000000"/>
              </a:solidFill>
              <a:uFill>
                <a:solidFill>
                  <a:srgbClr val="ffffff"/>
                </a:solidFill>
              </a:uFill>
              <a:latin typeface="Arial"/>
            </a:endParaRPr>
          </a:p>
          <a:p>
            <a:pPr>
              <a:lnSpc>
                <a:spcPct val="115000"/>
              </a:lnSpc>
            </a:pPr>
            <a:r>
              <a:rPr b="0" lang="en-US" sz="2200" spc="-1" strike="noStrike">
                <a:solidFill>
                  <a:srgbClr val="434343"/>
                </a:solidFill>
                <a:uFill>
                  <a:solidFill>
                    <a:srgbClr val="ffffff"/>
                  </a:solidFill>
                </a:uFill>
                <a:latin typeface="文泉驿微米黑"/>
                <a:ea typeface="Consolas"/>
              </a:rPr>
              <a:t>$ lt --port 3000</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200" spc="-1" strike="noStrike">
                <a:solidFill>
                  <a:srgbClr val="434343"/>
                </a:solidFill>
                <a:uFill>
                  <a:solidFill>
                    <a:srgbClr val="ffffff"/>
                  </a:solidFill>
                </a:uFill>
                <a:latin typeface="文泉驿微米黑"/>
                <a:ea typeface="Calibri"/>
              </a:rPr>
              <a:t>Localtunnel will reply with a URL that anyone can use to access your locally running server.</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gn="ctr">
              <a:lnSpc>
                <a:spcPct val="115000"/>
              </a:lnSpc>
            </a:pPr>
            <a:r>
              <a:rPr b="1" lang="en-US" sz="2200" spc="-1" strike="noStrike">
                <a:solidFill>
                  <a:srgbClr val="434343"/>
                </a:solidFill>
                <a:uFill>
                  <a:solidFill>
                    <a:srgbClr val="ffffff"/>
                  </a:solidFill>
                </a:uFill>
                <a:latin typeface="文泉驿微米黑"/>
                <a:ea typeface="Calibri"/>
              </a:rPr>
              <a:t>Note: This should only be done for development/demos and should </a:t>
            </a:r>
            <a:r>
              <a:rPr b="1" lang="en-US" sz="2200" spc="-1" strike="noStrike">
                <a:solidFill>
                  <a:srgbClr val="ff0000"/>
                </a:solidFill>
                <a:uFill>
                  <a:solidFill>
                    <a:srgbClr val="ffffff"/>
                  </a:solidFill>
                </a:uFill>
                <a:latin typeface="文泉驿微米黑"/>
                <a:ea typeface="Calibri"/>
              </a:rPr>
              <a:t>*not*</a:t>
            </a:r>
            <a:r>
              <a:rPr b="1" lang="en-US" sz="2200" spc="-1" strike="noStrike">
                <a:solidFill>
                  <a:srgbClr val="434343"/>
                </a:solidFill>
                <a:uFill>
                  <a:solidFill>
                    <a:srgbClr val="ffffff"/>
                  </a:solidFill>
                </a:uFill>
                <a:latin typeface="文泉驿微米黑"/>
                <a:ea typeface="Calibri"/>
              </a:rPr>
              <a:t> be how you deploy services!</a:t>
            </a:r>
            <a:endParaRPr b="0" lang="en-US" sz="1400" spc="-1" strike="noStrike">
              <a:solidFill>
                <a:srgbClr val="000000"/>
              </a:solidFill>
              <a:uFill>
                <a:solidFill>
                  <a:srgbClr val="ffffff"/>
                </a:solidFill>
              </a:uFill>
              <a:latin typeface="Arial"/>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localtunnel setup</a:t>
            </a:r>
            <a:endParaRPr b="0" lang="en-US" sz="1400" spc="-1" strike="noStrike">
              <a:solidFill>
                <a:srgbClr val="000000"/>
              </a:solidFill>
              <a:uFill>
                <a:solidFill>
                  <a:srgbClr val="ffffff"/>
                </a:solidFill>
              </a:uFill>
              <a:latin typeface="Arial"/>
            </a:endParaRPr>
          </a:p>
        </p:txBody>
      </p:sp>
      <p:pic>
        <p:nvPicPr>
          <p:cNvPr id="266" name="Google Shape;277;p39" descr=""/>
          <p:cNvPicPr/>
          <p:nvPr/>
        </p:nvPicPr>
        <p:blipFill>
          <a:blip r:embed="rId1"/>
          <a:stretch/>
        </p:blipFill>
        <p:spPr>
          <a:xfrm>
            <a:off x="1145520" y="3516840"/>
            <a:ext cx="1927440" cy="1262160"/>
          </a:xfrm>
          <a:prstGeom prst="rect">
            <a:avLst/>
          </a:prstGeom>
          <a:ln>
            <a:noFill/>
          </a:ln>
        </p:spPr>
      </p:pic>
      <p:sp>
        <p:nvSpPr>
          <p:cNvPr id="267" name="CustomShape 2"/>
          <p:cNvSpPr/>
          <p:nvPr/>
        </p:nvSpPr>
        <p:spPr>
          <a:xfrm rot="10800000">
            <a:off x="1394280" y="4033080"/>
            <a:ext cx="441720" cy="256320"/>
          </a:xfrm>
          <a:custGeom>
            <a:avLst/>
            <a:gdLst/>
            <a:ahLst/>
            <a:rect l="l" t="t" r="r" b="b"/>
            <a:pathLst>
              <a:path w="21600" h="21600">
                <a:moveTo>
                  <a:pt x="0" y="0"/>
                </a:moveTo>
                <a:lnTo>
                  <a:pt x="21600" y="21600"/>
                </a:lnTo>
              </a:path>
            </a:pathLst>
          </a:custGeom>
          <a:noFill/>
          <a:ln w="38160">
            <a:solidFill>
              <a:srgbClr val="595959"/>
            </a:solidFill>
            <a:round/>
          </a:ln>
        </p:spPr>
        <p:style>
          <a:lnRef idx="0"/>
          <a:fillRef idx="0"/>
          <a:effectRef idx="0"/>
          <a:fontRef idx="minor"/>
        </p:style>
      </p:sp>
      <p:pic>
        <p:nvPicPr>
          <p:cNvPr id="268" name="Google Shape;279;p39" descr=""/>
          <p:cNvPicPr/>
          <p:nvPr/>
        </p:nvPicPr>
        <p:blipFill>
          <a:blip r:embed="rId2"/>
          <a:stretch/>
        </p:blipFill>
        <p:spPr>
          <a:xfrm>
            <a:off x="286560" y="2855160"/>
            <a:ext cx="1034280" cy="1033920"/>
          </a:xfrm>
          <a:prstGeom prst="rect">
            <a:avLst/>
          </a:prstGeom>
          <a:ln>
            <a:noFill/>
          </a:ln>
        </p:spPr>
      </p:pic>
      <p:sp>
        <p:nvSpPr>
          <p:cNvPr id="269" name="CustomShape 3"/>
          <p:cNvSpPr/>
          <p:nvPr/>
        </p:nvSpPr>
        <p:spPr>
          <a:xfrm flipH="1">
            <a:off x="613800" y="4910400"/>
            <a:ext cx="2697480" cy="467280"/>
          </a:xfrm>
          <a:prstGeom prst="rect">
            <a:avLst/>
          </a:prstGeom>
          <a:noFill/>
          <a:ln>
            <a:noFill/>
          </a:ln>
        </p:spPr>
        <p:style>
          <a:lnRef idx="0"/>
          <a:fillRef idx="0"/>
          <a:effectRef idx="0"/>
          <a:fontRef idx="minor"/>
        </p:style>
        <p:txBody>
          <a:bodyPr tIns="91440" bIns="91440" anchor="ctr"/>
          <a:p>
            <a:pPr algn="ctr">
              <a:lnSpc>
                <a:spcPct val="100000"/>
              </a:lnSpc>
            </a:pPr>
            <a:r>
              <a:rPr b="1" lang="en-US" sz="2000" spc="-1" strike="noStrike">
                <a:solidFill>
                  <a:srgbClr val="000000"/>
                </a:solidFill>
                <a:uFill>
                  <a:solidFill>
                    <a:srgbClr val="ffffff"/>
                  </a:solidFill>
                </a:uFill>
                <a:latin typeface="文泉驿微米黑"/>
                <a:ea typeface="Calibri"/>
              </a:rPr>
              <a:t>Server </a:t>
            </a:r>
            <a:r>
              <a:rPr b="1" lang="en-US" sz="2000" spc="-1" strike="noStrike">
                <a:solidFill>
                  <a:srgbClr val="000000"/>
                </a:solidFill>
                <a:uFill>
                  <a:solidFill>
                    <a:srgbClr val="ffffff"/>
                  </a:solidFill>
                </a:uFill>
                <a:latin typeface="文泉驿微米黑"/>
                <a:ea typeface="Calibri"/>
              </a:rPr>
              <a:t>
</a:t>
            </a:r>
            <a:r>
              <a:rPr b="1" lang="en-US" sz="2000" spc="-1" strike="noStrike">
                <a:solidFill>
                  <a:srgbClr val="000000"/>
                </a:solidFill>
                <a:uFill>
                  <a:solidFill>
                    <a:srgbClr val="ffffff"/>
                  </a:solidFill>
                </a:uFill>
                <a:latin typeface="文泉驿微米黑"/>
                <a:ea typeface="Calibri"/>
              </a:rPr>
              <a:t>(jj's laptop)</a:t>
            </a:r>
            <a:endParaRPr b="0" lang="en-US" sz="1800" spc="-1" strike="noStrike">
              <a:solidFill>
                <a:srgbClr val="000000"/>
              </a:solidFill>
              <a:uFill>
                <a:solidFill>
                  <a:srgbClr val="ffffff"/>
                </a:solidFill>
              </a:uFill>
              <a:latin typeface="Arial"/>
            </a:endParaRPr>
          </a:p>
        </p:txBody>
      </p:sp>
      <p:pic>
        <p:nvPicPr>
          <p:cNvPr id="270" name="Google Shape;281;p39" descr=""/>
          <p:cNvPicPr/>
          <p:nvPr/>
        </p:nvPicPr>
        <p:blipFill>
          <a:blip r:embed="rId3"/>
          <a:stretch/>
        </p:blipFill>
        <p:spPr>
          <a:xfrm>
            <a:off x="182160" y="5505120"/>
            <a:ext cx="3488400" cy="724680"/>
          </a:xfrm>
          <a:prstGeom prst="rect">
            <a:avLst/>
          </a:prstGeom>
          <a:ln>
            <a:noFill/>
          </a:ln>
        </p:spPr>
      </p:pic>
      <p:sp>
        <p:nvSpPr>
          <p:cNvPr id="271" name="CustomShape 4"/>
          <p:cNvSpPr/>
          <p:nvPr/>
        </p:nvSpPr>
        <p:spPr>
          <a:xfrm flipH="1">
            <a:off x="2736360" y="2972880"/>
            <a:ext cx="273240" cy="564480"/>
          </a:xfrm>
          <a:custGeom>
            <a:avLst/>
            <a:gdLst/>
            <a:ahLst/>
            <a:rect l="l" t="t" r="r" b="b"/>
            <a:pathLst>
              <a:path w="21600" h="21600">
                <a:moveTo>
                  <a:pt x="0" y="0"/>
                </a:moveTo>
                <a:lnTo>
                  <a:pt x="21600" y="21600"/>
                </a:lnTo>
              </a:path>
            </a:pathLst>
          </a:custGeom>
          <a:noFill/>
          <a:ln w="38160">
            <a:solidFill>
              <a:srgbClr val="595959"/>
            </a:solidFill>
            <a:round/>
          </a:ln>
        </p:spPr>
        <p:style>
          <a:lnRef idx="0"/>
          <a:fillRef idx="0"/>
          <a:effectRef idx="0"/>
          <a:fontRef idx="minor"/>
        </p:style>
      </p:sp>
      <p:pic>
        <p:nvPicPr>
          <p:cNvPr id="272" name="Google Shape;283;p39" descr=""/>
          <p:cNvPicPr/>
          <p:nvPr/>
        </p:nvPicPr>
        <p:blipFill>
          <a:blip r:embed="rId4"/>
          <a:stretch/>
        </p:blipFill>
        <p:spPr>
          <a:xfrm>
            <a:off x="4221000" y="1632600"/>
            <a:ext cx="1141560" cy="1141560"/>
          </a:xfrm>
          <a:prstGeom prst="rect">
            <a:avLst/>
          </a:prstGeom>
          <a:ln>
            <a:noFill/>
          </a:ln>
        </p:spPr>
      </p:pic>
      <p:sp>
        <p:nvSpPr>
          <p:cNvPr id="273" name="CustomShape 5"/>
          <p:cNvSpPr/>
          <p:nvPr/>
        </p:nvSpPr>
        <p:spPr>
          <a:xfrm flipH="1">
            <a:off x="3594960" y="1932840"/>
            <a:ext cx="839520" cy="412920"/>
          </a:xfrm>
          <a:custGeom>
            <a:avLst/>
            <a:gdLst/>
            <a:ahLst/>
            <a:rect l="l" t="t" r="r" b="b"/>
            <a:pathLst>
              <a:path w="21600" h="21600">
                <a:moveTo>
                  <a:pt x="0" y="0"/>
                </a:moveTo>
                <a:lnTo>
                  <a:pt x="21600" y="21600"/>
                </a:lnTo>
              </a:path>
            </a:pathLst>
          </a:custGeom>
          <a:noFill/>
          <a:ln w="38160">
            <a:solidFill>
              <a:srgbClr val="595959"/>
            </a:solidFill>
            <a:round/>
          </a:ln>
        </p:spPr>
        <p:style>
          <a:lnRef idx="0"/>
          <a:fillRef idx="0"/>
          <a:effectRef idx="0"/>
          <a:fontRef idx="minor"/>
        </p:style>
      </p:sp>
      <p:sp>
        <p:nvSpPr>
          <p:cNvPr id="274" name="CustomShape 6"/>
          <p:cNvSpPr/>
          <p:nvPr/>
        </p:nvSpPr>
        <p:spPr>
          <a:xfrm flipH="1">
            <a:off x="2641680" y="2131920"/>
            <a:ext cx="1319760" cy="977040"/>
          </a:xfrm>
          <a:prstGeom prst="cloud">
            <a:avLst/>
          </a:prstGeom>
          <a:solidFill>
            <a:srgbClr val="9fc5e8"/>
          </a:solidFill>
          <a:ln>
            <a:noFill/>
          </a:ln>
        </p:spPr>
        <p:style>
          <a:lnRef idx="0"/>
          <a:fillRef idx="0"/>
          <a:effectRef idx="0"/>
          <a:fontRef idx="minor"/>
        </p:style>
        <p:txBody>
          <a:bodyPr tIns="91440" bIns="91440" anchor="ctr"/>
          <a:p>
            <a:pPr algn="ctr">
              <a:lnSpc>
                <a:spcPct val="100000"/>
              </a:lnSpc>
            </a:pPr>
            <a:r>
              <a:rPr b="0" lang="en-US" sz="1400" spc="-1" strike="noStrike">
                <a:solidFill>
                  <a:srgbClr val="000000"/>
                </a:solidFill>
                <a:uFill>
                  <a:solidFill>
                    <a:srgbClr val="ffffff"/>
                  </a:solidFill>
                </a:uFill>
                <a:latin typeface="Calibri"/>
                <a:ea typeface="Calibri"/>
              </a:rPr>
              <a:t>(Routing, etc…)</a:t>
            </a:r>
            <a:endParaRPr b="0" lang="en-US" sz="1800" spc="-1" strike="noStrike">
              <a:solidFill>
                <a:srgbClr val="000000"/>
              </a:solidFill>
              <a:uFill>
                <a:solidFill>
                  <a:srgbClr val="ffffff"/>
                </a:solidFill>
              </a:uFill>
              <a:latin typeface="Arial"/>
            </a:endParaRPr>
          </a:p>
        </p:txBody>
      </p:sp>
      <p:sp>
        <p:nvSpPr>
          <p:cNvPr id="275" name="CustomShape 7"/>
          <p:cNvSpPr/>
          <p:nvPr/>
        </p:nvSpPr>
        <p:spPr>
          <a:xfrm>
            <a:off x="143640" y="1653120"/>
            <a:ext cx="1788840" cy="114156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Node server program: </a:t>
            </a:r>
            <a:r>
              <a:rPr b="1" lang="en-US" sz="1600" spc="-1" strike="noStrike">
                <a:solidFill>
                  <a:srgbClr val="000000"/>
                </a:solidFill>
                <a:uFill>
                  <a:solidFill>
                    <a:srgbClr val="ffffff"/>
                  </a:solidFill>
                </a:uFill>
                <a:latin typeface="文泉驿微米黑"/>
                <a:ea typeface="Calibri"/>
              </a:rPr>
              <a:t>Listening</a:t>
            </a:r>
            <a:r>
              <a:rPr b="0" lang="en-US" sz="1600" spc="-1" strike="noStrike">
                <a:solidFill>
                  <a:srgbClr val="000000"/>
                </a:solidFill>
                <a:uFill>
                  <a:solidFill>
                    <a:srgbClr val="ffffff"/>
                  </a:solidFill>
                </a:uFill>
                <a:latin typeface="文泉驿微米黑"/>
                <a:ea typeface="Calibri"/>
              </a:rPr>
              <a:t> for messages from the OS</a:t>
            </a:r>
            <a:endParaRPr b="0" lang="en-US" sz="1800" spc="-1" strike="noStrike">
              <a:solidFill>
                <a:srgbClr val="000000"/>
              </a:solidFill>
              <a:uFill>
                <a:solidFill>
                  <a:srgbClr val="ffffff"/>
                </a:solidFill>
              </a:uFill>
              <a:latin typeface="Arial"/>
            </a:endParaRPr>
          </a:p>
        </p:txBody>
      </p:sp>
      <p:sp>
        <p:nvSpPr>
          <p:cNvPr id="276" name="CustomShape 8"/>
          <p:cNvSpPr/>
          <p:nvPr/>
        </p:nvSpPr>
        <p:spPr>
          <a:xfrm>
            <a:off x="2904480" y="3565800"/>
            <a:ext cx="1788840" cy="65916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OS: </a:t>
            </a:r>
            <a:r>
              <a:rPr b="1" lang="en-US" sz="1600" spc="-1" strike="noStrike">
                <a:solidFill>
                  <a:srgbClr val="000000"/>
                </a:solidFill>
                <a:uFill>
                  <a:solidFill>
                    <a:srgbClr val="ffffff"/>
                  </a:solidFill>
                </a:uFill>
                <a:latin typeface="文泉驿微米黑"/>
                <a:ea typeface="Calibri"/>
              </a:rPr>
              <a:t>Listening</a:t>
            </a:r>
            <a:r>
              <a:rPr b="0" lang="en-US" sz="1600" spc="-1" strike="noStrike">
                <a:solidFill>
                  <a:srgbClr val="000000"/>
                </a:solidFill>
                <a:uFill>
                  <a:solidFill>
                    <a:srgbClr val="ffffff"/>
                  </a:solidFill>
                </a:uFill>
                <a:latin typeface="文泉驿微米黑"/>
                <a:ea typeface="Calibri"/>
              </a:rPr>
              <a:t> for HTTP messages sent to port 3000</a:t>
            </a:r>
            <a:endParaRPr b="0" lang="en-US" sz="1800" spc="-1" strike="noStrike">
              <a:solidFill>
                <a:srgbClr val="000000"/>
              </a:solidFill>
              <a:uFill>
                <a:solidFill>
                  <a:srgbClr val="ffffff"/>
                </a:solidFill>
              </a:uFill>
              <a:latin typeface="Arial"/>
            </a:endParaRPr>
          </a:p>
        </p:txBody>
      </p:sp>
      <p:sp>
        <p:nvSpPr>
          <p:cNvPr id="277" name="CustomShape 9"/>
          <p:cNvSpPr/>
          <p:nvPr/>
        </p:nvSpPr>
        <p:spPr>
          <a:xfrm>
            <a:off x="5264280" y="1653120"/>
            <a:ext cx="1868040" cy="145548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Localtunnel.me: </a:t>
            </a:r>
            <a:r>
              <a:rPr b="1" lang="en-US" sz="1600" spc="-1" strike="noStrike">
                <a:solidFill>
                  <a:srgbClr val="000000"/>
                </a:solidFill>
                <a:uFill>
                  <a:solidFill>
                    <a:srgbClr val="ffffff"/>
                  </a:solidFill>
                </a:uFill>
                <a:latin typeface="文泉驿微米黑"/>
                <a:ea typeface="Calibri"/>
              </a:rPr>
              <a:t>Will forward</a:t>
            </a:r>
            <a:r>
              <a:rPr b="0" lang="en-US" sz="1600" spc="-1" strike="noStrike">
                <a:solidFill>
                  <a:srgbClr val="000000"/>
                </a:solidFill>
                <a:uFill>
                  <a:solidFill>
                    <a:srgbClr val="ffffff"/>
                  </a:solidFill>
                </a:uFill>
                <a:latin typeface="文泉驿微米黑"/>
                <a:ea typeface="Calibri"/>
              </a:rPr>
              <a:t> HTTP requests to vrktest.localtunnel.me to Victoria's laptop</a:t>
            </a:r>
            <a:endParaRPr b="0" lang="en-US" sz="1800" spc="-1" strike="noStrike">
              <a:solidFill>
                <a:srgbClr val="000000"/>
              </a:solidFill>
              <a:uFill>
                <a:solidFill>
                  <a:srgbClr val="ffffff"/>
                </a:solidFill>
              </a:uFill>
              <a:latin typeface="Arial"/>
            </a:endParaRPr>
          </a:p>
        </p:txBody>
      </p:sp>
      <p:sp>
        <p:nvSpPr>
          <p:cNvPr id="278" name="CustomShape 10"/>
          <p:cNvSpPr/>
          <p:nvPr/>
        </p:nvSpPr>
        <p:spPr>
          <a:xfrm>
            <a:off x="4693680" y="4256640"/>
            <a:ext cx="3757320" cy="1775520"/>
          </a:xfrm>
          <a:prstGeom prst="rect">
            <a:avLst/>
          </a:prstGeom>
          <a:noFill/>
          <a:ln>
            <a:noFill/>
          </a:ln>
        </p:spPr>
        <p:style>
          <a:lnRef idx="0"/>
          <a:fillRef idx="0"/>
          <a:effectRef idx="0"/>
          <a:fontRef idx="minor"/>
        </p:style>
        <p:txBody>
          <a:bodyPr tIns="91440" bIns="91440"/>
          <a:p>
            <a:pPr>
              <a:lnSpc>
                <a:spcPct val="100000"/>
              </a:lnSpc>
            </a:pPr>
            <a:r>
              <a:rPr b="0" lang="en-US" sz="2400" spc="-1" strike="noStrike">
                <a:solidFill>
                  <a:srgbClr val="000000"/>
                </a:solidFill>
                <a:uFill>
                  <a:solidFill>
                    <a:srgbClr val="ffffff"/>
                  </a:solidFill>
                </a:uFill>
                <a:latin typeface="文泉驿微米黑"/>
                <a:ea typeface="Calibri"/>
              </a:rPr>
              <a:t>This is the state of the world before anyone connects to vrktest.localtunnel.me...</a:t>
            </a:r>
            <a:endParaRPr b="0" lang="en-US" sz="1800" spc="-1" strike="noStrike">
              <a:solidFill>
                <a:srgbClr val="000000"/>
              </a:solidFill>
              <a:uFill>
                <a:solidFill>
                  <a:srgbClr val="ffffff"/>
                </a:solidFill>
              </a:uFill>
              <a:latin typeface="Arial"/>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localtunnel request</a:t>
            </a:r>
            <a:endParaRPr b="0" lang="en-US" sz="1400" spc="-1" strike="noStrike">
              <a:solidFill>
                <a:srgbClr val="000000"/>
              </a:solidFill>
              <a:uFill>
                <a:solidFill>
                  <a:srgbClr val="ffffff"/>
                </a:solidFill>
              </a:uFill>
              <a:latin typeface="Arial"/>
            </a:endParaRPr>
          </a:p>
        </p:txBody>
      </p:sp>
      <p:pic>
        <p:nvPicPr>
          <p:cNvPr id="280" name="Google Shape;295;p40" descr=""/>
          <p:cNvPicPr/>
          <p:nvPr/>
        </p:nvPicPr>
        <p:blipFill>
          <a:blip r:embed="rId1"/>
          <a:stretch/>
        </p:blipFill>
        <p:spPr>
          <a:xfrm>
            <a:off x="1145520" y="3516840"/>
            <a:ext cx="1927440" cy="1262160"/>
          </a:xfrm>
          <a:prstGeom prst="rect">
            <a:avLst/>
          </a:prstGeom>
          <a:ln>
            <a:noFill/>
          </a:ln>
        </p:spPr>
      </p:pic>
      <p:sp>
        <p:nvSpPr>
          <p:cNvPr id="281" name="CustomShape 2"/>
          <p:cNvSpPr/>
          <p:nvPr/>
        </p:nvSpPr>
        <p:spPr>
          <a:xfrm rot="10800000">
            <a:off x="1394280" y="4033080"/>
            <a:ext cx="441720" cy="256320"/>
          </a:xfrm>
          <a:custGeom>
            <a:avLst/>
            <a:gdLst/>
            <a:ahLst/>
            <a:rect l="l" t="t" r="r" b="b"/>
            <a:pathLst>
              <a:path w="21600" h="21600">
                <a:moveTo>
                  <a:pt x="0" y="0"/>
                </a:moveTo>
                <a:lnTo>
                  <a:pt x="21600" y="21600"/>
                </a:lnTo>
              </a:path>
            </a:pathLst>
          </a:custGeom>
          <a:noFill/>
          <a:ln w="38160">
            <a:solidFill>
              <a:srgbClr val="595959"/>
            </a:solidFill>
            <a:round/>
            <a:tailEnd len="med" type="triangle" w="med"/>
          </a:ln>
        </p:spPr>
        <p:style>
          <a:lnRef idx="0"/>
          <a:fillRef idx="0"/>
          <a:effectRef idx="0"/>
          <a:fontRef idx="minor"/>
        </p:style>
      </p:sp>
      <p:sp>
        <p:nvSpPr>
          <p:cNvPr id="282" name="CustomShape 3"/>
          <p:cNvSpPr/>
          <p:nvPr/>
        </p:nvSpPr>
        <p:spPr>
          <a:xfrm flipH="1">
            <a:off x="2736360" y="2972880"/>
            <a:ext cx="273240" cy="564480"/>
          </a:xfrm>
          <a:custGeom>
            <a:avLst/>
            <a:gdLst/>
            <a:ahLst/>
            <a:rect l="l" t="t" r="r" b="b"/>
            <a:pathLst>
              <a:path w="21600" h="21600">
                <a:moveTo>
                  <a:pt x="0" y="0"/>
                </a:moveTo>
                <a:lnTo>
                  <a:pt x="21600" y="21600"/>
                </a:lnTo>
              </a:path>
            </a:pathLst>
          </a:custGeom>
          <a:noFill/>
          <a:ln w="38160">
            <a:solidFill>
              <a:srgbClr val="595959"/>
            </a:solidFill>
            <a:round/>
            <a:tailEnd len="med" type="triangle" w="med"/>
          </a:ln>
        </p:spPr>
        <p:style>
          <a:lnRef idx="0"/>
          <a:fillRef idx="0"/>
          <a:effectRef idx="0"/>
          <a:fontRef idx="minor"/>
        </p:style>
      </p:sp>
      <p:pic>
        <p:nvPicPr>
          <p:cNvPr id="283" name="Google Shape;298;p40" descr=""/>
          <p:cNvPicPr/>
          <p:nvPr/>
        </p:nvPicPr>
        <p:blipFill>
          <a:blip r:embed="rId2"/>
          <a:stretch/>
        </p:blipFill>
        <p:spPr>
          <a:xfrm>
            <a:off x="4221000" y="1632600"/>
            <a:ext cx="1141560" cy="1141560"/>
          </a:xfrm>
          <a:prstGeom prst="rect">
            <a:avLst/>
          </a:prstGeom>
          <a:ln>
            <a:noFill/>
          </a:ln>
        </p:spPr>
      </p:pic>
      <p:sp>
        <p:nvSpPr>
          <p:cNvPr id="284" name="CustomShape 4"/>
          <p:cNvSpPr/>
          <p:nvPr/>
        </p:nvSpPr>
        <p:spPr>
          <a:xfrm flipH="1">
            <a:off x="3757680" y="1932840"/>
            <a:ext cx="676800" cy="274320"/>
          </a:xfrm>
          <a:custGeom>
            <a:avLst/>
            <a:gdLst/>
            <a:ahLst/>
            <a:rect l="l" t="t" r="r" b="b"/>
            <a:pathLst>
              <a:path w="21600" h="21600">
                <a:moveTo>
                  <a:pt x="0" y="0"/>
                </a:moveTo>
                <a:lnTo>
                  <a:pt x="21600" y="21600"/>
                </a:lnTo>
              </a:path>
            </a:pathLst>
          </a:custGeom>
          <a:noFill/>
          <a:ln w="38160">
            <a:solidFill>
              <a:srgbClr val="595959"/>
            </a:solidFill>
            <a:round/>
            <a:tailEnd len="med" type="triangle" w="med"/>
          </a:ln>
        </p:spPr>
        <p:style>
          <a:lnRef idx="0"/>
          <a:fillRef idx="0"/>
          <a:effectRef idx="0"/>
          <a:fontRef idx="minor"/>
        </p:style>
      </p:sp>
      <p:sp>
        <p:nvSpPr>
          <p:cNvPr id="285" name="CustomShape 5"/>
          <p:cNvSpPr/>
          <p:nvPr/>
        </p:nvSpPr>
        <p:spPr>
          <a:xfrm flipH="1">
            <a:off x="2641680" y="2131920"/>
            <a:ext cx="1319760" cy="977040"/>
          </a:xfrm>
          <a:prstGeom prst="cloud">
            <a:avLst/>
          </a:prstGeom>
          <a:solidFill>
            <a:srgbClr val="9fc5e8"/>
          </a:solidFill>
          <a:ln>
            <a:noFill/>
          </a:ln>
        </p:spPr>
        <p:style>
          <a:lnRef idx="0"/>
          <a:fillRef idx="0"/>
          <a:effectRef idx="0"/>
          <a:fontRef idx="minor"/>
        </p:style>
        <p:txBody>
          <a:bodyPr tIns="91440" bIns="91440" anchor="ctr"/>
          <a:p>
            <a:pPr algn="ctr">
              <a:lnSpc>
                <a:spcPct val="100000"/>
              </a:lnSpc>
            </a:pPr>
            <a:r>
              <a:rPr b="0" lang="en-US" sz="1400" spc="-1" strike="noStrike">
                <a:solidFill>
                  <a:srgbClr val="000000"/>
                </a:solidFill>
                <a:uFill>
                  <a:solidFill>
                    <a:srgbClr val="ffffff"/>
                  </a:solidFill>
                </a:uFill>
                <a:latin typeface="Calibri"/>
                <a:ea typeface="Calibri"/>
              </a:rPr>
              <a:t>(Routing, etc…)</a:t>
            </a:r>
            <a:endParaRPr b="0" lang="en-US" sz="1800" spc="-1" strike="noStrike">
              <a:solidFill>
                <a:srgbClr val="000000"/>
              </a:solidFill>
              <a:uFill>
                <a:solidFill>
                  <a:srgbClr val="ffffff"/>
                </a:solidFill>
              </a:uFill>
              <a:latin typeface="Arial"/>
            </a:endParaRPr>
          </a:p>
        </p:txBody>
      </p:sp>
      <p:sp>
        <p:nvSpPr>
          <p:cNvPr id="286" name="CustomShape 6"/>
          <p:cNvSpPr/>
          <p:nvPr/>
        </p:nvSpPr>
        <p:spPr>
          <a:xfrm flipH="1">
            <a:off x="6879240" y="5816880"/>
            <a:ext cx="1811160" cy="686160"/>
          </a:xfrm>
          <a:prstGeom prst="rect">
            <a:avLst/>
          </a:prstGeom>
          <a:noFill/>
          <a:ln>
            <a:noFill/>
          </a:ln>
        </p:spPr>
        <p:style>
          <a:lnRef idx="0"/>
          <a:fillRef idx="0"/>
          <a:effectRef idx="0"/>
          <a:fontRef idx="minor"/>
        </p:style>
        <p:txBody>
          <a:bodyPr tIns="91440" bIns="91440" anchor="ctr"/>
          <a:p>
            <a:pPr algn="ctr">
              <a:lnSpc>
                <a:spcPct val="100000"/>
              </a:lnSpc>
            </a:pPr>
            <a:r>
              <a:rPr b="1" lang="en-US" sz="2000" spc="-1" strike="noStrike">
                <a:solidFill>
                  <a:srgbClr val="000000"/>
                </a:solidFill>
                <a:uFill>
                  <a:solidFill>
                    <a:srgbClr val="ffffff"/>
                  </a:solidFill>
                </a:uFill>
                <a:latin typeface="文泉驿微米黑"/>
                <a:ea typeface="Calibri"/>
              </a:rPr>
              <a:t>Client </a:t>
            </a:r>
            <a:r>
              <a:rPr b="1" lang="en-US" sz="2000" spc="-1" strike="noStrike">
                <a:solidFill>
                  <a:srgbClr val="000000"/>
                </a:solidFill>
                <a:uFill>
                  <a:solidFill>
                    <a:srgbClr val="ffffff"/>
                  </a:solidFill>
                </a:uFill>
                <a:latin typeface="文泉驿微米黑"/>
                <a:ea typeface="Calibri"/>
              </a:rPr>
              <a:t>
</a:t>
            </a:r>
            <a:r>
              <a:rPr b="1" lang="en-US" sz="2000" spc="-1" strike="noStrike">
                <a:solidFill>
                  <a:srgbClr val="000000"/>
                </a:solidFill>
                <a:uFill>
                  <a:solidFill>
                    <a:srgbClr val="ffffff"/>
                  </a:solidFill>
                </a:uFill>
                <a:latin typeface="文泉驿微米黑"/>
                <a:ea typeface="Calibri"/>
              </a:rPr>
              <a:t>(your laptop)</a:t>
            </a:r>
            <a:endParaRPr b="0" lang="en-US" sz="1800" spc="-1" strike="noStrike">
              <a:solidFill>
                <a:srgbClr val="000000"/>
              </a:solidFill>
              <a:uFill>
                <a:solidFill>
                  <a:srgbClr val="ffffff"/>
                </a:solidFill>
              </a:uFill>
              <a:latin typeface="Arial"/>
            </a:endParaRPr>
          </a:p>
        </p:txBody>
      </p:sp>
      <p:pic>
        <p:nvPicPr>
          <p:cNvPr id="287" name="Google Shape;302;p40" descr=""/>
          <p:cNvPicPr/>
          <p:nvPr/>
        </p:nvPicPr>
        <p:blipFill>
          <a:blip r:embed="rId3"/>
          <a:stretch/>
        </p:blipFill>
        <p:spPr>
          <a:xfrm>
            <a:off x="7028640" y="4775040"/>
            <a:ext cx="1491840" cy="977040"/>
          </a:xfrm>
          <a:prstGeom prst="rect">
            <a:avLst/>
          </a:prstGeom>
          <a:ln>
            <a:noFill/>
          </a:ln>
        </p:spPr>
      </p:pic>
      <p:sp>
        <p:nvSpPr>
          <p:cNvPr id="288" name="CustomShape 7"/>
          <p:cNvSpPr/>
          <p:nvPr/>
        </p:nvSpPr>
        <p:spPr>
          <a:xfrm>
            <a:off x="6930720" y="3889440"/>
            <a:ext cx="388080" cy="858600"/>
          </a:xfrm>
          <a:custGeom>
            <a:avLst/>
            <a:gdLst/>
            <a:ahLst/>
            <a:rect l="l" t="t" r="r" b="b"/>
            <a:pathLst>
              <a:path w="21600" h="21600">
                <a:moveTo>
                  <a:pt x="0" y="0"/>
                </a:moveTo>
                <a:lnTo>
                  <a:pt x="21600" y="21600"/>
                </a:lnTo>
              </a:path>
            </a:pathLst>
          </a:custGeom>
          <a:noFill/>
          <a:ln w="38160">
            <a:solidFill>
              <a:srgbClr val="595959"/>
            </a:solidFill>
            <a:round/>
            <a:headEnd len="med" type="triangle" w="med"/>
          </a:ln>
        </p:spPr>
        <p:style>
          <a:lnRef idx="0"/>
          <a:fillRef idx="0"/>
          <a:effectRef idx="0"/>
          <a:fontRef idx="minor"/>
        </p:style>
      </p:sp>
      <p:pic>
        <p:nvPicPr>
          <p:cNvPr id="289" name="Google Shape;304;p40" descr=""/>
          <p:cNvPicPr/>
          <p:nvPr/>
        </p:nvPicPr>
        <p:blipFill>
          <a:blip r:embed="rId4"/>
          <a:stretch/>
        </p:blipFill>
        <p:spPr>
          <a:xfrm>
            <a:off x="7380720" y="4861800"/>
            <a:ext cx="812520" cy="564480"/>
          </a:xfrm>
          <a:prstGeom prst="rect">
            <a:avLst/>
          </a:prstGeom>
          <a:ln w="19080">
            <a:solidFill>
              <a:srgbClr val="595959"/>
            </a:solidFill>
            <a:round/>
          </a:ln>
        </p:spPr>
      </p:pic>
      <p:sp>
        <p:nvSpPr>
          <p:cNvPr id="290" name="CustomShape 8"/>
          <p:cNvSpPr/>
          <p:nvPr/>
        </p:nvSpPr>
        <p:spPr>
          <a:xfrm flipH="1">
            <a:off x="5950080" y="2940480"/>
            <a:ext cx="1319760" cy="977040"/>
          </a:xfrm>
          <a:prstGeom prst="cloud">
            <a:avLst/>
          </a:prstGeom>
          <a:solidFill>
            <a:srgbClr val="9fc5e8"/>
          </a:solidFill>
          <a:ln>
            <a:noFill/>
          </a:ln>
        </p:spPr>
        <p:style>
          <a:lnRef idx="0"/>
          <a:fillRef idx="0"/>
          <a:effectRef idx="0"/>
          <a:fontRef idx="minor"/>
        </p:style>
        <p:txBody>
          <a:bodyPr tIns="91440" bIns="91440" anchor="ctr"/>
          <a:p>
            <a:pPr algn="ctr">
              <a:lnSpc>
                <a:spcPct val="100000"/>
              </a:lnSpc>
            </a:pPr>
            <a:r>
              <a:rPr b="0" lang="en-US" sz="1400" spc="-1" strike="noStrike">
                <a:solidFill>
                  <a:srgbClr val="000000"/>
                </a:solidFill>
                <a:uFill>
                  <a:solidFill>
                    <a:srgbClr val="ffffff"/>
                  </a:solidFill>
                </a:uFill>
                <a:latin typeface="Calibri"/>
                <a:ea typeface="Calibri"/>
              </a:rPr>
              <a:t>(Routing, etc…)</a:t>
            </a:r>
            <a:endParaRPr b="0" lang="en-US" sz="1800" spc="-1" strike="noStrike">
              <a:solidFill>
                <a:srgbClr val="000000"/>
              </a:solidFill>
              <a:uFill>
                <a:solidFill>
                  <a:srgbClr val="ffffff"/>
                </a:solidFill>
              </a:uFill>
              <a:latin typeface="Arial"/>
            </a:endParaRPr>
          </a:p>
        </p:txBody>
      </p:sp>
      <p:sp>
        <p:nvSpPr>
          <p:cNvPr id="291" name="CustomShape 9"/>
          <p:cNvSpPr/>
          <p:nvPr/>
        </p:nvSpPr>
        <p:spPr>
          <a:xfrm>
            <a:off x="5179680" y="1996200"/>
            <a:ext cx="971640" cy="1025280"/>
          </a:xfrm>
          <a:custGeom>
            <a:avLst/>
            <a:gdLst/>
            <a:ahLst/>
            <a:rect l="l" t="t" r="r" b="b"/>
            <a:pathLst>
              <a:path w="21600" h="21600">
                <a:moveTo>
                  <a:pt x="0" y="0"/>
                </a:moveTo>
                <a:lnTo>
                  <a:pt x="21600" y="21600"/>
                </a:lnTo>
              </a:path>
            </a:pathLst>
          </a:custGeom>
          <a:noFill/>
          <a:ln w="38160">
            <a:solidFill>
              <a:srgbClr val="595959"/>
            </a:solidFill>
            <a:round/>
            <a:headEnd len="med" type="triangle" w="med"/>
          </a:ln>
        </p:spPr>
        <p:style>
          <a:lnRef idx="0"/>
          <a:fillRef idx="0"/>
          <a:effectRef idx="0"/>
          <a:fontRef idx="minor"/>
        </p:style>
      </p:sp>
      <p:pic>
        <p:nvPicPr>
          <p:cNvPr id="292" name="Google Shape;307;p40" descr=""/>
          <p:cNvPicPr/>
          <p:nvPr/>
        </p:nvPicPr>
        <p:blipFill>
          <a:blip r:embed="rId5"/>
          <a:srcRect l="0" t="0" r="27705" b="95422"/>
          <a:stretch/>
        </p:blipFill>
        <p:spPr>
          <a:xfrm>
            <a:off x="2902320" y="5816880"/>
            <a:ext cx="3942720" cy="467280"/>
          </a:xfrm>
          <a:prstGeom prst="rect">
            <a:avLst/>
          </a:prstGeom>
          <a:ln w="19080">
            <a:solidFill>
              <a:srgbClr val="595959"/>
            </a:solidFill>
            <a:round/>
          </a:ln>
        </p:spPr>
      </p:pic>
      <p:sp>
        <p:nvSpPr>
          <p:cNvPr id="293" name="CustomShape 10"/>
          <p:cNvSpPr/>
          <p:nvPr/>
        </p:nvSpPr>
        <p:spPr>
          <a:xfrm flipH="1">
            <a:off x="6561360" y="5144400"/>
            <a:ext cx="816840" cy="624240"/>
          </a:xfrm>
          <a:custGeom>
            <a:avLst/>
            <a:gdLst/>
            <a:ahLst/>
            <a:rect l="l" t="t" r="r" b="b"/>
            <a:pathLst>
              <a:path w="21600" h="21600">
                <a:moveTo>
                  <a:pt x="0" y="0"/>
                </a:moveTo>
                <a:lnTo>
                  <a:pt x="21600" y="21600"/>
                </a:lnTo>
              </a:path>
            </a:pathLst>
          </a:custGeom>
          <a:noFill/>
          <a:ln w="28440">
            <a:solidFill>
              <a:srgbClr val="595959"/>
            </a:solidFill>
            <a:round/>
          </a:ln>
        </p:spPr>
        <p:style>
          <a:lnRef idx="0"/>
          <a:fillRef idx="0"/>
          <a:effectRef idx="0"/>
          <a:fontRef idx="minor"/>
        </p:style>
      </p:sp>
      <p:sp>
        <p:nvSpPr>
          <p:cNvPr id="294" name="CustomShape 11"/>
          <p:cNvSpPr/>
          <p:nvPr/>
        </p:nvSpPr>
        <p:spPr>
          <a:xfrm>
            <a:off x="3936600" y="5795280"/>
            <a:ext cx="5650920" cy="659160"/>
          </a:xfrm>
          <a:prstGeom prst="rect">
            <a:avLst/>
          </a:prstGeom>
          <a:noFill/>
          <a:ln>
            <a:noFill/>
          </a:ln>
        </p:spPr>
        <p:style>
          <a:lnRef idx="0"/>
          <a:fillRef idx="0"/>
          <a:effectRef idx="0"/>
          <a:fontRef idx="minor"/>
        </p:style>
        <p:txBody>
          <a:bodyPr tIns="91440" bIns="91440"/>
          <a:p>
            <a:pPr>
              <a:lnSpc>
                <a:spcPct val="100000"/>
              </a:lnSpc>
            </a:pPr>
            <a:r>
              <a:rPr b="0" lang="en-US" sz="1400" spc="-1" strike="noStrike">
                <a:solidFill>
                  <a:srgbClr val="000000"/>
                </a:solidFill>
                <a:uFill>
                  <a:solidFill>
                    <a:srgbClr val="ffffff"/>
                  </a:solidFill>
                </a:uFill>
                <a:latin typeface="文泉驿微米黑"/>
                <a:ea typeface="Consolas"/>
              </a:rPr>
              <a:t>vrktest.localtunnel.me</a:t>
            </a:r>
            <a:endParaRPr b="0" lang="en-US" sz="1800" spc="-1" strike="noStrike">
              <a:solidFill>
                <a:srgbClr val="000000"/>
              </a:solidFill>
              <a:uFill>
                <a:solidFill>
                  <a:srgbClr val="ffffff"/>
                </a:solidFill>
              </a:uFill>
              <a:latin typeface="Arial"/>
            </a:endParaRPr>
          </a:p>
        </p:txBody>
      </p:sp>
      <p:pic>
        <p:nvPicPr>
          <p:cNvPr id="295" name="Google Shape;310;p40" descr=""/>
          <p:cNvPicPr/>
          <p:nvPr/>
        </p:nvPicPr>
        <p:blipFill>
          <a:blip r:embed="rId6"/>
          <a:stretch/>
        </p:blipFill>
        <p:spPr>
          <a:xfrm>
            <a:off x="286560" y="2855160"/>
            <a:ext cx="1034280" cy="1033920"/>
          </a:xfrm>
          <a:prstGeom prst="rect">
            <a:avLst/>
          </a:prstGeom>
          <a:ln>
            <a:noFill/>
          </a:ln>
        </p:spPr>
      </p:pic>
      <p:sp>
        <p:nvSpPr>
          <p:cNvPr id="296" name="CustomShape 12"/>
          <p:cNvSpPr/>
          <p:nvPr/>
        </p:nvSpPr>
        <p:spPr>
          <a:xfrm>
            <a:off x="7419960" y="3591000"/>
            <a:ext cx="1868040" cy="145548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"GET vrktest.localtunnel.me"</a:t>
            </a:r>
            <a:endParaRPr b="0" lang="en-US" sz="1800" spc="-1" strike="noStrike">
              <a:solidFill>
                <a:srgbClr val="000000"/>
              </a:solidFill>
              <a:uFill>
                <a:solidFill>
                  <a:srgbClr val="ffffff"/>
                </a:solidFill>
              </a:uFill>
              <a:latin typeface="Arial"/>
            </a:endParaRPr>
          </a:p>
        </p:txBody>
      </p:sp>
      <p:sp>
        <p:nvSpPr>
          <p:cNvPr id="297" name="CustomShape 13"/>
          <p:cNvSpPr/>
          <p:nvPr/>
        </p:nvSpPr>
        <p:spPr>
          <a:xfrm>
            <a:off x="5622120" y="1622880"/>
            <a:ext cx="1868040" cy="145548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"GET vrktest.localtunnel.me"</a:t>
            </a:r>
            <a:endParaRPr b="0" lang="en-US" sz="1800" spc="-1" strike="noStrike">
              <a:solidFill>
                <a:srgbClr val="000000"/>
              </a:solidFill>
              <a:uFill>
                <a:solidFill>
                  <a:srgbClr val="ffffff"/>
                </a:solidFill>
              </a:uFill>
              <a:latin typeface="Arial"/>
            </a:endParaRPr>
          </a:p>
        </p:txBody>
      </p:sp>
      <p:sp>
        <p:nvSpPr>
          <p:cNvPr id="298" name="CustomShape 14"/>
          <p:cNvSpPr/>
          <p:nvPr/>
        </p:nvSpPr>
        <p:spPr>
          <a:xfrm>
            <a:off x="2134080" y="1443240"/>
            <a:ext cx="2089080" cy="145548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"Hey, send this GET request to port 3000"</a:t>
            </a:r>
            <a:endParaRPr b="0" lang="en-US" sz="1800" spc="-1" strike="noStrike">
              <a:solidFill>
                <a:srgbClr val="000000"/>
              </a:solidFill>
              <a:uFill>
                <a:solidFill>
                  <a:srgbClr val="ffffff"/>
                </a:solidFill>
              </a:uFill>
              <a:latin typeface="Arial"/>
            </a:endParaRPr>
          </a:p>
        </p:txBody>
      </p:sp>
      <p:sp>
        <p:nvSpPr>
          <p:cNvPr id="299" name="CustomShape 15"/>
          <p:cNvSpPr/>
          <p:nvPr/>
        </p:nvSpPr>
        <p:spPr>
          <a:xfrm>
            <a:off x="3010680" y="3240000"/>
            <a:ext cx="2089080" cy="145548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"Hey, send this GET request to port 3000"</a:t>
            </a:r>
            <a:endParaRPr b="0" lang="en-US" sz="1800" spc="-1" strike="noStrike">
              <a:solidFill>
                <a:srgbClr val="000000"/>
              </a:solidFill>
              <a:uFill>
                <a:solidFill>
                  <a:srgbClr val="ffffff"/>
                </a:solidFill>
              </a:uFill>
              <a:latin typeface="Arial"/>
            </a:endParaRPr>
          </a:p>
        </p:txBody>
      </p:sp>
      <p:sp>
        <p:nvSpPr>
          <p:cNvPr id="300" name="CustomShape 16"/>
          <p:cNvSpPr/>
          <p:nvPr/>
        </p:nvSpPr>
        <p:spPr>
          <a:xfrm>
            <a:off x="490320" y="4775040"/>
            <a:ext cx="2089080" cy="145548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"Hey NodeJS process running on port 3000, here's this GET request"</a:t>
            </a:r>
            <a:endParaRPr b="0" lang="en-US" sz="1800" spc="-1" strike="noStrike">
              <a:solidFill>
                <a:srgbClr val="000000"/>
              </a:solidFill>
              <a:uFill>
                <a:solidFill>
                  <a:srgbClr val="ffffff"/>
                </a:solidFill>
              </a:uFill>
              <a:latin typeface="Arial"/>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localtunnel response</a:t>
            </a:r>
            <a:endParaRPr b="0" lang="en-US" sz="1400" spc="-1" strike="noStrike">
              <a:solidFill>
                <a:srgbClr val="000000"/>
              </a:solidFill>
              <a:uFill>
                <a:solidFill>
                  <a:srgbClr val="ffffff"/>
                </a:solidFill>
              </a:uFill>
              <a:latin typeface="Arial"/>
            </a:endParaRPr>
          </a:p>
        </p:txBody>
      </p:sp>
      <p:pic>
        <p:nvPicPr>
          <p:cNvPr id="302" name="Google Shape;321;p41" descr=""/>
          <p:cNvPicPr/>
          <p:nvPr/>
        </p:nvPicPr>
        <p:blipFill>
          <a:blip r:embed="rId1"/>
          <a:stretch/>
        </p:blipFill>
        <p:spPr>
          <a:xfrm>
            <a:off x="1145520" y="3516840"/>
            <a:ext cx="1927440" cy="1262160"/>
          </a:xfrm>
          <a:prstGeom prst="rect">
            <a:avLst/>
          </a:prstGeom>
          <a:ln>
            <a:noFill/>
          </a:ln>
        </p:spPr>
      </p:pic>
      <p:sp>
        <p:nvSpPr>
          <p:cNvPr id="303" name="CustomShape 2"/>
          <p:cNvSpPr/>
          <p:nvPr/>
        </p:nvSpPr>
        <p:spPr>
          <a:xfrm rot="10800000">
            <a:off x="1394280" y="4033080"/>
            <a:ext cx="441720" cy="256320"/>
          </a:xfrm>
          <a:custGeom>
            <a:avLst/>
            <a:gdLst/>
            <a:ahLst/>
            <a:rect l="l" t="t" r="r" b="b"/>
            <a:pathLst>
              <a:path w="21600" h="21600">
                <a:moveTo>
                  <a:pt x="0" y="0"/>
                </a:moveTo>
                <a:lnTo>
                  <a:pt x="21600" y="21600"/>
                </a:lnTo>
              </a:path>
            </a:pathLst>
          </a:custGeom>
          <a:noFill/>
          <a:ln w="38160">
            <a:solidFill>
              <a:srgbClr val="595959"/>
            </a:solidFill>
            <a:round/>
            <a:headEnd len="med" type="triangle" w="med"/>
          </a:ln>
        </p:spPr>
        <p:style>
          <a:lnRef idx="0"/>
          <a:fillRef idx="0"/>
          <a:effectRef idx="0"/>
          <a:fontRef idx="minor"/>
        </p:style>
      </p:sp>
      <p:sp>
        <p:nvSpPr>
          <p:cNvPr id="304" name="CustomShape 3"/>
          <p:cNvSpPr/>
          <p:nvPr/>
        </p:nvSpPr>
        <p:spPr>
          <a:xfrm flipH="1">
            <a:off x="2736360" y="2972880"/>
            <a:ext cx="273240" cy="564480"/>
          </a:xfrm>
          <a:custGeom>
            <a:avLst/>
            <a:gdLst/>
            <a:ahLst/>
            <a:rect l="l" t="t" r="r" b="b"/>
            <a:pathLst>
              <a:path w="21600" h="21600">
                <a:moveTo>
                  <a:pt x="0" y="0"/>
                </a:moveTo>
                <a:lnTo>
                  <a:pt x="21600" y="21600"/>
                </a:lnTo>
              </a:path>
            </a:pathLst>
          </a:custGeom>
          <a:noFill/>
          <a:ln w="38160">
            <a:solidFill>
              <a:srgbClr val="595959"/>
            </a:solidFill>
            <a:round/>
            <a:headEnd len="med" type="triangle" w="med"/>
          </a:ln>
        </p:spPr>
        <p:style>
          <a:lnRef idx="0"/>
          <a:fillRef idx="0"/>
          <a:effectRef idx="0"/>
          <a:fontRef idx="minor"/>
        </p:style>
      </p:sp>
      <p:pic>
        <p:nvPicPr>
          <p:cNvPr id="305" name="Google Shape;324;p41" descr=""/>
          <p:cNvPicPr/>
          <p:nvPr/>
        </p:nvPicPr>
        <p:blipFill>
          <a:blip r:embed="rId2"/>
          <a:stretch/>
        </p:blipFill>
        <p:spPr>
          <a:xfrm>
            <a:off x="4221000" y="1632600"/>
            <a:ext cx="1141560" cy="1141560"/>
          </a:xfrm>
          <a:prstGeom prst="rect">
            <a:avLst/>
          </a:prstGeom>
          <a:ln>
            <a:noFill/>
          </a:ln>
        </p:spPr>
      </p:pic>
      <p:sp>
        <p:nvSpPr>
          <p:cNvPr id="306" name="CustomShape 4"/>
          <p:cNvSpPr/>
          <p:nvPr/>
        </p:nvSpPr>
        <p:spPr>
          <a:xfrm flipH="1">
            <a:off x="3757680" y="1932840"/>
            <a:ext cx="676800" cy="274320"/>
          </a:xfrm>
          <a:custGeom>
            <a:avLst/>
            <a:gdLst/>
            <a:ahLst/>
            <a:rect l="l" t="t" r="r" b="b"/>
            <a:pathLst>
              <a:path w="21600" h="21600">
                <a:moveTo>
                  <a:pt x="0" y="0"/>
                </a:moveTo>
                <a:lnTo>
                  <a:pt x="21600" y="21600"/>
                </a:lnTo>
              </a:path>
            </a:pathLst>
          </a:custGeom>
          <a:noFill/>
          <a:ln w="38160">
            <a:solidFill>
              <a:srgbClr val="595959"/>
            </a:solidFill>
            <a:round/>
            <a:headEnd len="med" type="triangle" w="med"/>
          </a:ln>
        </p:spPr>
        <p:style>
          <a:lnRef idx="0"/>
          <a:fillRef idx="0"/>
          <a:effectRef idx="0"/>
          <a:fontRef idx="minor"/>
        </p:style>
      </p:sp>
      <p:sp>
        <p:nvSpPr>
          <p:cNvPr id="307" name="CustomShape 5"/>
          <p:cNvSpPr/>
          <p:nvPr/>
        </p:nvSpPr>
        <p:spPr>
          <a:xfrm flipH="1">
            <a:off x="2641680" y="2131920"/>
            <a:ext cx="1319760" cy="977040"/>
          </a:xfrm>
          <a:prstGeom prst="cloud">
            <a:avLst/>
          </a:prstGeom>
          <a:solidFill>
            <a:srgbClr val="9fc5e8"/>
          </a:solidFill>
          <a:ln>
            <a:noFill/>
          </a:ln>
        </p:spPr>
        <p:style>
          <a:lnRef idx="0"/>
          <a:fillRef idx="0"/>
          <a:effectRef idx="0"/>
          <a:fontRef idx="minor"/>
        </p:style>
        <p:txBody>
          <a:bodyPr tIns="91440" bIns="91440" anchor="ctr"/>
          <a:p>
            <a:pPr algn="ctr">
              <a:lnSpc>
                <a:spcPct val="100000"/>
              </a:lnSpc>
            </a:pPr>
            <a:r>
              <a:rPr b="0" lang="en-US" sz="1400" spc="-1" strike="noStrike">
                <a:solidFill>
                  <a:srgbClr val="000000"/>
                </a:solidFill>
                <a:uFill>
                  <a:solidFill>
                    <a:srgbClr val="ffffff"/>
                  </a:solidFill>
                </a:uFill>
                <a:latin typeface="文泉驿微米黑"/>
                <a:ea typeface="Calibri"/>
              </a:rPr>
              <a:t>(Routing, etc…)</a:t>
            </a:r>
            <a:endParaRPr b="0" lang="en-US" sz="1800" spc="-1" strike="noStrike">
              <a:solidFill>
                <a:srgbClr val="000000"/>
              </a:solidFill>
              <a:uFill>
                <a:solidFill>
                  <a:srgbClr val="ffffff"/>
                </a:solidFill>
              </a:uFill>
              <a:latin typeface="Arial"/>
            </a:endParaRPr>
          </a:p>
        </p:txBody>
      </p:sp>
      <p:sp>
        <p:nvSpPr>
          <p:cNvPr id="308" name="CustomShape 6"/>
          <p:cNvSpPr/>
          <p:nvPr/>
        </p:nvSpPr>
        <p:spPr>
          <a:xfrm flipH="1">
            <a:off x="6879240" y="5816880"/>
            <a:ext cx="1811160" cy="686160"/>
          </a:xfrm>
          <a:prstGeom prst="rect">
            <a:avLst/>
          </a:prstGeom>
          <a:noFill/>
          <a:ln>
            <a:noFill/>
          </a:ln>
        </p:spPr>
        <p:style>
          <a:lnRef idx="0"/>
          <a:fillRef idx="0"/>
          <a:effectRef idx="0"/>
          <a:fontRef idx="minor"/>
        </p:style>
        <p:txBody>
          <a:bodyPr tIns="91440" bIns="91440" anchor="ctr"/>
          <a:p>
            <a:pPr algn="ctr">
              <a:lnSpc>
                <a:spcPct val="100000"/>
              </a:lnSpc>
            </a:pPr>
            <a:r>
              <a:rPr b="1" lang="en-US" sz="2000" spc="-1" strike="noStrike">
                <a:solidFill>
                  <a:srgbClr val="000000"/>
                </a:solidFill>
                <a:uFill>
                  <a:solidFill>
                    <a:srgbClr val="ffffff"/>
                  </a:solidFill>
                </a:uFill>
                <a:latin typeface="文泉驿微米黑"/>
                <a:ea typeface="Calibri"/>
              </a:rPr>
              <a:t>Client </a:t>
            </a:r>
            <a:r>
              <a:rPr b="1" lang="en-US" sz="2000" spc="-1" strike="noStrike">
                <a:solidFill>
                  <a:srgbClr val="000000"/>
                </a:solidFill>
                <a:uFill>
                  <a:solidFill>
                    <a:srgbClr val="ffffff"/>
                  </a:solidFill>
                </a:uFill>
                <a:latin typeface="文泉驿微米黑"/>
                <a:ea typeface="Calibri"/>
              </a:rPr>
              <a:t>
</a:t>
            </a:r>
            <a:r>
              <a:rPr b="1" lang="en-US" sz="2000" spc="-1" strike="noStrike">
                <a:solidFill>
                  <a:srgbClr val="000000"/>
                </a:solidFill>
                <a:uFill>
                  <a:solidFill>
                    <a:srgbClr val="ffffff"/>
                  </a:solidFill>
                </a:uFill>
                <a:latin typeface="文泉驿微米黑"/>
                <a:ea typeface="Calibri"/>
              </a:rPr>
              <a:t>(your laptop)</a:t>
            </a:r>
            <a:endParaRPr b="0" lang="en-US" sz="1800" spc="-1" strike="noStrike">
              <a:solidFill>
                <a:srgbClr val="000000"/>
              </a:solidFill>
              <a:uFill>
                <a:solidFill>
                  <a:srgbClr val="ffffff"/>
                </a:solidFill>
              </a:uFill>
              <a:latin typeface="Arial"/>
            </a:endParaRPr>
          </a:p>
        </p:txBody>
      </p:sp>
      <p:pic>
        <p:nvPicPr>
          <p:cNvPr id="309" name="Google Shape;328;p41" descr=""/>
          <p:cNvPicPr/>
          <p:nvPr/>
        </p:nvPicPr>
        <p:blipFill>
          <a:blip r:embed="rId3"/>
          <a:stretch/>
        </p:blipFill>
        <p:spPr>
          <a:xfrm>
            <a:off x="7028640" y="4775040"/>
            <a:ext cx="1491840" cy="977040"/>
          </a:xfrm>
          <a:prstGeom prst="rect">
            <a:avLst/>
          </a:prstGeom>
          <a:ln>
            <a:noFill/>
          </a:ln>
        </p:spPr>
      </p:pic>
      <p:sp>
        <p:nvSpPr>
          <p:cNvPr id="310" name="CustomShape 7"/>
          <p:cNvSpPr/>
          <p:nvPr/>
        </p:nvSpPr>
        <p:spPr>
          <a:xfrm>
            <a:off x="6930720" y="3889440"/>
            <a:ext cx="388080" cy="858600"/>
          </a:xfrm>
          <a:custGeom>
            <a:avLst/>
            <a:gdLst/>
            <a:ahLst/>
            <a:rect l="l" t="t" r="r" b="b"/>
            <a:pathLst>
              <a:path w="21600" h="21600">
                <a:moveTo>
                  <a:pt x="0" y="0"/>
                </a:moveTo>
                <a:lnTo>
                  <a:pt x="21600" y="21600"/>
                </a:lnTo>
              </a:path>
            </a:pathLst>
          </a:custGeom>
          <a:noFill/>
          <a:ln w="38160">
            <a:solidFill>
              <a:srgbClr val="595959"/>
            </a:solidFill>
            <a:round/>
            <a:tailEnd len="med" type="triangle" w="med"/>
          </a:ln>
        </p:spPr>
        <p:style>
          <a:lnRef idx="0"/>
          <a:fillRef idx="0"/>
          <a:effectRef idx="0"/>
          <a:fontRef idx="minor"/>
        </p:style>
      </p:sp>
      <p:pic>
        <p:nvPicPr>
          <p:cNvPr id="311" name="Google Shape;330;p41" descr=""/>
          <p:cNvPicPr/>
          <p:nvPr/>
        </p:nvPicPr>
        <p:blipFill>
          <a:blip r:embed="rId4"/>
          <a:stretch/>
        </p:blipFill>
        <p:spPr>
          <a:xfrm>
            <a:off x="7380720" y="4861800"/>
            <a:ext cx="812520" cy="564480"/>
          </a:xfrm>
          <a:prstGeom prst="rect">
            <a:avLst/>
          </a:prstGeom>
          <a:ln w="19080">
            <a:solidFill>
              <a:srgbClr val="595959"/>
            </a:solidFill>
            <a:round/>
          </a:ln>
        </p:spPr>
      </p:pic>
      <p:sp>
        <p:nvSpPr>
          <p:cNvPr id="312" name="CustomShape 8"/>
          <p:cNvSpPr/>
          <p:nvPr/>
        </p:nvSpPr>
        <p:spPr>
          <a:xfrm flipH="1">
            <a:off x="5950080" y="2940480"/>
            <a:ext cx="1319760" cy="977040"/>
          </a:xfrm>
          <a:prstGeom prst="cloud">
            <a:avLst/>
          </a:prstGeom>
          <a:solidFill>
            <a:srgbClr val="9fc5e8"/>
          </a:solidFill>
          <a:ln>
            <a:noFill/>
          </a:ln>
        </p:spPr>
        <p:style>
          <a:lnRef idx="0"/>
          <a:fillRef idx="0"/>
          <a:effectRef idx="0"/>
          <a:fontRef idx="minor"/>
        </p:style>
        <p:txBody>
          <a:bodyPr tIns="91440" bIns="91440" anchor="ctr"/>
          <a:p>
            <a:pPr algn="ctr">
              <a:lnSpc>
                <a:spcPct val="100000"/>
              </a:lnSpc>
            </a:pPr>
            <a:r>
              <a:rPr b="0" lang="en-US" sz="1400" spc="-1" strike="noStrike">
                <a:solidFill>
                  <a:srgbClr val="000000"/>
                </a:solidFill>
                <a:uFill>
                  <a:solidFill>
                    <a:srgbClr val="ffffff"/>
                  </a:solidFill>
                </a:uFill>
                <a:latin typeface="Calibri"/>
                <a:ea typeface="Calibri"/>
              </a:rPr>
              <a:t>(Routing, etc…)</a:t>
            </a:r>
            <a:endParaRPr b="0" lang="en-US" sz="1800" spc="-1" strike="noStrike">
              <a:solidFill>
                <a:srgbClr val="000000"/>
              </a:solidFill>
              <a:uFill>
                <a:solidFill>
                  <a:srgbClr val="ffffff"/>
                </a:solidFill>
              </a:uFill>
              <a:latin typeface="Arial"/>
            </a:endParaRPr>
          </a:p>
        </p:txBody>
      </p:sp>
      <p:sp>
        <p:nvSpPr>
          <p:cNvPr id="313" name="CustomShape 9"/>
          <p:cNvSpPr/>
          <p:nvPr/>
        </p:nvSpPr>
        <p:spPr>
          <a:xfrm>
            <a:off x="5179680" y="1996200"/>
            <a:ext cx="971640" cy="1025280"/>
          </a:xfrm>
          <a:custGeom>
            <a:avLst/>
            <a:gdLst/>
            <a:ahLst/>
            <a:rect l="l" t="t" r="r" b="b"/>
            <a:pathLst>
              <a:path w="21600" h="21600">
                <a:moveTo>
                  <a:pt x="0" y="0"/>
                </a:moveTo>
                <a:lnTo>
                  <a:pt x="21600" y="21600"/>
                </a:lnTo>
              </a:path>
            </a:pathLst>
          </a:custGeom>
          <a:noFill/>
          <a:ln w="38160">
            <a:solidFill>
              <a:srgbClr val="595959"/>
            </a:solidFill>
            <a:round/>
            <a:tailEnd len="med" type="triangle" w="med"/>
          </a:ln>
        </p:spPr>
        <p:style>
          <a:lnRef idx="0"/>
          <a:fillRef idx="0"/>
          <a:effectRef idx="0"/>
          <a:fontRef idx="minor"/>
        </p:style>
      </p:sp>
      <p:pic>
        <p:nvPicPr>
          <p:cNvPr id="314" name="Google Shape;333;p41" descr=""/>
          <p:cNvPicPr/>
          <p:nvPr/>
        </p:nvPicPr>
        <p:blipFill>
          <a:blip r:embed="rId5"/>
          <a:srcRect l="0" t="0" r="27705" b="95422"/>
          <a:stretch/>
        </p:blipFill>
        <p:spPr>
          <a:xfrm>
            <a:off x="2750040" y="5040360"/>
            <a:ext cx="3942720" cy="467280"/>
          </a:xfrm>
          <a:prstGeom prst="rect">
            <a:avLst/>
          </a:prstGeom>
          <a:ln w="19080">
            <a:solidFill>
              <a:srgbClr val="595959"/>
            </a:solidFill>
            <a:round/>
          </a:ln>
        </p:spPr>
      </p:pic>
      <p:sp>
        <p:nvSpPr>
          <p:cNvPr id="315" name="CustomShape 10"/>
          <p:cNvSpPr/>
          <p:nvPr/>
        </p:nvSpPr>
        <p:spPr>
          <a:xfrm flipH="1">
            <a:off x="6561360" y="5144400"/>
            <a:ext cx="816840" cy="624240"/>
          </a:xfrm>
          <a:custGeom>
            <a:avLst/>
            <a:gdLst/>
            <a:ahLst/>
            <a:rect l="l" t="t" r="r" b="b"/>
            <a:pathLst>
              <a:path w="21600" h="21600">
                <a:moveTo>
                  <a:pt x="0" y="0"/>
                </a:moveTo>
                <a:lnTo>
                  <a:pt x="21600" y="21600"/>
                </a:lnTo>
              </a:path>
            </a:pathLst>
          </a:custGeom>
          <a:noFill/>
          <a:ln w="28440">
            <a:solidFill>
              <a:srgbClr val="595959"/>
            </a:solidFill>
            <a:round/>
          </a:ln>
        </p:spPr>
        <p:style>
          <a:lnRef idx="0"/>
          <a:fillRef idx="0"/>
          <a:effectRef idx="0"/>
          <a:fontRef idx="minor"/>
        </p:style>
      </p:sp>
      <p:sp>
        <p:nvSpPr>
          <p:cNvPr id="316" name="CustomShape 11"/>
          <p:cNvSpPr/>
          <p:nvPr/>
        </p:nvSpPr>
        <p:spPr>
          <a:xfrm>
            <a:off x="3784320" y="5019120"/>
            <a:ext cx="2626920" cy="434880"/>
          </a:xfrm>
          <a:prstGeom prst="rect">
            <a:avLst/>
          </a:prstGeom>
          <a:noFill/>
          <a:ln>
            <a:noFill/>
          </a:ln>
        </p:spPr>
        <p:style>
          <a:lnRef idx="0"/>
          <a:fillRef idx="0"/>
          <a:effectRef idx="0"/>
          <a:fontRef idx="minor"/>
        </p:style>
        <p:txBody>
          <a:bodyPr tIns="91440" bIns="91440"/>
          <a:p>
            <a:pPr>
              <a:lnSpc>
                <a:spcPct val="100000"/>
              </a:lnSpc>
            </a:pPr>
            <a:r>
              <a:rPr b="0" lang="en-US" sz="1400" spc="-1" strike="noStrike">
                <a:solidFill>
                  <a:srgbClr val="000000"/>
                </a:solidFill>
                <a:uFill>
                  <a:solidFill>
                    <a:srgbClr val="ffffff"/>
                  </a:solidFill>
                </a:uFill>
                <a:latin typeface="文泉驿微米黑"/>
                <a:ea typeface="Consolas"/>
              </a:rPr>
              <a:t>vrktest.localtunnel.me</a:t>
            </a:r>
            <a:endParaRPr b="0" lang="en-US" sz="1800" spc="-1" strike="noStrike">
              <a:solidFill>
                <a:srgbClr val="000000"/>
              </a:solidFill>
              <a:uFill>
                <a:solidFill>
                  <a:srgbClr val="ffffff"/>
                </a:solidFill>
              </a:uFill>
              <a:latin typeface="Arial"/>
            </a:endParaRPr>
          </a:p>
        </p:txBody>
      </p:sp>
      <p:pic>
        <p:nvPicPr>
          <p:cNvPr id="317" name="Google Shape;336;p41" descr=""/>
          <p:cNvPicPr/>
          <p:nvPr/>
        </p:nvPicPr>
        <p:blipFill>
          <a:blip r:embed="rId6"/>
          <a:stretch/>
        </p:blipFill>
        <p:spPr>
          <a:xfrm>
            <a:off x="286560" y="2855160"/>
            <a:ext cx="1034280" cy="1033920"/>
          </a:xfrm>
          <a:prstGeom prst="rect">
            <a:avLst/>
          </a:prstGeom>
          <a:ln>
            <a:noFill/>
          </a:ln>
        </p:spPr>
      </p:pic>
      <p:sp>
        <p:nvSpPr>
          <p:cNvPr id="318" name="CustomShape 12"/>
          <p:cNvSpPr/>
          <p:nvPr/>
        </p:nvSpPr>
        <p:spPr>
          <a:xfrm>
            <a:off x="5512320" y="1720800"/>
            <a:ext cx="1868040" cy="145548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"The response is 'Hello World'"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319" name="CustomShape 13"/>
          <p:cNvSpPr/>
          <p:nvPr/>
        </p:nvSpPr>
        <p:spPr>
          <a:xfrm>
            <a:off x="2902320" y="3176640"/>
            <a:ext cx="2089080" cy="145548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"My response is 'Hello World'"</a:t>
            </a:r>
            <a:endParaRPr b="0" lang="en-US" sz="1800" spc="-1" strike="noStrike">
              <a:solidFill>
                <a:srgbClr val="000000"/>
              </a:solidFill>
              <a:uFill>
                <a:solidFill>
                  <a:srgbClr val="ffffff"/>
                </a:solidFill>
              </a:uFill>
              <a:latin typeface="Arial"/>
            </a:endParaRPr>
          </a:p>
        </p:txBody>
      </p:sp>
      <p:sp>
        <p:nvSpPr>
          <p:cNvPr id="320" name="CustomShape 14"/>
          <p:cNvSpPr/>
          <p:nvPr/>
        </p:nvSpPr>
        <p:spPr>
          <a:xfrm>
            <a:off x="490320" y="4775040"/>
            <a:ext cx="2089080" cy="145548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"OK, my response is 'Hello World'"</a:t>
            </a:r>
            <a:endParaRPr b="0" lang="en-US" sz="1800" spc="-1" strike="noStrike">
              <a:solidFill>
                <a:srgbClr val="000000"/>
              </a:solidFill>
              <a:uFill>
                <a:solidFill>
                  <a:srgbClr val="ffffff"/>
                </a:solidFill>
              </a:uFill>
              <a:latin typeface="Arial"/>
            </a:endParaRPr>
          </a:p>
        </p:txBody>
      </p:sp>
      <p:sp>
        <p:nvSpPr>
          <p:cNvPr id="321" name="CustomShape 15"/>
          <p:cNvSpPr/>
          <p:nvPr/>
        </p:nvSpPr>
        <p:spPr>
          <a:xfrm>
            <a:off x="2750040" y="1500480"/>
            <a:ext cx="1811160" cy="145548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"The response is 'Hello World'"</a:t>
            </a:r>
            <a:endParaRPr b="0" lang="en-US" sz="1800" spc="-1" strike="noStrike">
              <a:solidFill>
                <a:srgbClr val="000000"/>
              </a:solidFill>
              <a:uFill>
                <a:solidFill>
                  <a:srgbClr val="ffffff"/>
                </a:solidFill>
              </a:uFill>
              <a:latin typeface="Arial"/>
            </a:endParaRPr>
          </a:p>
        </p:txBody>
      </p:sp>
      <p:sp>
        <p:nvSpPr>
          <p:cNvPr id="322" name="CustomShape 16"/>
          <p:cNvSpPr/>
          <p:nvPr/>
        </p:nvSpPr>
        <p:spPr>
          <a:xfrm>
            <a:off x="7146360" y="3758040"/>
            <a:ext cx="1868040" cy="145548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"The response is 'Hello World'"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323" name="Google Shape;342;p41" descr=""/>
          <p:cNvPicPr/>
          <p:nvPr/>
        </p:nvPicPr>
        <p:blipFill>
          <a:blip r:embed="rId7"/>
          <a:srcRect l="0" t="30507" r="62978" b="62696"/>
          <a:stretch/>
        </p:blipFill>
        <p:spPr>
          <a:xfrm>
            <a:off x="2759040" y="5508000"/>
            <a:ext cx="3942720" cy="949680"/>
          </a:xfrm>
          <a:prstGeom prst="rect">
            <a:avLst/>
          </a:prstGeom>
          <a:ln w="38160">
            <a:solidFill>
              <a:srgbClr val="595959"/>
            </a:solidFill>
            <a:round/>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Node installation; lecture code</a:t>
            </a:r>
            <a:endParaRPr b="0" lang="en-US" sz="1400" spc="-1" strike="noStrike">
              <a:solidFill>
                <a:srgbClr val="000000"/>
              </a:solidFill>
              <a:uFill>
                <a:solidFill>
                  <a:srgbClr val="ffffff"/>
                </a:solidFill>
              </a:uFill>
              <a:latin typeface="Arial"/>
            </a:endParaRPr>
          </a:p>
        </p:txBody>
      </p:sp>
      <p:sp>
        <p:nvSpPr>
          <p:cNvPr id="153" name="TextShape 2"/>
          <p:cNvSpPr txBox="1"/>
          <p:nvPr/>
        </p:nvSpPr>
        <p:spPr>
          <a:xfrm>
            <a:off x="360000" y="1560240"/>
            <a:ext cx="8001000" cy="4554720"/>
          </a:xfrm>
          <a:prstGeom prst="rect">
            <a:avLst/>
          </a:prstGeom>
          <a:noFill/>
          <a:ln>
            <a:noFill/>
          </a:ln>
        </p:spPr>
        <p:txBody>
          <a:bodyPr tIns="91440" bIns="91440"/>
          <a:p>
            <a:pPr>
              <a:lnSpc>
                <a:spcPct val="115000"/>
              </a:lnSpc>
            </a:pPr>
            <a:r>
              <a:rPr b="1" lang="en-US" sz="2400" spc="-1" strike="noStrike">
                <a:solidFill>
                  <a:srgbClr val="434343"/>
                </a:solidFill>
                <a:uFill>
                  <a:solidFill>
                    <a:srgbClr val="ffffff"/>
                  </a:solidFill>
                </a:uFill>
                <a:latin typeface="文泉驿微米黑"/>
                <a:ea typeface="Calibri"/>
              </a:rPr>
              <a:t>NOTE: </a:t>
            </a:r>
            <a:r>
              <a:rPr b="0" lang="en-US" sz="2400" spc="-1" strike="noStrike">
                <a:solidFill>
                  <a:srgbClr val="434343"/>
                </a:solidFill>
                <a:uFill>
                  <a:solidFill>
                    <a:srgbClr val="ffffff"/>
                  </a:solidFill>
                </a:uFill>
                <a:latin typeface="文泉驿微米黑"/>
                <a:ea typeface="Calibri"/>
              </a:rPr>
              <a:t>The following slides assume you have already installed NodeJS.</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Node installation instructions:</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u="sng">
                <a:solidFill>
                  <a:srgbClr val="0097a7"/>
                </a:solidFill>
                <a:uFill>
                  <a:solidFill>
                    <a:srgbClr val="ffffff"/>
                  </a:solidFill>
                </a:uFill>
                <a:latin typeface="文泉驿微米黑"/>
                <a:ea typeface="Calibri"/>
                <a:hlinkClick r:id="rId1"/>
              </a:rPr>
              <a:t>https://fullstackccu.github.io/install-node/</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All lecture code is in this zip:</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u="sng">
                <a:solidFill>
                  <a:srgbClr val="0097a7"/>
                </a:solidFill>
                <a:uFill>
                  <a:solidFill>
                    <a:srgbClr val="ffffff"/>
                  </a:solidFill>
                </a:uFill>
                <a:latin typeface="文泉驿微米黑"/>
                <a:ea typeface="Calibri"/>
                <a:hlinkClick r:id="rId2"/>
              </a:rPr>
              <a:t>https://fullstackccu.github.io/lectures/19/lecture19.zip</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u="sng">
                <a:solidFill>
                  <a:srgbClr val="0097a7"/>
                </a:solidFill>
                <a:uFill>
                  <a:solidFill>
                    <a:srgbClr val="ffffff"/>
                  </a:solidFill>
                </a:uFill>
                <a:latin typeface="文泉驿微米黑"/>
                <a:ea typeface="Calibri"/>
                <a:hlinkClick r:id="rId3"/>
              </a:rPr>
              <a:t>https://fullstackccu.github.io/lectures/20/lecture20.zip</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localtunnel demo</a:t>
            </a:r>
            <a:endParaRPr b="0" lang="en-US" sz="1400" spc="-1" strike="noStrike">
              <a:solidFill>
                <a:srgbClr val="000000"/>
              </a:solidFill>
              <a:uFill>
                <a:solidFill>
                  <a:srgbClr val="ffffff"/>
                </a:solidFill>
              </a:uFill>
              <a:latin typeface="Arial"/>
            </a:endParaRPr>
          </a:p>
        </p:txBody>
      </p:sp>
      <p:sp>
        <p:nvSpPr>
          <p:cNvPr id="325" name="TextShape 2"/>
          <p:cNvSpPr txBox="1"/>
          <p:nvPr/>
        </p:nvSpPr>
        <p:spPr>
          <a:xfrm>
            <a:off x="782640" y="1560240"/>
            <a:ext cx="7578360" cy="4554720"/>
          </a:xfrm>
          <a:prstGeom prst="rect">
            <a:avLst/>
          </a:prstGeom>
          <a:noFill/>
          <a:ln>
            <a:noFill/>
          </a:ln>
        </p:spPr>
        <p:txBody>
          <a:bodyPr tIns="91440" bIns="91440"/>
          <a:p>
            <a:pPr>
              <a:lnSpc>
                <a:spcPct val="115000"/>
              </a:lnSpc>
            </a:pPr>
            <a:r>
              <a:rPr b="1" lang="en-US" sz="2400" spc="-1" strike="noStrike">
                <a:solidFill>
                  <a:srgbClr val="434343"/>
                </a:solidFill>
                <a:uFill>
                  <a:solidFill>
                    <a:srgbClr val="ffffff"/>
                  </a:solidFill>
                </a:uFill>
                <a:latin typeface="文泉驿微米黑"/>
                <a:ea typeface="Calibri"/>
              </a:rPr>
              <a:t>Notice:</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If I kill my "node server.js" process, the URL no longer works (will timeout)</a:t>
            </a:r>
            <a:r>
              <a:rPr b="0" lang="en-US" sz="2400" spc="-1" strike="noStrike">
                <a:solidFill>
                  <a:srgbClr val="434343"/>
                </a:solidFill>
                <a:uFill>
                  <a:solidFill>
                    <a:srgbClr val="ffffff"/>
                  </a:solidFill>
                </a:uFill>
                <a:latin typeface="文泉驿微米黑"/>
                <a:ea typeface="Calibri"/>
              </a:rPr>
              <a:t>
</a:t>
            </a:r>
            <a:r>
              <a:rPr b="0" lang="en-US" sz="2400" spc="-1" strike="noStrike">
                <a:solidFill>
                  <a:srgbClr val="434343"/>
                </a:solidFill>
                <a:uFill>
                  <a:solidFill>
                    <a:srgbClr val="ffffff"/>
                  </a:solidFill>
                </a:uFill>
                <a:latin typeface="文泉驿微米黑"/>
              </a:rPr>
              <a:t> </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If a bunch of people access the URL at the same time, my server handles each response one at a time</a:t>
            </a:r>
            <a:r>
              <a:rPr b="0" lang="en-US" sz="2400" spc="-1" strike="noStrike">
                <a:solidFill>
                  <a:srgbClr val="434343"/>
                </a:solidFill>
                <a:uFill>
                  <a:solidFill>
                    <a:srgbClr val="ffffff"/>
                  </a:solidFill>
                </a:uFill>
                <a:latin typeface="文泉驿微米黑"/>
                <a:ea typeface="Calibri"/>
              </a:rPr>
              <a:t>
</a:t>
            </a:r>
            <a:r>
              <a:rPr b="0" lang="en-US" sz="2400" spc="-1" strike="noStrike">
                <a:solidFill>
                  <a:srgbClr val="434343"/>
                </a:solidFill>
                <a:uFill>
                  <a:solidFill>
                    <a:srgbClr val="ffffff"/>
                  </a:solidFill>
                </a:uFill>
                <a:latin typeface="文泉驿微米黑"/>
              </a:rPr>
              <a:t> </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If I am doing other stuff on my computer (surfing the web; using PhotoShop) it'll hinder the performance of my server</a:t>
            </a:r>
            <a:endParaRPr b="0" lang="en-US" sz="1400" spc="-1" strike="noStrike">
              <a:solidFill>
                <a:srgbClr val="000000"/>
              </a:solidFill>
              <a:uFill>
                <a:solidFill>
                  <a:srgbClr val="ffffff"/>
                </a:solidFill>
              </a:uFill>
              <a:latin typeface="Arial"/>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"Real" servers</a:t>
            </a:r>
            <a:endParaRPr b="0" lang="en-US" sz="1400" spc="-1" strike="noStrike">
              <a:solidFill>
                <a:srgbClr val="000000"/>
              </a:solidFill>
              <a:uFill>
                <a:solidFill>
                  <a:srgbClr val="ffffff"/>
                </a:solidFill>
              </a:uFill>
              <a:latin typeface="Arial"/>
            </a:endParaRPr>
          </a:p>
        </p:txBody>
      </p:sp>
      <p:sp>
        <p:nvSpPr>
          <p:cNvPr id="327" name="TextShape 2"/>
          <p:cNvSpPr txBox="1"/>
          <p:nvPr/>
        </p:nvSpPr>
        <p:spPr>
          <a:xfrm>
            <a:off x="509040" y="1609200"/>
            <a:ext cx="8125560" cy="5022720"/>
          </a:xfrm>
          <a:prstGeom prst="rect">
            <a:avLst/>
          </a:prstGeom>
          <a:noFill/>
          <a:ln>
            <a:noFill/>
          </a:ln>
        </p:spPr>
        <p:txBody>
          <a:bodyPr tIns="91440" bIns="91440"/>
          <a:p>
            <a:pPr>
              <a:lnSpc>
                <a:spcPct val="115000"/>
              </a:lnSpc>
            </a:pPr>
            <a:r>
              <a:rPr b="0" lang="en-US" sz="2200" spc="-1" strike="noStrike">
                <a:solidFill>
                  <a:srgbClr val="434343"/>
                </a:solidFill>
                <a:uFill>
                  <a:solidFill>
                    <a:srgbClr val="ffffff"/>
                  </a:solidFill>
                </a:uFill>
                <a:latin typeface="文泉驿微米黑"/>
                <a:ea typeface="Calibri"/>
              </a:rPr>
              <a:t>Therefore, most "real" servers are setup like this:</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Instead of running on a random laptop, servers run on </a:t>
            </a:r>
            <a:r>
              <a:rPr b="1" lang="en-US" sz="2200" spc="-1" strike="noStrike">
                <a:solidFill>
                  <a:srgbClr val="434343"/>
                </a:solidFill>
                <a:uFill>
                  <a:solidFill>
                    <a:srgbClr val="ffffff"/>
                  </a:solidFill>
                </a:uFill>
                <a:latin typeface="文泉驿微米黑"/>
                <a:ea typeface="Calibri"/>
              </a:rPr>
              <a:t>dedicated machines</a:t>
            </a:r>
            <a:r>
              <a:rPr b="0" lang="en-US" sz="2200" spc="-1" strike="noStrike">
                <a:solidFill>
                  <a:srgbClr val="434343"/>
                </a:solidFill>
                <a:uFill>
                  <a:solidFill>
                    <a:srgbClr val="ffffff"/>
                  </a:solidFill>
                </a:uFill>
                <a:latin typeface="文泉驿微米黑"/>
                <a:ea typeface="Calibri"/>
              </a:rPr>
              <a:t> that only runs the server software</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Server computers are installed with a </a:t>
            </a:r>
            <a:r>
              <a:rPr b="1" lang="en-US" sz="2200" spc="-1" strike="noStrike">
                <a:solidFill>
                  <a:srgbClr val="434343"/>
                </a:solidFill>
                <a:uFill>
                  <a:solidFill>
                    <a:srgbClr val="ffffff"/>
                  </a:solidFill>
                </a:uFill>
                <a:latin typeface="文泉驿微米黑"/>
                <a:ea typeface="Calibri"/>
              </a:rPr>
              <a:t>different OS that</a:t>
            </a:r>
            <a:r>
              <a:rPr b="0" lang="en-US" sz="2200" spc="-1" strike="noStrike">
                <a:solidFill>
                  <a:srgbClr val="434343"/>
                </a:solidFill>
                <a:uFill>
                  <a:solidFill>
                    <a:srgbClr val="ffffff"/>
                  </a:solidFill>
                </a:uFill>
                <a:latin typeface="文泉驿微米黑"/>
                <a:ea typeface="Calibri"/>
              </a:rPr>
              <a:t> is optimized for running server software</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There are </a:t>
            </a:r>
            <a:r>
              <a:rPr b="1" lang="en-US" sz="2200" spc="-1" strike="noStrike">
                <a:solidFill>
                  <a:srgbClr val="434343"/>
                </a:solidFill>
                <a:uFill>
                  <a:solidFill>
                    <a:srgbClr val="ffffff"/>
                  </a:solidFill>
                </a:uFill>
                <a:latin typeface="文泉驿微米黑"/>
                <a:ea typeface="Calibri"/>
              </a:rPr>
              <a:t>backup server computers</a:t>
            </a:r>
            <a:r>
              <a:rPr b="0" lang="en-US" sz="2200" spc="-1" strike="noStrike">
                <a:solidFill>
                  <a:srgbClr val="434343"/>
                </a:solidFill>
                <a:uFill>
                  <a:solidFill>
                    <a:srgbClr val="ffffff"/>
                  </a:solidFill>
                </a:uFill>
                <a:latin typeface="文泉驿微米黑"/>
                <a:ea typeface="Calibri"/>
              </a:rPr>
              <a:t> running in case one dies (software crashes; power goes out; hardware fails; etc)</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There are </a:t>
            </a:r>
            <a:r>
              <a:rPr b="1" lang="en-US" sz="2200" spc="-1" strike="noStrike">
                <a:solidFill>
                  <a:srgbClr val="434343"/>
                </a:solidFill>
                <a:uFill>
                  <a:solidFill>
                    <a:srgbClr val="ffffff"/>
                  </a:solidFill>
                </a:uFill>
                <a:latin typeface="文泉驿微米黑"/>
                <a:ea typeface="Calibri"/>
              </a:rPr>
              <a:t>multiple computers</a:t>
            </a:r>
            <a:r>
              <a:rPr b="0" lang="en-US" sz="2200" spc="-1" strike="noStrike">
                <a:solidFill>
                  <a:srgbClr val="434343"/>
                </a:solidFill>
                <a:uFill>
                  <a:solidFill>
                    <a:srgbClr val="ffffff"/>
                  </a:solidFill>
                </a:uFill>
                <a:latin typeface="文泉驿微米黑"/>
                <a:ea typeface="Calibri"/>
              </a:rPr>
              <a:t> with identical server programs running if you have a lot of traffic</a:t>
            </a:r>
            <a:endParaRPr b="0" lang="en-US" sz="1400" spc="-1" strike="noStrike">
              <a:solidFill>
                <a:srgbClr val="000000"/>
              </a:solidFill>
              <a:uFill>
                <a:solidFill>
                  <a:srgbClr val="ffffff"/>
                </a:solidFill>
              </a:uFill>
              <a:latin typeface="Arial"/>
            </a:endParaRPr>
          </a:p>
          <a:p>
            <a:pPr lvl="1" marL="914400" indent="-342720">
              <a:lnSpc>
                <a:spcPct val="115000"/>
              </a:lnSpc>
              <a:buClr>
                <a:srgbClr val="434343"/>
              </a:buClr>
              <a:buFont typeface="Calibri"/>
              <a:buChar char="-"/>
            </a:pPr>
            <a:r>
              <a:rPr b="0" lang="en-US" sz="1600" spc="-1" strike="noStrike">
                <a:solidFill>
                  <a:srgbClr val="434343"/>
                </a:solidFill>
                <a:uFill>
                  <a:solidFill>
                    <a:srgbClr val="ffffff"/>
                  </a:solidFill>
                </a:uFill>
                <a:latin typeface="文泉驿微米黑"/>
                <a:ea typeface="Calibri"/>
              </a:rPr>
              <a:t>Since each computer can only receive requests one at a time, to receive more requests simultaneously, you need multiple machines</a:t>
            </a:r>
            <a:endParaRPr b="0" lang="en-US" sz="1400" spc="-1" strike="noStrike">
              <a:solidFill>
                <a:srgbClr val="000000"/>
              </a:solidFill>
              <a:uFill>
                <a:solidFill>
                  <a:srgbClr val="ffffff"/>
                </a:solidFill>
              </a:uFill>
              <a:latin typeface="Arial"/>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"Real" servers</a:t>
            </a:r>
            <a:endParaRPr b="0" lang="en-US" sz="1400" spc="-1" strike="noStrike">
              <a:solidFill>
                <a:srgbClr val="000000"/>
              </a:solidFill>
              <a:uFill>
                <a:solidFill>
                  <a:srgbClr val="ffffff"/>
                </a:solidFill>
              </a:uFill>
              <a:latin typeface="Arial"/>
            </a:endParaRPr>
          </a:p>
        </p:txBody>
      </p:sp>
      <p:sp>
        <p:nvSpPr>
          <p:cNvPr id="329"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Veeeeery general rule of thumb: A single-machine server should be able to handle ~1000 to 10,000 simultaneous requests </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It will </a:t>
            </a:r>
            <a:r>
              <a:rPr b="1" lang="en-US" sz="2400" spc="-1" strike="noStrike">
                <a:solidFill>
                  <a:srgbClr val="434343"/>
                </a:solidFill>
                <a:uFill>
                  <a:solidFill>
                    <a:srgbClr val="ffffff"/>
                  </a:solidFill>
                </a:uFill>
                <a:latin typeface="文泉驿微米黑"/>
                <a:ea typeface="Calibri"/>
              </a:rPr>
              <a:t>receive</a:t>
            </a:r>
            <a:r>
              <a:rPr b="0" lang="en-US" sz="2400" spc="-1" strike="noStrike">
                <a:solidFill>
                  <a:srgbClr val="434343"/>
                </a:solidFill>
                <a:uFill>
                  <a:solidFill>
                    <a:srgbClr val="ffffff"/>
                  </a:solidFill>
                </a:uFill>
                <a:latin typeface="文泉驿微米黑"/>
                <a:ea typeface="Calibri"/>
              </a:rPr>
              <a:t> each request one at a time</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It may </a:t>
            </a:r>
            <a:r>
              <a:rPr b="1" lang="en-US" sz="2400" spc="-1" strike="noStrike">
                <a:solidFill>
                  <a:srgbClr val="434343"/>
                </a:solidFill>
                <a:uFill>
                  <a:solidFill>
                    <a:srgbClr val="ffffff"/>
                  </a:solidFill>
                </a:uFill>
                <a:latin typeface="文泉驿微米黑"/>
                <a:ea typeface="Calibri"/>
              </a:rPr>
              <a:t>process</a:t>
            </a:r>
            <a:r>
              <a:rPr b="0" lang="en-US" sz="2400" spc="-1" strike="noStrike">
                <a:solidFill>
                  <a:srgbClr val="434343"/>
                </a:solidFill>
                <a:uFill>
                  <a:solidFill>
                    <a:srgbClr val="ffffff"/>
                  </a:solidFill>
                </a:uFill>
                <a:latin typeface="文泉驿微米黑"/>
                <a:ea typeface="Calibri"/>
              </a:rPr>
              <a:t> the requests in parallel</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1800" spc="-1" strike="noStrike">
                <a:solidFill>
                  <a:srgbClr val="434343"/>
                </a:solidFill>
                <a:uFill>
                  <a:solidFill>
                    <a:srgbClr val="ffffff"/>
                  </a:solidFill>
                </a:uFill>
                <a:latin typeface="文泉驿微米黑"/>
                <a:ea typeface="Calibri"/>
              </a:rPr>
              <a:t>(In other words: Unless you are a) expecting &gt;1000 simultaneous requests to your web server, and b) picky about exactly how those requests are served, you really don't need to be deploying your server via AWS, Google Cloud Platform, or other IaaS. It's not that AWS/GCP isn't worth learning; it's just not the first thing you need to learn.)</a:t>
            </a:r>
            <a:endParaRPr b="0" lang="en-US" sz="1400" spc="-1" strike="noStrike">
              <a:solidFill>
                <a:srgbClr val="000000"/>
              </a:solidFill>
              <a:uFill>
                <a:solidFill>
                  <a:srgbClr val="ffffff"/>
                </a:solidFill>
              </a:uFill>
              <a:latin typeface="Arial"/>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localtunnel on local machine</a:t>
            </a:r>
            <a:endParaRPr b="0" lang="en-US" sz="1400" spc="-1" strike="noStrike">
              <a:solidFill>
                <a:srgbClr val="000000"/>
              </a:solidFill>
              <a:uFill>
                <a:solidFill>
                  <a:srgbClr val="ffffff"/>
                </a:solidFill>
              </a:uFill>
              <a:latin typeface="Arial"/>
            </a:endParaRPr>
          </a:p>
        </p:txBody>
      </p:sp>
      <p:pic>
        <p:nvPicPr>
          <p:cNvPr id="331" name="Google Shape;366;p45" descr=""/>
          <p:cNvPicPr/>
          <p:nvPr/>
        </p:nvPicPr>
        <p:blipFill>
          <a:blip r:embed="rId1"/>
          <a:stretch/>
        </p:blipFill>
        <p:spPr>
          <a:xfrm>
            <a:off x="1145520" y="3516840"/>
            <a:ext cx="1927440" cy="1262160"/>
          </a:xfrm>
          <a:prstGeom prst="rect">
            <a:avLst/>
          </a:prstGeom>
          <a:ln>
            <a:noFill/>
          </a:ln>
        </p:spPr>
      </p:pic>
      <p:sp>
        <p:nvSpPr>
          <p:cNvPr id="332" name="CustomShape 2"/>
          <p:cNvSpPr/>
          <p:nvPr/>
        </p:nvSpPr>
        <p:spPr>
          <a:xfrm rot="10800000">
            <a:off x="1394280" y="4033080"/>
            <a:ext cx="441720" cy="256320"/>
          </a:xfrm>
          <a:custGeom>
            <a:avLst/>
            <a:gdLst/>
            <a:ahLst/>
            <a:rect l="l" t="t" r="r" b="b"/>
            <a:pathLst>
              <a:path w="21600" h="21600">
                <a:moveTo>
                  <a:pt x="0" y="0"/>
                </a:moveTo>
                <a:lnTo>
                  <a:pt x="21600" y="21600"/>
                </a:lnTo>
              </a:path>
            </a:pathLst>
          </a:custGeom>
          <a:noFill/>
          <a:ln w="38160">
            <a:solidFill>
              <a:srgbClr val="595959"/>
            </a:solidFill>
            <a:round/>
          </a:ln>
        </p:spPr>
        <p:style>
          <a:lnRef idx="0"/>
          <a:fillRef idx="0"/>
          <a:effectRef idx="0"/>
          <a:fontRef idx="minor"/>
        </p:style>
      </p:sp>
      <p:pic>
        <p:nvPicPr>
          <p:cNvPr id="333" name="Google Shape;368;p45" descr=""/>
          <p:cNvPicPr/>
          <p:nvPr/>
        </p:nvPicPr>
        <p:blipFill>
          <a:blip r:embed="rId2"/>
          <a:stretch/>
        </p:blipFill>
        <p:spPr>
          <a:xfrm>
            <a:off x="286560" y="2855160"/>
            <a:ext cx="1034280" cy="1033920"/>
          </a:xfrm>
          <a:prstGeom prst="rect">
            <a:avLst/>
          </a:prstGeom>
          <a:ln>
            <a:noFill/>
          </a:ln>
        </p:spPr>
      </p:pic>
      <p:sp>
        <p:nvSpPr>
          <p:cNvPr id="334" name="CustomShape 3"/>
          <p:cNvSpPr/>
          <p:nvPr/>
        </p:nvSpPr>
        <p:spPr>
          <a:xfrm flipH="1">
            <a:off x="613800" y="4910400"/>
            <a:ext cx="2697480" cy="467280"/>
          </a:xfrm>
          <a:prstGeom prst="rect">
            <a:avLst/>
          </a:prstGeom>
          <a:noFill/>
          <a:ln>
            <a:noFill/>
          </a:ln>
        </p:spPr>
        <p:style>
          <a:lnRef idx="0"/>
          <a:fillRef idx="0"/>
          <a:effectRef idx="0"/>
          <a:fontRef idx="minor"/>
        </p:style>
        <p:txBody>
          <a:bodyPr tIns="91440" bIns="91440" anchor="ctr"/>
          <a:p>
            <a:pPr algn="ctr">
              <a:lnSpc>
                <a:spcPct val="100000"/>
              </a:lnSpc>
            </a:pPr>
            <a:r>
              <a:rPr b="1" lang="en-US" sz="2000" spc="-1" strike="noStrike">
                <a:solidFill>
                  <a:srgbClr val="000000"/>
                </a:solidFill>
                <a:uFill>
                  <a:solidFill>
                    <a:srgbClr val="ffffff"/>
                  </a:solidFill>
                </a:uFill>
                <a:latin typeface="文泉驿微米黑"/>
                <a:ea typeface="Calibri"/>
              </a:rPr>
              <a:t>Server </a:t>
            </a:r>
            <a:r>
              <a:rPr b="1" lang="en-US" sz="2000" spc="-1" strike="noStrike">
                <a:solidFill>
                  <a:srgbClr val="000000"/>
                </a:solidFill>
                <a:uFill>
                  <a:solidFill>
                    <a:srgbClr val="ffffff"/>
                  </a:solidFill>
                </a:uFill>
                <a:latin typeface="文泉驿微米黑"/>
                <a:ea typeface="Calibri"/>
              </a:rPr>
              <a:t>
</a:t>
            </a:r>
            <a:r>
              <a:rPr b="1" lang="en-US" sz="2000" spc="-1" strike="noStrike">
                <a:solidFill>
                  <a:srgbClr val="000000"/>
                </a:solidFill>
                <a:uFill>
                  <a:solidFill>
                    <a:srgbClr val="ffffff"/>
                  </a:solidFill>
                </a:uFill>
                <a:latin typeface="文泉驿微米黑"/>
                <a:ea typeface="Calibri"/>
              </a:rPr>
              <a:t>(jj's laptop)</a:t>
            </a:r>
            <a:endParaRPr b="0" lang="en-US" sz="1800" spc="-1" strike="noStrike">
              <a:solidFill>
                <a:srgbClr val="000000"/>
              </a:solidFill>
              <a:uFill>
                <a:solidFill>
                  <a:srgbClr val="ffffff"/>
                </a:solidFill>
              </a:uFill>
              <a:latin typeface="Arial"/>
            </a:endParaRPr>
          </a:p>
        </p:txBody>
      </p:sp>
      <p:sp>
        <p:nvSpPr>
          <p:cNvPr id="335" name="CustomShape 4"/>
          <p:cNvSpPr/>
          <p:nvPr/>
        </p:nvSpPr>
        <p:spPr>
          <a:xfrm flipH="1">
            <a:off x="2736360" y="2972880"/>
            <a:ext cx="273240" cy="564480"/>
          </a:xfrm>
          <a:custGeom>
            <a:avLst/>
            <a:gdLst/>
            <a:ahLst/>
            <a:rect l="l" t="t" r="r" b="b"/>
            <a:pathLst>
              <a:path w="21600" h="21600">
                <a:moveTo>
                  <a:pt x="0" y="0"/>
                </a:moveTo>
                <a:lnTo>
                  <a:pt x="21600" y="21600"/>
                </a:lnTo>
              </a:path>
            </a:pathLst>
          </a:custGeom>
          <a:noFill/>
          <a:ln w="38160">
            <a:solidFill>
              <a:srgbClr val="595959"/>
            </a:solidFill>
            <a:round/>
          </a:ln>
        </p:spPr>
        <p:style>
          <a:lnRef idx="0"/>
          <a:fillRef idx="0"/>
          <a:effectRef idx="0"/>
          <a:fontRef idx="minor"/>
        </p:style>
      </p:sp>
      <p:pic>
        <p:nvPicPr>
          <p:cNvPr id="336" name="Google Shape;371;p45" descr=""/>
          <p:cNvPicPr/>
          <p:nvPr/>
        </p:nvPicPr>
        <p:blipFill>
          <a:blip r:embed="rId3"/>
          <a:stretch/>
        </p:blipFill>
        <p:spPr>
          <a:xfrm>
            <a:off x="4221000" y="1632600"/>
            <a:ext cx="1141560" cy="1141560"/>
          </a:xfrm>
          <a:prstGeom prst="rect">
            <a:avLst/>
          </a:prstGeom>
          <a:ln>
            <a:noFill/>
          </a:ln>
        </p:spPr>
      </p:pic>
      <p:sp>
        <p:nvSpPr>
          <p:cNvPr id="337" name="CustomShape 5"/>
          <p:cNvSpPr/>
          <p:nvPr/>
        </p:nvSpPr>
        <p:spPr>
          <a:xfrm flipH="1">
            <a:off x="3594960" y="1932840"/>
            <a:ext cx="839520" cy="412920"/>
          </a:xfrm>
          <a:custGeom>
            <a:avLst/>
            <a:gdLst/>
            <a:ahLst/>
            <a:rect l="l" t="t" r="r" b="b"/>
            <a:pathLst>
              <a:path w="21600" h="21600">
                <a:moveTo>
                  <a:pt x="0" y="0"/>
                </a:moveTo>
                <a:lnTo>
                  <a:pt x="21600" y="21600"/>
                </a:lnTo>
              </a:path>
            </a:pathLst>
          </a:custGeom>
          <a:noFill/>
          <a:ln w="38160">
            <a:solidFill>
              <a:srgbClr val="595959"/>
            </a:solidFill>
            <a:round/>
          </a:ln>
        </p:spPr>
        <p:style>
          <a:lnRef idx="0"/>
          <a:fillRef idx="0"/>
          <a:effectRef idx="0"/>
          <a:fontRef idx="minor"/>
        </p:style>
      </p:sp>
      <p:sp>
        <p:nvSpPr>
          <p:cNvPr id="338" name="CustomShape 6"/>
          <p:cNvSpPr/>
          <p:nvPr/>
        </p:nvSpPr>
        <p:spPr>
          <a:xfrm flipH="1">
            <a:off x="2641680" y="2131920"/>
            <a:ext cx="1319760" cy="977040"/>
          </a:xfrm>
          <a:prstGeom prst="cloud">
            <a:avLst/>
          </a:prstGeom>
          <a:solidFill>
            <a:srgbClr val="9fc5e8"/>
          </a:solidFill>
          <a:ln>
            <a:noFill/>
          </a:ln>
        </p:spPr>
        <p:style>
          <a:lnRef idx="0"/>
          <a:fillRef idx="0"/>
          <a:effectRef idx="0"/>
          <a:fontRef idx="minor"/>
        </p:style>
        <p:txBody>
          <a:bodyPr tIns="91440" bIns="91440" anchor="ctr"/>
          <a:p>
            <a:pPr algn="ctr">
              <a:lnSpc>
                <a:spcPct val="100000"/>
              </a:lnSpc>
            </a:pPr>
            <a:r>
              <a:rPr b="0" lang="en-US" sz="1400" spc="-1" strike="noStrike">
                <a:solidFill>
                  <a:srgbClr val="000000"/>
                </a:solidFill>
                <a:uFill>
                  <a:solidFill>
                    <a:srgbClr val="ffffff"/>
                  </a:solidFill>
                </a:uFill>
                <a:latin typeface="Calibri"/>
                <a:ea typeface="Calibri"/>
              </a:rPr>
              <a:t>(Routing, etc…)</a:t>
            </a:r>
            <a:endParaRPr b="0" lang="en-US" sz="1800" spc="-1" strike="noStrike">
              <a:solidFill>
                <a:srgbClr val="000000"/>
              </a:solidFill>
              <a:uFill>
                <a:solidFill>
                  <a:srgbClr val="ffffff"/>
                </a:solidFill>
              </a:uFill>
              <a:latin typeface="Arial"/>
            </a:endParaRPr>
          </a:p>
        </p:txBody>
      </p:sp>
      <p:sp>
        <p:nvSpPr>
          <p:cNvPr id="339" name="CustomShape 7"/>
          <p:cNvSpPr/>
          <p:nvPr/>
        </p:nvSpPr>
        <p:spPr>
          <a:xfrm>
            <a:off x="3639960" y="4256640"/>
            <a:ext cx="5248800" cy="1775520"/>
          </a:xfrm>
          <a:prstGeom prst="rect">
            <a:avLst/>
          </a:prstGeom>
          <a:noFill/>
          <a:ln>
            <a:noFill/>
          </a:ln>
        </p:spPr>
        <p:style>
          <a:lnRef idx="0"/>
          <a:fillRef idx="0"/>
          <a:effectRef idx="0"/>
          <a:fontRef idx="minor"/>
        </p:style>
        <p:txBody>
          <a:bodyPr tIns="91440" bIns="91440"/>
          <a:p>
            <a:pPr>
              <a:lnSpc>
                <a:spcPct val="100000"/>
              </a:lnSpc>
            </a:pPr>
            <a:r>
              <a:rPr b="0" lang="en-US" sz="2400" spc="-1" strike="noStrike">
                <a:solidFill>
                  <a:srgbClr val="000000"/>
                </a:solidFill>
                <a:uFill>
                  <a:solidFill>
                    <a:srgbClr val="ffffff"/>
                  </a:solidFill>
                </a:uFill>
                <a:latin typeface="文泉驿微米黑"/>
                <a:ea typeface="Calibri"/>
              </a:rPr>
              <a:t>I can also navigate to:</a:t>
            </a:r>
            <a:r>
              <a:rPr b="0" lang="en-US" sz="2400" spc="-1" strike="noStrike">
                <a:solidFill>
                  <a:srgbClr val="000000"/>
                </a:solidFill>
                <a:uFill>
                  <a:solidFill>
                    <a:srgbClr val="ffffff"/>
                  </a:solidFill>
                </a:uFill>
                <a:latin typeface="文泉驿微米黑"/>
                <a:ea typeface="Calibri"/>
              </a:rPr>
              <a:t>
</a:t>
            </a:r>
            <a:r>
              <a:rPr b="0" lang="en-US" sz="2400" spc="-1" strike="noStrike">
                <a:solidFill>
                  <a:srgbClr val="000000"/>
                </a:solidFill>
                <a:uFill>
                  <a:solidFill>
                    <a:srgbClr val="ffffff"/>
                  </a:solidFill>
                </a:uFill>
                <a:latin typeface="文泉驿微米黑"/>
                <a:ea typeface="Consolas"/>
              </a:rPr>
              <a:t>vrktest.localtunnel.me</a:t>
            </a:r>
            <a:endParaRPr b="0" lang="en-US" sz="18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文泉驿微米黑"/>
                <a:ea typeface="Calibri"/>
              </a:rPr>
              <a:t>from my own laptop.</a:t>
            </a:r>
            <a:endParaRPr b="0" lang="en-US" sz="1800" spc="-1" strike="noStrike">
              <a:solidFill>
                <a:srgbClr val="000000"/>
              </a:solidFill>
              <a:uFill>
                <a:solidFill>
                  <a:srgbClr val="ffffff"/>
                </a:solidFill>
              </a:uFill>
              <a:latin typeface="Arial"/>
            </a:endParaRPr>
          </a:p>
          <a:p>
            <a:pPr marL="457200" indent="-380520">
              <a:lnSpc>
                <a:spcPct val="100000"/>
              </a:lnSpc>
              <a:buClr>
                <a:srgbClr val="000000"/>
              </a:buClr>
              <a:buFont typeface="Calibri"/>
              <a:buChar char="-"/>
            </a:pPr>
            <a:r>
              <a:rPr b="0" lang="en-US" sz="2400" spc="-1" strike="noStrike">
                <a:solidFill>
                  <a:srgbClr val="000000"/>
                </a:solidFill>
                <a:uFill>
                  <a:solidFill>
                    <a:srgbClr val="ffffff"/>
                  </a:solidFill>
                </a:uFill>
                <a:latin typeface="文泉驿微米黑"/>
                <a:ea typeface="Calibri"/>
              </a:rPr>
              <a:t>In this scenario, my laptop is both the server and the client.</a:t>
            </a:r>
            <a:endParaRPr b="0" lang="en-US" sz="1800" spc="-1" strike="noStrike">
              <a:solidFill>
                <a:srgbClr val="000000"/>
              </a:solidFill>
              <a:uFill>
                <a:solidFill>
                  <a:srgbClr val="ffffff"/>
                </a:solidFill>
              </a:uFill>
              <a:latin typeface="Arial"/>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Montserrat"/>
                <a:ea typeface="Montserrat"/>
              </a:rPr>
              <a:t>localtunnel request</a:t>
            </a:r>
            <a:endParaRPr b="0" lang="en-US" sz="1400" spc="-1" strike="noStrike">
              <a:solidFill>
                <a:srgbClr val="000000"/>
              </a:solidFill>
              <a:uFill>
                <a:solidFill>
                  <a:srgbClr val="ffffff"/>
                </a:solidFill>
              </a:uFill>
              <a:latin typeface="Arial"/>
            </a:endParaRPr>
          </a:p>
        </p:txBody>
      </p:sp>
      <p:pic>
        <p:nvPicPr>
          <p:cNvPr id="341" name="Google Shape;380;p46" descr=""/>
          <p:cNvPicPr/>
          <p:nvPr/>
        </p:nvPicPr>
        <p:blipFill>
          <a:blip r:embed="rId1"/>
          <a:stretch/>
        </p:blipFill>
        <p:spPr>
          <a:xfrm>
            <a:off x="4511880" y="3585600"/>
            <a:ext cx="1927440" cy="1262160"/>
          </a:xfrm>
          <a:prstGeom prst="rect">
            <a:avLst/>
          </a:prstGeom>
          <a:ln>
            <a:noFill/>
          </a:ln>
        </p:spPr>
      </p:pic>
      <p:sp>
        <p:nvSpPr>
          <p:cNvPr id="342" name="CustomShape 2"/>
          <p:cNvSpPr/>
          <p:nvPr/>
        </p:nvSpPr>
        <p:spPr>
          <a:xfrm rot="10800000">
            <a:off x="4760640" y="4101840"/>
            <a:ext cx="767160" cy="598680"/>
          </a:xfrm>
          <a:custGeom>
            <a:avLst/>
            <a:gdLst/>
            <a:ahLst/>
            <a:rect l="l" t="t" r="r" b="b"/>
            <a:pathLst>
              <a:path w="21600" h="21600">
                <a:moveTo>
                  <a:pt x="0" y="0"/>
                </a:moveTo>
                <a:lnTo>
                  <a:pt x="21600" y="21600"/>
                </a:lnTo>
              </a:path>
            </a:pathLst>
          </a:custGeom>
          <a:noFill/>
          <a:ln w="38160">
            <a:solidFill>
              <a:srgbClr val="595959"/>
            </a:solidFill>
            <a:round/>
            <a:tailEnd len="med" type="triangle" w="med"/>
          </a:ln>
        </p:spPr>
        <p:style>
          <a:lnRef idx="0"/>
          <a:fillRef idx="0"/>
          <a:effectRef idx="0"/>
          <a:fontRef idx="minor"/>
        </p:style>
      </p:sp>
      <p:sp>
        <p:nvSpPr>
          <p:cNvPr id="343" name="CustomShape 3"/>
          <p:cNvSpPr/>
          <p:nvPr/>
        </p:nvSpPr>
        <p:spPr>
          <a:xfrm flipH="1">
            <a:off x="4132800" y="4979160"/>
            <a:ext cx="2697480" cy="1397520"/>
          </a:xfrm>
          <a:prstGeom prst="rect">
            <a:avLst/>
          </a:prstGeom>
          <a:noFill/>
          <a:ln>
            <a:noFill/>
          </a:ln>
        </p:spPr>
        <p:style>
          <a:lnRef idx="0"/>
          <a:fillRef idx="0"/>
          <a:effectRef idx="0"/>
          <a:fontRef idx="minor"/>
        </p:style>
        <p:txBody>
          <a:bodyPr tIns="91440" bIns="91440" anchor="ctr"/>
          <a:p>
            <a:pPr algn="ctr">
              <a:lnSpc>
                <a:spcPct val="100000"/>
              </a:lnSpc>
            </a:pPr>
            <a:r>
              <a:rPr b="1" lang="en-US" sz="2000" spc="-1" strike="noStrike">
                <a:solidFill>
                  <a:srgbClr val="000000"/>
                </a:solidFill>
                <a:uFill>
                  <a:solidFill>
                    <a:srgbClr val="ffffff"/>
                  </a:solidFill>
                </a:uFill>
                <a:latin typeface="文泉驿微米黑"/>
                <a:ea typeface="Calibri"/>
              </a:rPr>
              <a:t>Server </a:t>
            </a:r>
            <a:r>
              <a:rPr b="1" lang="en-US" sz="2000" spc="-1" strike="noStrike">
                <a:solidFill>
                  <a:srgbClr val="000000"/>
                </a:solidFill>
                <a:uFill>
                  <a:solidFill>
                    <a:srgbClr val="ffffff"/>
                  </a:solidFill>
                </a:uFill>
                <a:latin typeface="文泉驿微米黑"/>
                <a:ea typeface="Calibri"/>
              </a:rPr>
              <a:t>
</a:t>
            </a:r>
            <a:r>
              <a:rPr b="1" lang="en-US" sz="2000" spc="-1" strike="noStrike">
                <a:solidFill>
                  <a:srgbClr val="000000"/>
                </a:solidFill>
                <a:uFill>
                  <a:solidFill>
                    <a:srgbClr val="ffffff"/>
                  </a:solidFill>
                </a:uFill>
                <a:latin typeface="文泉驿微米黑"/>
                <a:ea typeface="Calibri"/>
              </a:rPr>
              <a:t>(jj's laptop)</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1" lang="en-US" sz="2000" spc="-1" strike="noStrike">
                <a:solidFill>
                  <a:srgbClr val="000000"/>
                </a:solidFill>
                <a:uFill>
                  <a:solidFill>
                    <a:srgbClr val="ffffff"/>
                  </a:solidFill>
                </a:uFill>
                <a:latin typeface="文泉驿微米黑"/>
                <a:ea typeface="Calibri"/>
              </a:rPr>
              <a:t>Client</a:t>
            </a:r>
            <a:r>
              <a:rPr b="1" lang="en-US" sz="2000" spc="-1" strike="noStrike">
                <a:solidFill>
                  <a:srgbClr val="000000"/>
                </a:solidFill>
                <a:uFill>
                  <a:solidFill>
                    <a:srgbClr val="ffffff"/>
                  </a:solidFill>
                </a:uFill>
                <a:latin typeface="文泉驿微米黑"/>
                <a:ea typeface="Calibri"/>
              </a:rPr>
              <a:t>
</a:t>
            </a:r>
            <a:r>
              <a:rPr b="1" lang="en-US" sz="2000" spc="-1" strike="noStrike">
                <a:solidFill>
                  <a:srgbClr val="000000"/>
                </a:solidFill>
                <a:uFill>
                  <a:solidFill>
                    <a:srgbClr val="ffffff"/>
                  </a:solidFill>
                </a:uFill>
                <a:latin typeface="文泉驿微米黑"/>
                <a:ea typeface="Calibri"/>
              </a:rPr>
              <a:t>(also jj's laptop)</a:t>
            </a:r>
            <a:endParaRPr b="0" lang="en-US" sz="1800" spc="-1" strike="noStrike">
              <a:solidFill>
                <a:srgbClr val="000000"/>
              </a:solidFill>
              <a:uFill>
                <a:solidFill>
                  <a:srgbClr val="ffffff"/>
                </a:solidFill>
              </a:uFill>
              <a:latin typeface="Arial"/>
            </a:endParaRPr>
          </a:p>
        </p:txBody>
      </p:sp>
      <p:sp>
        <p:nvSpPr>
          <p:cNvPr id="344" name="CustomShape 4"/>
          <p:cNvSpPr/>
          <p:nvPr/>
        </p:nvSpPr>
        <p:spPr>
          <a:xfrm flipH="1">
            <a:off x="6102720" y="3041280"/>
            <a:ext cx="273240" cy="564480"/>
          </a:xfrm>
          <a:custGeom>
            <a:avLst/>
            <a:gdLst/>
            <a:ahLst/>
            <a:rect l="l" t="t" r="r" b="b"/>
            <a:pathLst>
              <a:path w="21600" h="21600">
                <a:moveTo>
                  <a:pt x="0" y="0"/>
                </a:moveTo>
                <a:lnTo>
                  <a:pt x="21600" y="21600"/>
                </a:lnTo>
              </a:path>
            </a:pathLst>
          </a:custGeom>
          <a:noFill/>
          <a:ln w="38160">
            <a:solidFill>
              <a:srgbClr val="595959"/>
            </a:solidFill>
            <a:round/>
            <a:tailEnd len="med" type="triangle" w="med"/>
          </a:ln>
        </p:spPr>
        <p:style>
          <a:lnRef idx="0"/>
          <a:fillRef idx="0"/>
          <a:effectRef idx="0"/>
          <a:fontRef idx="minor"/>
        </p:style>
      </p:sp>
      <p:pic>
        <p:nvPicPr>
          <p:cNvPr id="345" name="Google Shape;384;p46" descr=""/>
          <p:cNvPicPr/>
          <p:nvPr/>
        </p:nvPicPr>
        <p:blipFill>
          <a:blip r:embed="rId2"/>
          <a:stretch/>
        </p:blipFill>
        <p:spPr>
          <a:xfrm>
            <a:off x="7587360" y="1701360"/>
            <a:ext cx="1141560" cy="1141560"/>
          </a:xfrm>
          <a:prstGeom prst="rect">
            <a:avLst/>
          </a:prstGeom>
          <a:ln>
            <a:noFill/>
          </a:ln>
        </p:spPr>
      </p:pic>
      <p:sp>
        <p:nvSpPr>
          <p:cNvPr id="346" name="CustomShape 5"/>
          <p:cNvSpPr/>
          <p:nvPr/>
        </p:nvSpPr>
        <p:spPr>
          <a:xfrm flipH="1">
            <a:off x="7110720" y="2001600"/>
            <a:ext cx="687960" cy="284040"/>
          </a:xfrm>
          <a:custGeom>
            <a:avLst/>
            <a:gdLst/>
            <a:ahLst/>
            <a:rect l="l" t="t" r="r" b="b"/>
            <a:pathLst>
              <a:path w="21600" h="21600">
                <a:moveTo>
                  <a:pt x="0" y="0"/>
                </a:moveTo>
                <a:lnTo>
                  <a:pt x="21600" y="21600"/>
                </a:lnTo>
              </a:path>
            </a:pathLst>
          </a:custGeom>
          <a:noFill/>
          <a:ln w="38160">
            <a:solidFill>
              <a:srgbClr val="595959"/>
            </a:solidFill>
            <a:round/>
            <a:tailEnd len="med" type="triangle" w="med"/>
          </a:ln>
        </p:spPr>
        <p:style>
          <a:lnRef idx="0"/>
          <a:fillRef idx="0"/>
          <a:effectRef idx="0"/>
          <a:fontRef idx="minor"/>
        </p:style>
      </p:sp>
      <p:sp>
        <p:nvSpPr>
          <p:cNvPr id="347" name="CustomShape 6"/>
          <p:cNvSpPr/>
          <p:nvPr/>
        </p:nvSpPr>
        <p:spPr>
          <a:xfrm flipH="1">
            <a:off x="6008040" y="2200320"/>
            <a:ext cx="1319760" cy="977040"/>
          </a:xfrm>
          <a:prstGeom prst="cloud">
            <a:avLst/>
          </a:prstGeom>
          <a:solidFill>
            <a:srgbClr val="9fc5e8"/>
          </a:solidFill>
          <a:ln>
            <a:noFill/>
          </a:ln>
        </p:spPr>
        <p:style>
          <a:lnRef idx="0"/>
          <a:fillRef idx="0"/>
          <a:effectRef idx="0"/>
          <a:fontRef idx="minor"/>
        </p:style>
        <p:txBody>
          <a:bodyPr tIns="91440" bIns="91440" anchor="ctr"/>
          <a:p>
            <a:pPr algn="ctr">
              <a:lnSpc>
                <a:spcPct val="100000"/>
              </a:lnSpc>
            </a:pPr>
            <a:r>
              <a:rPr b="0" lang="en-US" sz="1400" spc="-1" strike="noStrike">
                <a:solidFill>
                  <a:srgbClr val="000000"/>
                </a:solidFill>
                <a:uFill>
                  <a:solidFill>
                    <a:srgbClr val="ffffff"/>
                  </a:solidFill>
                </a:uFill>
                <a:latin typeface="Calibri"/>
                <a:ea typeface="Calibri"/>
              </a:rPr>
              <a:t>(Routing, etc…)</a:t>
            </a:r>
            <a:endParaRPr b="0" lang="en-US" sz="1800" spc="-1" strike="noStrike">
              <a:solidFill>
                <a:srgbClr val="000000"/>
              </a:solidFill>
              <a:uFill>
                <a:solidFill>
                  <a:srgbClr val="ffffff"/>
                </a:solidFill>
              </a:uFill>
              <a:latin typeface="Arial"/>
            </a:endParaRPr>
          </a:p>
        </p:txBody>
      </p:sp>
      <p:pic>
        <p:nvPicPr>
          <p:cNvPr id="348" name="Google Shape;387;p46" descr=""/>
          <p:cNvPicPr/>
          <p:nvPr/>
        </p:nvPicPr>
        <p:blipFill>
          <a:blip r:embed="rId3"/>
          <a:stretch/>
        </p:blipFill>
        <p:spPr>
          <a:xfrm>
            <a:off x="4912920" y="3681720"/>
            <a:ext cx="1141560" cy="793080"/>
          </a:xfrm>
          <a:prstGeom prst="rect">
            <a:avLst/>
          </a:prstGeom>
          <a:ln w="19080">
            <a:solidFill>
              <a:srgbClr val="595959"/>
            </a:solidFill>
            <a:round/>
          </a:ln>
        </p:spPr>
      </p:pic>
      <p:pic>
        <p:nvPicPr>
          <p:cNvPr id="349" name="Google Shape;388;p46" descr=""/>
          <p:cNvPicPr/>
          <p:nvPr/>
        </p:nvPicPr>
        <p:blipFill>
          <a:blip r:embed="rId4"/>
          <a:srcRect l="0" t="0" r="27705" b="95422"/>
          <a:stretch/>
        </p:blipFill>
        <p:spPr>
          <a:xfrm>
            <a:off x="135000" y="4725360"/>
            <a:ext cx="3942720" cy="467280"/>
          </a:xfrm>
          <a:prstGeom prst="rect">
            <a:avLst/>
          </a:prstGeom>
          <a:ln w="19080">
            <a:solidFill>
              <a:srgbClr val="595959"/>
            </a:solidFill>
            <a:round/>
          </a:ln>
        </p:spPr>
      </p:pic>
      <p:sp>
        <p:nvSpPr>
          <p:cNvPr id="350" name="CustomShape 7"/>
          <p:cNvSpPr/>
          <p:nvPr/>
        </p:nvSpPr>
        <p:spPr>
          <a:xfrm>
            <a:off x="1169280" y="4703760"/>
            <a:ext cx="2626920" cy="434880"/>
          </a:xfrm>
          <a:prstGeom prst="rect">
            <a:avLst/>
          </a:prstGeom>
          <a:noFill/>
          <a:ln>
            <a:noFill/>
          </a:ln>
        </p:spPr>
        <p:style>
          <a:lnRef idx="0"/>
          <a:fillRef idx="0"/>
          <a:effectRef idx="0"/>
          <a:fontRef idx="minor"/>
        </p:style>
        <p:txBody>
          <a:bodyPr tIns="91440" bIns="91440"/>
          <a:p>
            <a:pPr>
              <a:lnSpc>
                <a:spcPct val="100000"/>
              </a:lnSpc>
            </a:pPr>
            <a:r>
              <a:rPr b="0" lang="en-US" sz="1400" spc="-1" strike="noStrike">
                <a:solidFill>
                  <a:srgbClr val="000000"/>
                </a:solidFill>
                <a:uFill>
                  <a:solidFill>
                    <a:srgbClr val="ffffff"/>
                  </a:solidFill>
                </a:uFill>
                <a:latin typeface="文泉驿微米黑"/>
                <a:ea typeface="Consolas"/>
              </a:rPr>
              <a:t>vrktest.localtunnel.me</a:t>
            </a:r>
            <a:endParaRPr b="0" lang="en-US" sz="1800" spc="-1" strike="noStrike">
              <a:solidFill>
                <a:srgbClr val="000000"/>
              </a:solidFill>
              <a:uFill>
                <a:solidFill>
                  <a:srgbClr val="ffffff"/>
                </a:solidFill>
              </a:uFill>
              <a:latin typeface="Arial"/>
            </a:endParaRPr>
          </a:p>
        </p:txBody>
      </p:sp>
      <p:sp>
        <p:nvSpPr>
          <p:cNvPr id="351" name="CustomShape 8"/>
          <p:cNvSpPr/>
          <p:nvPr/>
        </p:nvSpPr>
        <p:spPr>
          <a:xfrm flipH="1">
            <a:off x="4075560" y="4254120"/>
            <a:ext cx="834840" cy="704520"/>
          </a:xfrm>
          <a:custGeom>
            <a:avLst/>
            <a:gdLst/>
            <a:ahLst/>
            <a:rect l="l" t="t" r="r" b="b"/>
            <a:pathLst>
              <a:path w="21600" h="21600">
                <a:moveTo>
                  <a:pt x="0" y="0"/>
                </a:moveTo>
                <a:lnTo>
                  <a:pt x="21600" y="21600"/>
                </a:lnTo>
              </a:path>
            </a:pathLst>
          </a:custGeom>
          <a:noFill/>
          <a:ln w="28440">
            <a:solidFill>
              <a:srgbClr val="595959"/>
            </a:solidFill>
            <a:round/>
          </a:ln>
        </p:spPr>
        <p:style>
          <a:lnRef idx="0"/>
          <a:fillRef idx="0"/>
          <a:effectRef idx="0"/>
          <a:fontRef idx="minor"/>
        </p:style>
      </p:sp>
      <p:sp>
        <p:nvSpPr>
          <p:cNvPr id="352" name="CustomShape 9"/>
          <p:cNvSpPr/>
          <p:nvPr/>
        </p:nvSpPr>
        <p:spPr>
          <a:xfrm flipH="1">
            <a:off x="6269400" y="3885120"/>
            <a:ext cx="1059120" cy="225360"/>
          </a:xfrm>
          <a:custGeom>
            <a:avLst/>
            <a:gdLst/>
            <a:ahLst/>
            <a:rect l="l" t="t" r="r" b="b"/>
            <a:pathLst>
              <a:path w="21600" h="21600">
                <a:moveTo>
                  <a:pt x="0" y="0"/>
                </a:moveTo>
                <a:lnTo>
                  <a:pt x="21600" y="21600"/>
                </a:lnTo>
              </a:path>
            </a:pathLst>
          </a:custGeom>
          <a:noFill/>
          <a:ln w="38160">
            <a:solidFill>
              <a:srgbClr val="595959"/>
            </a:solidFill>
            <a:round/>
            <a:headEnd len="med" type="triangle" w="med"/>
          </a:ln>
        </p:spPr>
        <p:style>
          <a:lnRef idx="0"/>
          <a:fillRef idx="0"/>
          <a:effectRef idx="0"/>
          <a:fontRef idx="minor"/>
        </p:style>
      </p:sp>
      <p:sp>
        <p:nvSpPr>
          <p:cNvPr id="353" name="CustomShape 10"/>
          <p:cNvSpPr/>
          <p:nvPr/>
        </p:nvSpPr>
        <p:spPr>
          <a:xfrm>
            <a:off x="6582600" y="4052160"/>
            <a:ext cx="1868040" cy="145548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Calibri"/>
                <a:ea typeface="Calibri"/>
              </a:rPr>
              <a:t>"</a:t>
            </a:r>
            <a:r>
              <a:rPr b="0" lang="en-US" sz="1600" spc="-1" strike="noStrike">
                <a:solidFill>
                  <a:srgbClr val="000000"/>
                </a:solidFill>
                <a:uFill>
                  <a:solidFill>
                    <a:srgbClr val="ffffff"/>
                  </a:solidFill>
                </a:uFill>
                <a:latin typeface="文泉驿微米黑"/>
                <a:ea typeface="Calibri"/>
              </a:rPr>
              <a:t>GET vrktest.localtunnel.me</a:t>
            </a:r>
            <a:r>
              <a:rPr b="0" lang="en-US" sz="1600" spc="-1" strike="noStrike">
                <a:solidFill>
                  <a:srgbClr val="000000"/>
                </a:solidFill>
                <a:uFill>
                  <a:solidFill>
                    <a:srgbClr val="ffffff"/>
                  </a:solidFill>
                </a:uFill>
                <a:latin typeface="Calibri"/>
                <a:ea typeface="Calibri"/>
              </a:rPr>
              <a:t>"</a:t>
            </a:r>
            <a:endParaRPr b="0" lang="en-US" sz="1800" spc="-1" strike="noStrike">
              <a:solidFill>
                <a:srgbClr val="000000"/>
              </a:solidFill>
              <a:uFill>
                <a:solidFill>
                  <a:srgbClr val="ffffff"/>
                </a:solidFill>
              </a:uFill>
              <a:latin typeface="Arial"/>
            </a:endParaRPr>
          </a:p>
        </p:txBody>
      </p:sp>
      <p:sp>
        <p:nvSpPr>
          <p:cNvPr id="354" name="CustomShape 11"/>
          <p:cNvSpPr/>
          <p:nvPr/>
        </p:nvSpPr>
        <p:spPr>
          <a:xfrm flipH="1">
            <a:off x="7250400" y="3177720"/>
            <a:ext cx="1319760" cy="977040"/>
          </a:xfrm>
          <a:prstGeom prst="cloud">
            <a:avLst/>
          </a:prstGeom>
          <a:solidFill>
            <a:srgbClr val="9fc5e8"/>
          </a:solidFill>
          <a:ln>
            <a:noFill/>
          </a:ln>
        </p:spPr>
        <p:style>
          <a:lnRef idx="0"/>
          <a:fillRef idx="0"/>
          <a:effectRef idx="0"/>
          <a:fontRef idx="minor"/>
        </p:style>
        <p:txBody>
          <a:bodyPr tIns="91440" bIns="91440" anchor="ctr"/>
          <a:p>
            <a:pPr algn="ctr">
              <a:lnSpc>
                <a:spcPct val="100000"/>
              </a:lnSpc>
            </a:pPr>
            <a:r>
              <a:rPr b="0" lang="en-US" sz="1400" spc="-1" strike="noStrike">
                <a:solidFill>
                  <a:srgbClr val="000000"/>
                </a:solidFill>
                <a:uFill>
                  <a:solidFill>
                    <a:srgbClr val="ffffff"/>
                  </a:solidFill>
                </a:uFill>
                <a:latin typeface="Calibri"/>
                <a:ea typeface="Calibri"/>
              </a:rPr>
              <a:t>(Routing, etc…)</a:t>
            </a:r>
            <a:endParaRPr b="0" lang="en-US" sz="1800" spc="-1" strike="noStrike">
              <a:solidFill>
                <a:srgbClr val="000000"/>
              </a:solidFill>
              <a:uFill>
                <a:solidFill>
                  <a:srgbClr val="ffffff"/>
                </a:solidFill>
              </a:uFill>
              <a:latin typeface="Arial"/>
            </a:endParaRPr>
          </a:p>
        </p:txBody>
      </p:sp>
      <p:sp>
        <p:nvSpPr>
          <p:cNvPr id="355" name="CustomShape 12"/>
          <p:cNvSpPr/>
          <p:nvPr/>
        </p:nvSpPr>
        <p:spPr>
          <a:xfrm>
            <a:off x="8099640" y="2763360"/>
            <a:ext cx="53280" cy="532800"/>
          </a:xfrm>
          <a:custGeom>
            <a:avLst/>
            <a:gdLst/>
            <a:ahLst/>
            <a:rect l="l" t="t" r="r" b="b"/>
            <a:pathLst>
              <a:path w="21600" h="21600">
                <a:moveTo>
                  <a:pt x="0" y="0"/>
                </a:moveTo>
                <a:lnTo>
                  <a:pt x="21600" y="21600"/>
                </a:lnTo>
              </a:path>
            </a:pathLst>
          </a:custGeom>
          <a:noFill/>
          <a:ln w="38160">
            <a:solidFill>
              <a:srgbClr val="595959"/>
            </a:solidFill>
            <a:round/>
            <a:headEnd len="med" type="triangle" w="med"/>
          </a:ln>
        </p:spPr>
        <p:style>
          <a:lnRef idx="0"/>
          <a:fillRef idx="0"/>
          <a:effectRef idx="0"/>
          <a:fontRef idx="minor"/>
        </p:style>
      </p:sp>
      <p:pic>
        <p:nvPicPr>
          <p:cNvPr id="356" name="Google Shape;395;p46" descr=""/>
          <p:cNvPicPr/>
          <p:nvPr/>
        </p:nvPicPr>
        <p:blipFill>
          <a:blip r:embed="rId5"/>
          <a:stretch/>
        </p:blipFill>
        <p:spPr>
          <a:xfrm>
            <a:off x="3080880" y="2718360"/>
            <a:ext cx="1034280" cy="1033920"/>
          </a:xfrm>
          <a:prstGeom prst="rect">
            <a:avLst/>
          </a:prstGeom>
          <a:ln>
            <a:noFill/>
          </a:ln>
        </p:spPr>
      </p:pic>
      <p:sp>
        <p:nvSpPr>
          <p:cNvPr id="357" name="CustomShape 13"/>
          <p:cNvSpPr/>
          <p:nvPr/>
        </p:nvSpPr>
        <p:spPr>
          <a:xfrm>
            <a:off x="5833080" y="1416240"/>
            <a:ext cx="2089080" cy="70452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"Hey, send this GET request to port 3000"</a:t>
            </a:r>
            <a:endParaRPr b="0" lang="en-US" sz="1800" spc="-1" strike="noStrike">
              <a:solidFill>
                <a:srgbClr val="000000"/>
              </a:solidFill>
              <a:uFill>
                <a:solidFill>
                  <a:srgbClr val="ffffff"/>
                </a:solidFill>
              </a:uFill>
              <a:latin typeface="Arial"/>
            </a:endParaRPr>
          </a:p>
        </p:txBody>
      </p:sp>
      <p:sp>
        <p:nvSpPr>
          <p:cNvPr id="358" name="CustomShape 14"/>
          <p:cNvSpPr/>
          <p:nvPr/>
        </p:nvSpPr>
        <p:spPr>
          <a:xfrm>
            <a:off x="4134960" y="2763360"/>
            <a:ext cx="1408320" cy="145548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"Hey here's this GET request"</a:t>
            </a:r>
            <a:endParaRPr b="0" lang="en-US" sz="1800" spc="-1" strike="noStrike">
              <a:solidFill>
                <a:srgbClr val="000000"/>
              </a:solidFill>
              <a:uFill>
                <a:solidFill>
                  <a:srgbClr val="ffffff"/>
                </a:solidFill>
              </a:uFill>
              <a:latin typeface="Arial"/>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localtunnel response</a:t>
            </a:r>
            <a:endParaRPr b="0" lang="en-US" sz="1400" spc="-1" strike="noStrike">
              <a:solidFill>
                <a:srgbClr val="000000"/>
              </a:solidFill>
              <a:uFill>
                <a:solidFill>
                  <a:srgbClr val="ffffff"/>
                </a:solidFill>
              </a:uFill>
              <a:latin typeface="Arial"/>
            </a:endParaRPr>
          </a:p>
        </p:txBody>
      </p:sp>
      <p:pic>
        <p:nvPicPr>
          <p:cNvPr id="360" name="Google Shape;403;p47" descr=""/>
          <p:cNvPicPr/>
          <p:nvPr/>
        </p:nvPicPr>
        <p:blipFill>
          <a:blip r:embed="rId1"/>
          <a:stretch/>
        </p:blipFill>
        <p:spPr>
          <a:xfrm>
            <a:off x="4511880" y="3585600"/>
            <a:ext cx="1927440" cy="1262160"/>
          </a:xfrm>
          <a:prstGeom prst="rect">
            <a:avLst/>
          </a:prstGeom>
          <a:ln>
            <a:noFill/>
          </a:ln>
        </p:spPr>
      </p:pic>
      <p:sp>
        <p:nvSpPr>
          <p:cNvPr id="361" name="CustomShape 2"/>
          <p:cNvSpPr/>
          <p:nvPr/>
        </p:nvSpPr>
        <p:spPr>
          <a:xfrm rot="10800000">
            <a:off x="4760640" y="4101840"/>
            <a:ext cx="767160" cy="598680"/>
          </a:xfrm>
          <a:custGeom>
            <a:avLst/>
            <a:gdLst/>
            <a:ahLst/>
            <a:rect l="l" t="t" r="r" b="b"/>
            <a:pathLst>
              <a:path w="21600" h="21600">
                <a:moveTo>
                  <a:pt x="0" y="0"/>
                </a:moveTo>
                <a:lnTo>
                  <a:pt x="21600" y="21600"/>
                </a:lnTo>
              </a:path>
            </a:pathLst>
          </a:custGeom>
          <a:noFill/>
          <a:ln w="38160">
            <a:solidFill>
              <a:srgbClr val="595959"/>
            </a:solidFill>
            <a:round/>
            <a:headEnd len="med" type="triangle" w="med"/>
          </a:ln>
        </p:spPr>
        <p:style>
          <a:lnRef idx="0"/>
          <a:fillRef idx="0"/>
          <a:effectRef idx="0"/>
          <a:fontRef idx="minor"/>
        </p:style>
      </p:sp>
      <p:sp>
        <p:nvSpPr>
          <p:cNvPr id="362" name="CustomShape 3"/>
          <p:cNvSpPr/>
          <p:nvPr/>
        </p:nvSpPr>
        <p:spPr>
          <a:xfrm flipH="1">
            <a:off x="4132800" y="4979160"/>
            <a:ext cx="2697480" cy="1397520"/>
          </a:xfrm>
          <a:prstGeom prst="rect">
            <a:avLst/>
          </a:prstGeom>
          <a:noFill/>
          <a:ln>
            <a:noFill/>
          </a:ln>
        </p:spPr>
        <p:style>
          <a:lnRef idx="0"/>
          <a:fillRef idx="0"/>
          <a:effectRef idx="0"/>
          <a:fontRef idx="minor"/>
        </p:style>
        <p:txBody>
          <a:bodyPr tIns="91440" bIns="91440" anchor="ctr"/>
          <a:p>
            <a:pPr algn="ctr">
              <a:lnSpc>
                <a:spcPct val="100000"/>
              </a:lnSpc>
            </a:pPr>
            <a:r>
              <a:rPr b="1" lang="en-US" sz="2000" spc="-1" strike="noStrike">
                <a:solidFill>
                  <a:srgbClr val="000000"/>
                </a:solidFill>
                <a:uFill>
                  <a:solidFill>
                    <a:srgbClr val="ffffff"/>
                  </a:solidFill>
                </a:uFill>
                <a:latin typeface="文泉驿微米黑"/>
                <a:ea typeface="Calibri"/>
              </a:rPr>
              <a:t>Server </a:t>
            </a:r>
            <a:r>
              <a:rPr b="1" lang="en-US" sz="2000" spc="-1" strike="noStrike">
                <a:solidFill>
                  <a:srgbClr val="000000"/>
                </a:solidFill>
                <a:uFill>
                  <a:solidFill>
                    <a:srgbClr val="ffffff"/>
                  </a:solidFill>
                </a:uFill>
                <a:latin typeface="文泉驿微米黑"/>
                <a:ea typeface="Calibri"/>
              </a:rPr>
              <a:t>
</a:t>
            </a:r>
            <a:r>
              <a:rPr b="1" lang="en-US" sz="2000" spc="-1" strike="noStrike">
                <a:solidFill>
                  <a:srgbClr val="000000"/>
                </a:solidFill>
                <a:uFill>
                  <a:solidFill>
                    <a:srgbClr val="ffffff"/>
                  </a:solidFill>
                </a:uFill>
                <a:latin typeface="文泉驿微米黑"/>
                <a:ea typeface="Calibri"/>
              </a:rPr>
              <a:t>(jj's laptop)</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1" lang="en-US" sz="2000" spc="-1" strike="noStrike">
                <a:solidFill>
                  <a:srgbClr val="000000"/>
                </a:solidFill>
                <a:uFill>
                  <a:solidFill>
                    <a:srgbClr val="ffffff"/>
                  </a:solidFill>
                </a:uFill>
                <a:latin typeface="文泉驿微米黑"/>
                <a:ea typeface="Calibri"/>
              </a:rPr>
              <a:t>Client</a:t>
            </a:r>
            <a:r>
              <a:rPr b="1" lang="en-US" sz="2000" spc="-1" strike="noStrike">
                <a:solidFill>
                  <a:srgbClr val="000000"/>
                </a:solidFill>
                <a:uFill>
                  <a:solidFill>
                    <a:srgbClr val="ffffff"/>
                  </a:solidFill>
                </a:uFill>
                <a:latin typeface="文泉驿微米黑"/>
                <a:ea typeface="Calibri"/>
              </a:rPr>
              <a:t>
</a:t>
            </a:r>
            <a:r>
              <a:rPr b="1" lang="en-US" sz="2000" spc="-1" strike="noStrike">
                <a:solidFill>
                  <a:srgbClr val="000000"/>
                </a:solidFill>
                <a:uFill>
                  <a:solidFill>
                    <a:srgbClr val="ffffff"/>
                  </a:solidFill>
                </a:uFill>
                <a:latin typeface="文泉驿微米黑"/>
                <a:ea typeface="Calibri"/>
              </a:rPr>
              <a:t>(also jj's laptop)</a:t>
            </a:r>
            <a:endParaRPr b="0" lang="en-US" sz="1800" spc="-1" strike="noStrike">
              <a:solidFill>
                <a:srgbClr val="000000"/>
              </a:solidFill>
              <a:uFill>
                <a:solidFill>
                  <a:srgbClr val="ffffff"/>
                </a:solidFill>
              </a:uFill>
              <a:latin typeface="Arial"/>
            </a:endParaRPr>
          </a:p>
        </p:txBody>
      </p:sp>
      <p:sp>
        <p:nvSpPr>
          <p:cNvPr id="363" name="CustomShape 4"/>
          <p:cNvSpPr/>
          <p:nvPr/>
        </p:nvSpPr>
        <p:spPr>
          <a:xfrm flipH="1">
            <a:off x="6102720" y="3041280"/>
            <a:ext cx="273240" cy="564480"/>
          </a:xfrm>
          <a:custGeom>
            <a:avLst/>
            <a:gdLst/>
            <a:ahLst/>
            <a:rect l="l" t="t" r="r" b="b"/>
            <a:pathLst>
              <a:path w="21600" h="21600">
                <a:moveTo>
                  <a:pt x="0" y="0"/>
                </a:moveTo>
                <a:lnTo>
                  <a:pt x="21600" y="21600"/>
                </a:lnTo>
              </a:path>
            </a:pathLst>
          </a:custGeom>
          <a:noFill/>
          <a:ln w="38160">
            <a:solidFill>
              <a:srgbClr val="595959"/>
            </a:solidFill>
            <a:round/>
            <a:headEnd len="med" type="triangle" w="med"/>
          </a:ln>
        </p:spPr>
        <p:style>
          <a:lnRef idx="0"/>
          <a:fillRef idx="0"/>
          <a:effectRef idx="0"/>
          <a:fontRef idx="minor"/>
        </p:style>
      </p:sp>
      <p:pic>
        <p:nvPicPr>
          <p:cNvPr id="364" name="Google Shape;407;p47" descr=""/>
          <p:cNvPicPr/>
          <p:nvPr/>
        </p:nvPicPr>
        <p:blipFill>
          <a:blip r:embed="rId2"/>
          <a:stretch/>
        </p:blipFill>
        <p:spPr>
          <a:xfrm>
            <a:off x="7587360" y="1701360"/>
            <a:ext cx="1141560" cy="1141560"/>
          </a:xfrm>
          <a:prstGeom prst="rect">
            <a:avLst/>
          </a:prstGeom>
          <a:ln>
            <a:noFill/>
          </a:ln>
        </p:spPr>
      </p:pic>
      <p:sp>
        <p:nvSpPr>
          <p:cNvPr id="365" name="CustomShape 5"/>
          <p:cNvSpPr/>
          <p:nvPr/>
        </p:nvSpPr>
        <p:spPr>
          <a:xfrm flipH="1">
            <a:off x="7110720" y="2001600"/>
            <a:ext cx="687960" cy="284040"/>
          </a:xfrm>
          <a:custGeom>
            <a:avLst/>
            <a:gdLst/>
            <a:ahLst/>
            <a:rect l="l" t="t" r="r" b="b"/>
            <a:pathLst>
              <a:path w="21600" h="21600">
                <a:moveTo>
                  <a:pt x="0" y="0"/>
                </a:moveTo>
                <a:lnTo>
                  <a:pt x="21600" y="21600"/>
                </a:lnTo>
              </a:path>
            </a:pathLst>
          </a:custGeom>
          <a:noFill/>
          <a:ln w="38160">
            <a:solidFill>
              <a:srgbClr val="595959"/>
            </a:solidFill>
            <a:round/>
            <a:headEnd len="med" type="triangle" w="med"/>
          </a:ln>
        </p:spPr>
        <p:style>
          <a:lnRef idx="0"/>
          <a:fillRef idx="0"/>
          <a:effectRef idx="0"/>
          <a:fontRef idx="minor"/>
        </p:style>
      </p:sp>
      <p:sp>
        <p:nvSpPr>
          <p:cNvPr id="366" name="CustomShape 6"/>
          <p:cNvSpPr/>
          <p:nvPr/>
        </p:nvSpPr>
        <p:spPr>
          <a:xfrm flipH="1">
            <a:off x="6008040" y="2200320"/>
            <a:ext cx="1319760" cy="977040"/>
          </a:xfrm>
          <a:prstGeom prst="cloud">
            <a:avLst/>
          </a:prstGeom>
          <a:solidFill>
            <a:srgbClr val="9fc5e8"/>
          </a:solidFill>
          <a:ln>
            <a:noFill/>
          </a:ln>
        </p:spPr>
        <p:style>
          <a:lnRef idx="0"/>
          <a:fillRef idx="0"/>
          <a:effectRef idx="0"/>
          <a:fontRef idx="minor"/>
        </p:style>
        <p:txBody>
          <a:bodyPr tIns="91440" bIns="91440" anchor="ctr"/>
          <a:p>
            <a:pPr algn="ctr">
              <a:lnSpc>
                <a:spcPct val="100000"/>
              </a:lnSpc>
            </a:pPr>
            <a:r>
              <a:rPr b="0" lang="en-US" sz="1400" spc="-1" strike="noStrike">
                <a:solidFill>
                  <a:srgbClr val="000000"/>
                </a:solidFill>
                <a:uFill>
                  <a:solidFill>
                    <a:srgbClr val="ffffff"/>
                  </a:solidFill>
                </a:uFill>
                <a:latin typeface="文泉驿微米黑"/>
                <a:ea typeface="Calibri"/>
              </a:rPr>
              <a:t>(Routing, etc…)</a:t>
            </a:r>
            <a:endParaRPr b="0" lang="en-US" sz="1800" spc="-1" strike="noStrike">
              <a:solidFill>
                <a:srgbClr val="000000"/>
              </a:solidFill>
              <a:uFill>
                <a:solidFill>
                  <a:srgbClr val="ffffff"/>
                </a:solidFill>
              </a:uFill>
              <a:latin typeface="Arial"/>
            </a:endParaRPr>
          </a:p>
        </p:txBody>
      </p:sp>
      <p:pic>
        <p:nvPicPr>
          <p:cNvPr id="367" name="Google Shape;410;p47" descr=""/>
          <p:cNvPicPr/>
          <p:nvPr/>
        </p:nvPicPr>
        <p:blipFill>
          <a:blip r:embed="rId3"/>
          <a:stretch/>
        </p:blipFill>
        <p:spPr>
          <a:xfrm>
            <a:off x="4912920" y="3681720"/>
            <a:ext cx="1141560" cy="793080"/>
          </a:xfrm>
          <a:prstGeom prst="rect">
            <a:avLst/>
          </a:prstGeom>
          <a:ln w="19080">
            <a:solidFill>
              <a:srgbClr val="595959"/>
            </a:solidFill>
            <a:round/>
          </a:ln>
        </p:spPr>
      </p:pic>
      <p:pic>
        <p:nvPicPr>
          <p:cNvPr id="368" name="Google Shape;411;p47" descr=""/>
          <p:cNvPicPr/>
          <p:nvPr/>
        </p:nvPicPr>
        <p:blipFill>
          <a:blip r:embed="rId4"/>
          <a:srcRect l="0" t="0" r="27705" b="95422"/>
          <a:stretch/>
        </p:blipFill>
        <p:spPr>
          <a:xfrm>
            <a:off x="135000" y="4725360"/>
            <a:ext cx="3942720" cy="467280"/>
          </a:xfrm>
          <a:prstGeom prst="rect">
            <a:avLst/>
          </a:prstGeom>
          <a:ln w="19080">
            <a:solidFill>
              <a:srgbClr val="595959"/>
            </a:solidFill>
            <a:round/>
          </a:ln>
        </p:spPr>
      </p:pic>
      <p:sp>
        <p:nvSpPr>
          <p:cNvPr id="369" name="CustomShape 7"/>
          <p:cNvSpPr/>
          <p:nvPr/>
        </p:nvSpPr>
        <p:spPr>
          <a:xfrm>
            <a:off x="1169280" y="4703760"/>
            <a:ext cx="2626920" cy="434880"/>
          </a:xfrm>
          <a:prstGeom prst="rect">
            <a:avLst/>
          </a:prstGeom>
          <a:noFill/>
          <a:ln>
            <a:noFill/>
          </a:ln>
        </p:spPr>
        <p:style>
          <a:lnRef idx="0"/>
          <a:fillRef idx="0"/>
          <a:effectRef idx="0"/>
          <a:fontRef idx="minor"/>
        </p:style>
        <p:txBody>
          <a:bodyPr tIns="91440" bIns="91440"/>
          <a:p>
            <a:pPr>
              <a:lnSpc>
                <a:spcPct val="100000"/>
              </a:lnSpc>
            </a:pPr>
            <a:r>
              <a:rPr b="0" lang="en-US" sz="1400" spc="-1" strike="noStrike">
                <a:solidFill>
                  <a:srgbClr val="000000"/>
                </a:solidFill>
                <a:uFill>
                  <a:solidFill>
                    <a:srgbClr val="ffffff"/>
                  </a:solidFill>
                </a:uFill>
                <a:latin typeface="Consolas"/>
                <a:ea typeface="Consolas"/>
              </a:rPr>
              <a:t>vrktest.localtunnel.me</a:t>
            </a:r>
            <a:endParaRPr b="0" lang="en-US" sz="1800" spc="-1" strike="noStrike">
              <a:solidFill>
                <a:srgbClr val="000000"/>
              </a:solidFill>
              <a:uFill>
                <a:solidFill>
                  <a:srgbClr val="ffffff"/>
                </a:solidFill>
              </a:uFill>
              <a:latin typeface="Arial"/>
            </a:endParaRPr>
          </a:p>
        </p:txBody>
      </p:sp>
      <p:sp>
        <p:nvSpPr>
          <p:cNvPr id="370" name="CustomShape 8"/>
          <p:cNvSpPr/>
          <p:nvPr/>
        </p:nvSpPr>
        <p:spPr>
          <a:xfrm flipH="1">
            <a:off x="4075560" y="4254120"/>
            <a:ext cx="834840" cy="704520"/>
          </a:xfrm>
          <a:custGeom>
            <a:avLst/>
            <a:gdLst/>
            <a:ahLst/>
            <a:rect l="l" t="t" r="r" b="b"/>
            <a:pathLst>
              <a:path w="21600" h="21600">
                <a:moveTo>
                  <a:pt x="0" y="0"/>
                </a:moveTo>
                <a:lnTo>
                  <a:pt x="21600" y="21600"/>
                </a:lnTo>
              </a:path>
            </a:pathLst>
          </a:custGeom>
          <a:noFill/>
          <a:ln w="28440">
            <a:solidFill>
              <a:srgbClr val="595959"/>
            </a:solidFill>
            <a:round/>
          </a:ln>
        </p:spPr>
        <p:style>
          <a:lnRef idx="0"/>
          <a:fillRef idx="0"/>
          <a:effectRef idx="0"/>
          <a:fontRef idx="minor"/>
        </p:style>
      </p:sp>
      <p:sp>
        <p:nvSpPr>
          <p:cNvPr id="371" name="CustomShape 9"/>
          <p:cNvSpPr/>
          <p:nvPr/>
        </p:nvSpPr>
        <p:spPr>
          <a:xfrm flipH="1">
            <a:off x="6269400" y="3885120"/>
            <a:ext cx="1059120" cy="225360"/>
          </a:xfrm>
          <a:custGeom>
            <a:avLst/>
            <a:gdLst/>
            <a:ahLst/>
            <a:rect l="l" t="t" r="r" b="b"/>
            <a:pathLst>
              <a:path w="21600" h="21600">
                <a:moveTo>
                  <a:pt x="0" y="0"/>
                </a:moveTo>
                <a:lnTo>
                  <a:pt x="21600" y="21600"/>
                </a:lnTo>
              </a:path>
            </a:pathLst>
          </a:custGeom>
          <a:noFill/>
          <a:ln w="38160">
            <a:solidFill>
              <a:srgbClr val="595959"/>
            </a:solidFill>
            <a:round/>
            <a:tailEnd len="med" type="triangle" w="med"/>
          </a:ln>
        </p:spPr>
        <p:style>
          <a:lnRef idx="0"/>
          <a:fillRef idx="0"/>
          <a:effectRef idx="0"/>
          <a:fontRef idx="minor"/>
        </p:style>
      </p:sp>
      <p:sp>
        <p:nvSpPr>
          <p:cNvPr id="372" name="CustomShape 10"/>
          <p:cNvSpPr/>
          <p:nvPr/>
        </p:nvSpPr>
        <p:spPr>
          <a:xfrm>
            <a:off x="6582600" y="4052160"/>
            <a:ext cx="1868040" cy="145548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"The response is 'Hello World'"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373" name="CustomShape 11"/>
          <p:cNvSpPr/>
          <p:nvPr/>
        </p:nvSpPr>
        <p:spPr>
          <a:xfrm flipH="1">
            <a:off x="7250400" y="3177720"/>
            <a:ext cx="1319760" cy="977040"/>
          </a:xfrm>
          <a:prstGeom prst="cloud">
            <a:avLst/>
          </a:prstGeom>
          <a:solidFill>
            <a:srgbClr val="9fc5e8"/>
          </a:solidFill>
          <a:ln>
            <a:noFill/>
          </a:ln>
        </p:spPr>
        <p:style>
          <a:lnRef idx="0"/>
          <a:fillRef idx="0"/>
          <a:effectRef idx="0"/>
          <a:fontRef idx="minor"/>
        </p:style>
        <p:txBody>
          <a:bodyPr tIns="91440" bIns="91440" anchor="ctr"/>
          <a:p>
            <a:pPr algn="ctr">
              <a:lnSpc>
                <a:spcPct val="100000"/>
              </a:lnSpc>
            </a:pPr>
            <a:r>
              <a:rPr b="0" lang="en-US" sz="1400" spc="-1" strike="noStrike">
                <a:solidFill>
                  <a:srgbClr val="000000"/>
                </a:solidFill>
                <a:uFill>
                  <a:solidFill>
                    <a:srgbClr val="ffffff"/>
                  </a:solidFill>
                </a:uFill>
                <a:latin typeface="Calibri"/>
                <a:ea typeface="Calibri"/>
              </a:rPr>
              <a:t>(</a:t>
            </a:r>
            <a:r>
              <a:rPr b="0" lang="en-US" sz="1400" spc="-1" strike="noStrike">
                <a:solidFill>
                  <a:srgbClr val="000000"/>
                </a:solidFill>
                <a:uFill>
                  <a:solidFill>
                    <a:srgbClr val="ffffff"/>
                  </a:solidFill>
                </a:uFill>
                <a:latin typeface="文泉驿微米黑"/>
                <a:ea typeface="Calibri"/>
              </a:rPr>
              <a:t>Routing, etc…)</a:t>
            </a:r>
            <a:endParaRPr b="0" lang="en-US" sz="1800" spc="-1" strike="noStrike">
              <a:solidFill>
                <a:srgbClr val="000000"/>
              </a:solidFill>
              <a:uFill>
                <a:solidFill>
                  <a:srgbClr val="ffffff"/>
                </a:solidFill>
              </a:uFill>
              <a:latin typeface="Arial"/>
            </a:endParaRPr>
          </a:p>
        </p:txBody>
      </p:sp>
      <p:sp>
        <p:nvSpPr>
          <p:cNvPr id="374" name="CustomShape 12"/>
          <p:cNvSpPr/>
          <p:nvPr/>
        </p:nvSpPr>
        <p:spPr>
          <a:xfrm>
            <a:off x="8099640" y="2763360"/>
            <a:ext cx="53280" cy="532800"/>
          </a:xfrm>
          <a:custGeom>
            <a:avLst/>
            <a:gdLst/>
            <a:ahLst/>
            <a:rect l="l" t="t" r="r" b="b"/>
            <a:pathLst>
              <a:path w="21600" h="21600">
                <a:moveTo>
                  <a:pt x="0" y="0"/>
                </a:moveTo>
                <a:lnTo>
                  <a:pt x="21600" y="21600"/>
                </a:lnTo>
              </a:path>
            </a:pathLst>
          </a:custGeom>
          <a:noFill/>
          <a:ln w="38160">
            <a:solidFill>
              <a:srgbClr val="595959"/>
            </a:solidFill>
            <a:round/>
            <a:tailEnd len="med" type="triangle" w="med"/>
          </a:ln>
        </p:spPr>
        <p:style>
          <a:lnRef idx="0"/>
          <a:fillRef idx="0"/>
          <a:effectRef idx="0"/>
          <a:fontRef idx="minor"/>
        </p:style>
      </p:sp>
      <p:pic>
        <p:nvPicPr>
          <p:cNvPr id="375" name="Google Shape;418;p47" descr=""/>
          <p:cNvPicPr/>
          <p:nvPr/>
        </p:nvPicPr>
        <p:blipFill>
          <a:blip r:embed="rId5"/>
          <a:stretch/>
        </p:blipFill>
        <p:spPr>
          <a:xfrm>
            <a:off x="3080880" y="2718360"/>
            <a:ext cx="1034280" cy="1033920"/>
          </a:xfrm>
          <a:prstGeom prst="rect">
            <a:avLst/>
          </a:prstGeom>
          <a:ln>
            <a:noFill/>
          </a:ln>
        </p:spPr>
      </p:pic>
      <p:sp>
        <p:nvSpPr>
          <p:cNvPr id="376" name="CustomShape 13"/>
          <p:cNvSpPr/>
          <p:nvPr/>
        </p:nvSpPr>
        <p:spPr>
          <a:xfrm>
            <a:off x="5833080" y="1416240"/>
            <a:ext cx="2089080" cy="70452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"The response is 'Hello World'"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377" name="CustomShape 14"/>
          <p:cNvSpPr/>
          <p:nvPr/>
        </p:nvSpPr>
        <p:spPr>
          <a:xfrm>
            <a:off x="4134960" y="2763360"/>
            <a:ext cx="1408320" cy="918000"/>
          </a:xfrm>
          <a:prstGeom prst="rect">
            <a:avLst/>
          </a:prstGeom>
          <a:noFill/>
          <a:ln>
            <a:noFill/>
          </a:ln>
        </p:spPr>
        <p:style>
          <a:lnRef idx="0"/>
          <a:fillRef idx="0"/>
          <a:effectRef idx="0"/>
          <a:fontRef idx="minor"/>
        </p:style>
        <p:txBody>
          <a:bodyPr tIns="91440" bIns="91440"/>
          <a:p>
            <a:pPr>
              <a:lnSpc>
                <a:spcPct val="100000"/>
              </a:lnSpc>
            </a:pPr>
            <a:r>
              <a:rPr b="0" lang="en-US" sz="1600" spc="-1" strike="noStrike">
                <a:solidFill>
                  <a:srgbClr val="000000"/>
                </a:solidFill>
                <a:uFill>
                  <a:solidFill>
                    <a:srgbClr val="ffffff"/>
                  </a:solidFill>
                </a:uFill>
                <a:latin typeface="文泉驿微米黑"/>
                <a:ea typeface="Calibri"/>
              </a:rPr>
              <a:t>"OK, my response is 'Hello World'"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378" name="Google Shape;421;p47" descr=""/>
          <p:cNvPicPr/>
          <p:nvPr/>
        </p:nvPicPr>
        <p:blipFill>
          <a:blip r:embed="rId6"/>
          <a:srcRect l="0" t="30507" r="62978" b="62696"/>
          <a:stretch/>
        </p:blipFill>
        <p:spPr>
          <a:xfrm>
            <a:off x="135000" y="5203080"/>
            <a:ext cx="3942720" cy="949680"/>
          </a:xfrm>
          <a:prstGeom prst="rect">
            <a:avLst/>
          </a:prstGeom>
          <a:ln w="38160">
            <a:solidFill>
              <a:srgbClr val="595959"/>
            </a:solidFill>
            <a:round/>
          </a:ln>
        </p:spPr>
      </p:pic>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localtunnel is not needed</a:t>
            </a:r>
            <a:endParaRPr b="0" lang="en-US" sz="1400" spc="-1" strike="noStrike">
              <a:solidFill>
                <a:srgbClr val="000000"/>
              </a:solidFill>
              <a:uFill>
                <a:solidFill>
                  <a:srgbClr val="ffffff"/>
                </a:solidFill>
              </a:uFill>
              <a:latin typeface="Arial"/>
            </a:endParaRPr>
          </a:p>
        </p:txBody>
      </p:sp>
      <p:pic>
        <p:nvPicPr>
          <p:cNvPr id="380" name="Google Shape;427;p48" descr=""/>
          <p:cNvPicPr/>
          <p:nvPr/>
        </p:nvPicPr>
        <p:blipFill>
          <a:blip r:embed="rId1"/>
          <a:stretch/>
        </p:blipFill>
        <p:spPr>
          <a:xfrm>
            <a:off x="4511880" y="3585600"/>
            <a:ext cx="1927440" cy="1262160"/>
          </a:xfrm>
          <a:prstGeom prst="rect">
            <a:avLst/>
          </a:prstGeom>
          <a:ln>
            <a:noFill/>
          </a:ln>
        </p:spPr>
      </p:pic>
      <p:sp>
        <p:nvSpPr>
          <p:cNvPr id="381" name="CustomShape 2"/>
          <p:cNvSpPr/>
          <p:nvPr/>
        </p:nvSpPr>
        <p:spPr>
          <a:xfrm rot="10800000">
            <a:off x="4760640" y="4101840"/>
            <a:ext cx="767160" cy="598680"/>
          </a:xfrm>
          <a:custGeom>
            <a:avLst/>
            <a:gdLst/>
            <a:ahLst/>
            <a:rect l="l" t="t" r="r" b="b"/>
            <a:pathLst>
              <a:path w="21600" h="21600">
                <a:moveTo>
                  <a:pt x="0" y="0"/>
                </a:moveTo>
                <a:lnTo>
                  <a:pt x="21600" y="21600"/>
                </a:lnTo>
              </a:path>
            </a:pathLst>
          </a:custGeom>
          <a:noFill/>
          <a:ln w="38160">
            <a:solidFill>
              <a:srgbClr val="595959"/>
            </a:solidFill>
            <a:round/>
            <a:headEnd len="med" type="triangle" w="med"/>
          </a:ln>
        </p:spPr>
        <p:style>
          <a:lnRef idx="0"/>
          <a:fillRef idx="0"/>
          <a:effectRef idx="0"/>
          <a:fontRef idx="minor"/>
        </p:style>
      </p:sp>
      <p:sp>
        <p:nvSpPr>
          <p:cNvPr id="382" name="CustomShape 3"/>
          <p:cNvSpPr/>
          <p:nvPr/>
        </p:nvSpPr>
        <p:spPr>
          <a:xfrm flipH="1">
            <a:off x="6102720" y="3041280"/>
            <a:ext cx="273240" cy="564480"/>
          </a:xfrm>
          <a:custGeom>
            <a:avLst/>
            <a:gdLst/>
            <a:ahLst/>
            <a:rect l="l" t="t" r="r" b="b"/>
            <a:pathLst>
              <a:path w="21600" h="21600">
                <a:moveTo>
                  <a:pt x="0" y="0"/>
                </a:moveTo>
                <a:lnTo>
                  <a:pt x="21600" y="21600"/>
                </a:lnTo>
              </a:path>
            </a:pathLst>
          </a:custGeom>
          <a:noFill/>
          <a:ln w="38160">
            <a:solidFill>
              <a:srgbClr val="595959"/>
            </a:solidFill>
            <a:round/>
            <a:headEnd len="med" type="triangle" w="med"/>
          </a:ln>
        </p:spPr>
        <p:style>
          <a:lnRef idx="0"/>
          <a:fillRef idx="0"/>
          <a:effectRef idx="0"/>
          <a:fontRef idx="minor"/>
        </p:style>
      </p:sp>
      <p:pic>
        <p:nvPicPr>
          <p:cNvPr id="383" name="Google Shape;430;p48" descr=""/>
          <p:cNvPicPr/>
          <p:nvPr/>
        </p:nvPicPr>
        <p:blipFill>
          <a:blip r:embed="rId2"/>
          <a:stretch/>
        </p:blipFill>
        <p:spPr>
          <a:xfrm>
            <a:off x="7587360" y="1701360"/>
            <a:ext cx="1141560" cy="1141560"/>
          </a:xfrm>
          <a:prstGeom prst="rect">
            <a:avLst/>
          </a:prstGeom>
          <a:ln>
            <a:noFill/>
          </a:ln>
        </p:spPr>
      </p:pic>
      <p:sp>
        <p:nvSpPr>
          <p:cNvPr id="384" name="CustomShape 4"/>
          <p:cNvSpPr/>
          <p:nvPr/>
        </p:nvSpPr>
        <p:spPr>
          <a:xfrm flipH="1">
            <a:off x="7110720" y="2001600"/>
            <a:ext cx="687960" cy="284040"/>
          </a:xfrm>
          <a:custGeom>
            <a:avLst/>
            <a:gdLst/>
            <a:ahLst/>
            <a:rect l="l" t="t" r="r" b="b"/>
            <a:pathLst>
              <a:path w="21600" h="21600">
                <a:moveTo>
                  <a:pt x="0" y="0"/>
                </a:moveTo>
                <a:lnTo>
                  <a:pt x="21600" y="21600"/>
                </a:lnTo>
              </a:path>
            </a:pathLst>
          </a:custGeom>
          <a:noFill/>
          <a:ln w="38160">
            <a:solidFill>
              <a:srgbClr val="595959"/>
            </a:solidFill>
            <a:round/>
            <a:headEnd len="med" type="triangle" w="med"/>
          </a:ln>
        </p:spPr>
        <p:style>
          <a:lnRef idx="0"/>
          <a:fillRef idx="0"/>
          <a:effectRef idx="0"/>
          <a:fontRef idx="minor"/>
        </p:style>
      </p:sp>
      <p:sp>
        <p:nvSpPr>
          <p:cNvPr id="385" name="CustomShape 5"/>
          <p:cNvSpPr/>
          <p:nvPr/>
        </p:nvSpPr>
        <p:spPr>
          <a:xfrm flipH="1">
            <a:off x="6008040" y="2200320"/>
            <a:ext cx="1319760" cy="977040"/>
          </a:xfrm>
          <a:prstGeom prst="cloud">
            <a:avLst/>
          </a:prstGeom>
          <a:solidFill>
            <a:srgbClr val="9fc5e8"/>
          </a:solidFill>
          <a:ln>
            <a:noFill/>
          </a:ln>
        </p:spPr>
        <p:style>
          <a:lnRef idx="0"/>
          <a:fillRef idx="0"/>
          <a:effectRef idx="0"/>
          <a:fontRef idx="minor"/>
        </p:style>
        <p:txBody>
          <a:bodyPr tIns="91440" bIns="91440" anchor="ctr"/>
          <a:p>
            <a:pPr algn="ctr">
              <a:lnSpc>
                <a:spcPct val="100000"/>
              </a:lnSpc>
            </a:pPr>
            <a:r>
              <a:rPr b="0" lang="en-US" sz="1400" spc="-1" strike="noStrike">
                <a:solidFill>
                  <a:srgbClr val="000000"/>
                </a:solidFill>
                <a:uFill>
                  <a:solidFill>
                    <a:srgbClr val="ffffff"/>
                  </a:solidFill>
                </a:uFill>
                <a:latin typeface="文泉驿微米黑"/>
                <a:ea typeface="Calibri"/>
              </a:rPr>
              <a:t>(Routing, etc…)</a:t>
            </a:r>
            <a:endParaRPr b="0" lang="en-US" sz="1800" spc="-1" strike="noStrike">
              <a:solidFill>
                <a:srgbClr val="000000"/>
              </a:solidFill>
              <a:uFill>
                <a:solidFill>
                  <a:srgbClr val="ffffff"/>
                </a:solidFill>
              </a:uFill>
              <a:latin typeface="Arial"/>
            </a:endParaRPr>
          </a:p>
        </p:txBody>
      </p:sp>
      <p:pic>
        <p:nvPicPr>
          <p:cNvPr id="386" name="Google Shape;433;p48" descr=""/>
          <p:cNvPicPr/>
          <p:nvPr/>
        </p:nvPicPr>
        <p:blipFill>
          <a:blip r:embed="rId3"/>
          <a:stretch/>
        </p:blipFill>
        <p:spPr>
          <a:xfrm>
            <a:off x="4912920" y="3681720"/>
            <a:ext cx="1141560" cy="793080"/>
          </a:xfrm>
          <a:prstGeom prst="rect">
            <a:avLst/>
          </a:prstGeom>
          <a:ln w="19080">
            <a:solidFill>
              <a:srgbClr val="595959"/>
            </a:solidFill>
            <a:round/>
          </a:ln>
        </p:spPr>
      </p:pic>
      <p:pic>
        <p:nvPicPr>
          <p:cNvPr id="387" name="Google Shape;434;p48" descr=""/>
          <p:cNvPicPr/>
          <p:nvPr/>
        </p:nvPicPr>
        <p:blipFill>
          <a:blip r:embed="rId4"/>
          <a:srcRect l="0" t="0" r="27705" b="95422"/>
          <a:stretch/>
        </p:blipFill>
        <p:spPr>
          <a:xfrm>
            <a:off x="135000" y="4725360"/>
            <a:ext cx="3942720" cy="467280"/>
          </a:xfrm>
          <a:prstGeom prst="rect">
            <a:avLst/>
          </a:prstGeom>
          <a:ln w="19080">
            <a:solidFill>
              <a:srgbClr val="595959"/>
            </a:solidFill>
            <a:round/>
          </a:ln>
        </p:spPr>
      </p:pic>
      <p:sp>
        <p:nvSpPr>
          <p:cNvPr id="388" name="CustomShape 6"/>
          <p:cNvSpPr/>
          <p:nvPr/>
        </p:nvSpPr>
        <p:spPr>
          <a:xfrm>
            <a:off x="1169280" y="4703760"/>
            <a:ext cx="2626920" cy="434880"/>
          </a:xfrm>
          <a:prstGeom prst="rect">
            <a:avLst/>
          </a:prstGeom>
          <a:noFill/>
          <a:ln>
            <a:noFill/>
          </a:ln>
        </p:spPr>
        <p:style>
          <a:lnRef idx="0"/>
          <a:fillRef idx="0"/>
          <a:effectRef idx="0"/>
          <a:fontRef idx="minor"/>
        </p:style>
        <p:txBody>
          <a:bodyPr tIns="91440" bIns="91440"/>
          <a:p>
            <a:pPr>
              <a:lnSpc>
                <a:spcPct val="100000"/>
              </a:lnSpc>
            </a:pPr>
            <a:r>
              <a:rPr b="0" lang="en-US" sz="1400" spc="-1" strike="noStrike">
                <a:solidFill>
                  <a:srgbClr val="000000"/>
                </a:solidFill>
                <a:uFill>
                  <a:solidFill>
                    <a:srgbClr val="ffffff"/>
                  </a:solidFill>
                </a:uFill>
                <a:latin typeface="文泉驿微米黑"/>
                <a:ea typeface="Consolas"/>
              </a:rPr>
              <a:t>vrktest.localtunnel.me</a:t>
            </a:r>
            <a:endParaRPr b="0" lang="en-US" sz="1800" spc="-1" strike="noStrike">
              <a:solidFill>
                <a:srgbClr val="000000"/>
              </a:solidFill>
              <a:uFill>
                <a:solidFill>
                  <a:srgbClr val="ffffff"/>
                </a:solidFill>
              </a:uFill>
              <a:latin typeface="Arial"/>
            </a:endParaRPr>
          </a:p>
        </p:txBody>
      </p:sp>
      <p:sp>
        <p:nvSpPr>
          <p:cNvPr id="389" name="CustomShape 7"/>
          <p:cNvSpPr/>
          <p:nvPr/>
        </p:nvSpPr>
        <p:spPr>
          <a:xfrm flipH="1">
            <a:off x="4075560" y="4254120"/>
            <a:ext cx="834840" cy="704520"/>
          </a:xfrm>
          <a:custGeom>
            <a:avLst/>
            <a:gdLst/>
            <a:ahLst/>
            <a:rect l="l" t="t" r="r" b="b"/>
            <a:pathLst>
              <a:path w="21600" h="21600">
                <a:moveTo>
                  <a:pt x="0" y="0"/>
                </a:moveTo>
                <a:lnTo>
                  <a:pt x="21600" y="21600"/>
                </a:lnTo>
              </a:path>
            </a:pathLst>
          </a:custGeom>
          <a:noFill/>
          <a:ln w="28440">
            <a:solidFill>
              <a:srgbClr val="595959"/>
            </a:solidFill>
            <a:round/>
          </a:ln>
        </p:spPr>
        <p:style>
          <a:lnRef idx="0"/>
          <a:fillRef idx="0"/>
          <a:effectRef idx="0"/>
          <a:fontRef idx="minor"/>
        </p:style>
      </p:sp>
      <p:sp>
        <p:nvSpPr>
          <p:cNvPr id="390" name="CustomShape 8"/>
          <p:cNvSpPr/>
          <p:nvPr/>
        </p:nvSpPr>
        <p:spPr>
          <a:xfrm flipH="1">
            <a:off x="6269400" y="3885120"/>
            <a:ext cx="1059120" cy="225360"/>
          </a:xfrm>
          <a:custGeom>
            <a:avLst/>
            <a:gdLst/>
            <a:ahLst/>
            <a:rect l="l" t="t" r="r" b="b"/>
            <a:pathLst>
              <a:path w="21600" h="21600">
                <a:moveTo>
                  <a:pt x="0" y="0"/>
                </a:moveTo>
                <a:lnTo>
                  <a:pt x="21600" y="21600"/>
                </a:lnTo>
              </a:path>
            </a:pathLst>
          </a:custGeom>
          <a:noFill/>
          <a:ln w="38160">
            <a:solidFill>
              <a:srgbClr val="595959"/>
            </a:solidFill>
            <a:round/>
            <a:tailEnd len="med" type="triangle" w="med"/>
          </a:ln>
        </p:spPr>
        <p:style>
          <a:lnRef idx="0"/>
          <a:fillRef idx="0"/>
          <a:effectRef idx="0"/>
          <a:fontRef idx="minor"/>
        </p:style>
      </p:sp>
      <p:sp>
        <p:nvSpPr>
          <p:cNvPr id="391" name="CustomShape 9"/>
          <p:cNvSpPr/>
          <p:nvPr/>
        </p:nvSpPr>
        <p:spPr>
          <a:xfrm flipH="1">
            <a:off x="7250400" y="3177720"/>
            <a:ext cx="1319760" cy="977040"/>
          </a:xfrm>
          <a:prstGeom prst="cloud">
            <a:avLst/>
          </a:prstGeom>
          <a:solidFill>
            <a:srgbClr val="9fc5e8"/>
          </a:solidFill>
          <a:ln>
            <a:noFill/>
          </a:ln>
        </p:spPr>
        <p:style>
          <a:lnRef idx="0"/>
          <a:fillRef idx="0"/>
          <a:effectRef idx="0"/>
          <a:fontRef idx="minor"/>
        </p:style>
        <p:txBody>
          <a:bodyPr tIns="91440" bIns="91440" anchor="ctr"/>
          <a:p>
            <a:pPr algn="ctr">
              <a:lnSpc>
                <a:spcPct val="100000"/>
              </a:lnSpc>
            </a:pPr>
            <a:r>
              <a:rPr b="0" lang="en-US" sz="1400" spc="-1" strike="noStrike">
                <a:solidFill>
                  <a:srgbClr val="000000"/>
                </a:solidFill>
                <a:uFill>
                  <a:solidFill>
                    <a:srgbClr val="ffffff"/>
                  </a:solidFill>
                </a:uFill>
                <a:latin typeface="文泉驿微米黑"/>
                <a:ea typeface="Calibri"/>
              </a:rPr>
              <a:t>(Routing, etc…)</a:t>
            </a:r>
            <a:endParaRPr b="0" lang="en-US" sz="1800" spc="-1" strike="noStrike">
              <a:solidFill>
                <a:srgbClr val="000000"/>
              </a:solidFill>
              <a:uFill>
                <a:solidFill>
                  <a:srgbClr val="ffffff"/>
                </a:solidFill>
              </a:uFill>
              <a:latin typeface="Arial"/>
            </a:endParaRPr>
          </a:p>
        </p:txBody>
      </p:sp>
      <p:sp>
        <p:nvSpPr>
          <p:cNvPr id="392" name="CustomShape 10"/>
          <p:cNvSpPr/>
          <p:nvPr/>
        </p:nvSpPr>
        <p:spPr>
          <a:xfrm>
            <a:off x="8099640" y="2763360"/>
            <a:ext cx="53280" cy="532800"/>
          </a:xfrm>
          <a:custGeom>
            <a:avLst/>
            <a:gdLst/>
            <a:ahLst/>
            <a:rect l="l" t="t" r="r" b="b"/>
            <a:pathLst>
              <a:path w="21600" h="21600">
                <a:moveTo>
                  <a:pt x="0" y="0"/>
                </a:moveTo>
                <a:lnTo>
                  <a:pt x="21600" y="21600"/>
                </a:lnTo>
              </a:path>
            </a:pathLst>
          </a:custGeom>
          <a:noFill/>
          <a:ln w="38160">
            <a:solidFill>
              <a:srgbClr val="595959"/>
            </a:solidFill>
            <a:round/>
            <a:tailEnd len="med" type="triangle" w="med"/>
          </a:ln>
        </p:spPr>
        <p:style>
          <a:lnRef idx="0"/>
          <a:fillRef idx="0"/>
          <a:effectRef idx="0"/>
          <a:fontRef idx="minor"/>
        </p:style>
      </p:sp>
      <p:pic>
        <p:nvPicPr>
          <p:cNvPr id="393" name="Google Shape;440;p48" descr=""/>
          <p:cNvPicPr/>
          <p:nvPr/>
        </p:nvPicPr>
        <p:blipFill>
          <a:blip r:embed="rId5"/>
          <a:stretch/>
        </p:blipFill>
        <p:spPr>
          <a:xfrm>
            <a:off x="3080880" y="2718360"/>
            <a:ext cx="1034280" cy="1033920"/>
          </a:xfrm>
          <a:prstGeom prst="rect">
            <a:avLst/>
          </a:prstGeom>
          <a:ln>
            <a:noFill/>
          </a:ln>
        </p:spPr>
      </p:pic>
      <p:sp>
        <p:nvSpPr>
          <p:cNvPr id="394" name="CustomShape 11"/>
          <p:cNvSpPr/>
          <p:nvPr/>
        </p:nvSpPr>
        <p:spPr>
          <a:xfrm>
            <a:off x="5827680" y="1432440"/>
            <a:ext cx="3148920" cy="2943000"/>
          </a:xfrm>
          <a:prstGeom prst="ellipse">
            <a:avLst/>
          </a:prstGeom>
          <a:noFill/>
          <a:ln w="38160">
            <a:solidFill>
              <a:srgbClr val="ff0000"/>
            </a:solidFill>
            <a:round/>
          </a:ln>
        </p:spPr>
        <p:style>
          <a:lnRef idx="0"/>
          <a:fillRef idx="0"/>
          <a:effectRef idx="0"/>
          <a:fontRef idx="minor"/>
        </p:style>
      </p:sp>
      <p:sp>
        <p:nvSpPr>
          <p:cNvPr id="395" name="CustomShape 12"/>
          <p:cNvSpPr/>
          <p:nvPr/>
        </p:nvSpPr>
        <p:spPr>
          <a:xfrm>
            <a:off x="2158560" y="5404320"/>
            <a:ext cx="6818400" cy="1262520"/>
          </a:xfrm>
          <a:prstGeom prst="rect">
            <a:avLst/>
          </a:prstGeom>
          <a:noFill/>
          <a:ln>
            <a:noFill/>
          </a:ln>
        </p:spPr>
        <p:style>
          <a:lnRef idx="0"/>
          <a:fillRef idx="0"/>
          <a:effectRef idx="0"/>
          <a:fontRef idx="minor"/>
        </p:style>
        <p:txBody>
          <a:bodyPr tIns="91440" bIns="91440"/>
          <a:p>
            <a:pPr>
              <a:lnSpc>
                <a:spcPct val="100000"/>
              </a:lnSpc>
            </a:pPr>
            <a:r>
              <a:rPr b="0" lang="en-US" sz="2400" spc="-1" strike="noStrike">
                <a:solidFill>
                  <a:srgbClr val="000000"/>
                </a:solidFill>
                <a:uFill>
                  <a:solidFill>
                    <a:srgbClr val="ffffff"/>
                  </a:solidFill>
                </a:uFill>
                <a:latin typeface="文泉驿微米黑"/>
                <a:ea typeface="Calibri"/>
              </a:rPr>
              <a:t>But since the client and the server are on the same machine… this routing/proxying step is unnecessary.</a:t>
            </a:r>
            <a:endParaRPr b="0" lang="en-US" sz="1800" spc="-1" strike="noStrike">
              <a:solidFill>
                <a:srgbClr val="000000"/>
              </a:solidFill>
              <a:uFill>
                <a:solidFill>
                  <a:srgbClr val="ffffff"/>
                </a:solidFill>
              </a:uFill>
              <a:latin typeface="Arial"/>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localhost</a:t>
            </a:r>
            <a:endParaRPr b="0" lang="en-US" sz="1400" spc="-1" strike="noStrike">
              <a:solidFill>
                <a:srgbClr val="000000"/>
              </a:solidFill>
              <a:uFill>
                <a:solidFill>
                  <a:srgbClr val="ffffff"/>
                </a:solidFill>
              </a:uFill>
              <a:latin typeface="Arial"/>
            </a:endParaRPr>
          </a:p>
        </p:txBody>
      </p:sp>
      <p:pic>
        <p:nvPicPr>
          <p:cNvPr id="397" name="Google Shape;448;p49" descr=""/>
          <p:cNvPicPr/>
          <p:nvPr/>
        </p:nvPicPr>
        <p:blipFill>
          <a:blip r:embed="rId1"/>
          <a:stretch/>
        </p:blipFill>
        <p:spPr>
          <a:xfrm>
            <a:off x="4511880" y="3585600"/>
            <a:ext cx="1927440" cy="1262160"/>
          </a:xfrm>
          <a:prstGeom prst="rect">
            <a:avLst/>
          </a:prstGeom>
          <a:ln>
            <a:noFill/>
          </a:ln>
        </p:spPr>
      </p:pic>
      <p:sp>
        <p:nvSpPr>
          <p:cNvPr id="398" name="CustomShape 2"/>
          <p:cNvSpPr/>
          <p:nvPr/>
        </p:nvSpPr>
        <p:spPr>
          <a:xfrm rot="10800000">
            <a:off x="4760640" y="4101840"/>
            <a:ext cx="767160" cy="598680"/>
          </a:xfrm>
          <a:custGeom>
            <a:avLst/>
            <a:gdLst/>
            <a:ahLst/>
            <a:rect l="l" t="t" r="r" b="b"/>
            <a:pathLst>
              <a:path w="21600" h="21600">
                <a:moveTo>
                  <a:pt x="0" y="0"/>
                </a:moveTo>
                <a:lnTo>
                  <a:pt x="21600" y="21600"/>
                </a:lnTo>
              </a:path>
            </a:pathLst>
          </a:custGeom>
          <a:noFill/>
          <a:ln w="38160">
            <a:solidFill>
              <a:srgbClr val="595959"/>
            </a:solidFill>
            <a:round/>
          </a:ln>
        </p:spPr>
        <p:style>
          <a:lnRef idx="0"/>
          <a:fillRef idx="0"/>
          <a:effectRef idx="0"/>
          <a:fontRef idx="minor"/>
        </p:style>
      </p:sp>
      <p:pic>
        <p:nvPicPr>
          <p:cNvPr id="399" name="Google Shape;450;p49" descr=""/>
          <p:cNvPicPr/>
          <p:nvPr/>
        </p:nvPicPr>
        <p:blipFill>
          <a:blip r:embed="rId2"/>
          <a:stretch/>
        </p:blipFill>
        <p:spPr>
          <a:xfrm>
            <a:off x="4912920" y="3681720"/>
            <a:ext cx="1141560" cy="793080"/>
          </a:xfrm>
          <a:prstGeom prst="rect">
            <a:avLst/>
          </a:prstGeom>
          <a:ln w="19080">
            <a:solidFill>
              <a:srgbClr val="595959"/>
            </a:solidFill>
            <a:round/>
          </a:ln>
        </p:spPr>
      </p:pic>
      <p:pic>
        <p:nvPicPr>
          <p:cNvPr id="400" name="Google Shape;451;p49" descr=""/>
          <p:cNvPicPr/>
          <p:nvPr/>
        </p:nvPicPr>
        <p:blipFill>
          <a:blip r:embed="rId3"/>
          <a:srcRect l="0" t="0" r="27705" b="95422"/>
          <a:stretch/>
        </p:blipFill>
        <p:spPr>
          <a:xfrm>
            <a:off x="135000" y="4725360"/>
            <a:ext cx="3942720" cy="467280"/>
          </a:xfrm>
          <a:prstGeom prst="rect">
            <a:avLst/>
          </a:prstGeom>
          <a:ln w="19080">
            <a:solidFill>
              <a:srgbClr val="595959"/>
            </a:solidFill>
            <a:round/>
          </a:ln>
        </p:spPr>
      </p:pic>
      <p:sp>
        <p:nvSpPr>
          <p:cNvPr id="401" name="CustomShape 3"/>
          <p:cNvSpPr/>
          <p:nvPr/>
        </p:nvSpPr>
        <p:spPr>
          <a:xfrm>
            <a:off x="1169280" y="4703760"/>
            <a:ext cx="2626920" cy="434880"/>
          </a:xfrm>
          <a:prstGeom prst="rect">
            <a:avLst/>
          </a:prstGeom>
          <a:noFill/>
          <a:ln>
            <a:noFill/>
          </a:ln>
        </p:spPr>
        <p:style>
          <a:lnRef idx="0"/>
          <a:fillRef idx="0"/>
          <a:effectRef idx="0"/>
          <a:fontRef idx="minor"/>
        </p:style>
        <p:txBody>
          <a:bodyPr tIns="91440" bIns="91440"/>
          <a:p>
            <a:pPr>
              <a:lnSpc>
                <a:spcPct val="100000"/>
              </a:lnSpc>
            </a:pPr>
            <a:r>
              <a:rPr b="0" lang="en-US" sz="1400" spc="-1" strike="noStrike">
                <a:solidFill>
                  <a:srgbClr val="000000"/>
                </a:solidFill>
                <a:uFill>
                  <a:solidFill>
                    <a:srgbClr val="ffffff"/>
                  </a:solidFill>
                </a:uFill>
                <a:latin typeface="文泉驿微米黑"/>
                <a:ea typeface="Consolas"/>
              </a:rPr>
              <a:t>localhost:3000</a:t>
            </a:r>
            <a:endParaRPr b="0" lang="en-US" sz="1800" spc="-1" strike="noStrike">
              <a:solidFill>
                <a:srgbClr val="000000"/>
              </a:solidFill>
              <a:uFill>
                <a:solidFill>
                  <a:srgbClr val="ffffff"/>
                </a:solidFill>
              </a:uFill>
              <a:latin typeface="Arial"/>
            </a:endParaRPr>
          </a:p>
        </p:txBody>
      </p:sp>
      <p:sp>
        <p:nvSpPr>
          <p:cNvPr id="402" name="CustomShape 4"/>
          <p:cNvSpPr/>
          <p:nvPr/>
        </p:nvSpPr>
        <p:spPr>
          <a:xfrm flipH="1">
            <a:off x="4075560" y="4254120"/>
            <a:ext cx="834840" cy="704520"/>
          </a:xfrm>
          <a:custGeom>
            <a:avLst/>
            <a:gdLst/>
            <a:ahLst/>
            <a:rect l="l" t="t" r="r" b="b"/>
            <a:pathLst>
              <a:path w="21600" h="21600">
                <a:moveTo>
                  <a:pt x="0" y="0"/>
                </a:moveTo>
                <a:lnTo>
                  <a:pt x="21600" y="21600"/>
                </a:lnTo>
              </a:path>
            </a:pathLst>
          </a:custGeom>
          <a:noFill/>
          <a:ln w="28440">
            <a:solidFill>
              <a:srgbClr val="595959"/>
            </a:solidFill>
            <a:round/>
          </a:ln>
        </p:spPr>
        <p:style>
          <a:lnRef idx="0"/>
          <a:fillRef idx="0"/>
          <a:effectRef idx="0"/>
          <a:fontRef idx="minor"/>
        </p:style>
      </p:sp>
      <p:pic>
        <p:nvPicPr>
          <p:cNvPr id="403" name="Google Shape;454;p49" descr=""/>
          <p:cNvPicPr/>
          <p:nvPr/>
        </p:nvPicPr>
        <p:blipFill>
          <a:blip r:embed="rId4"/>
          <a:stretch/>
        </p:blipFill>
        <p:spPr>
          <a:xfrm>
            <a:off x="3080880" y="2718360"/>
            <a:ext cx="1034280" cy="1033920"/>
          </a:xfrm>
          <a:prstGeom prst="rect">
            <a:avLst/>
          </a:prstGeom>
          <a:ln>
            <a:noFill/>
          </a:ln>
        </p:spPr>
      </p:pic>
      <p:sp>
        <p:nvSpPr>
          <p:cNvPr id="404" name="CustomShape 5"/>
          <p:cNvSpPr/>
          <p:nvPr/>
        </p:nvSpPr>
        <p:spPr>
          <a:xfrm>
            <a:off x="2158560" y="5404320"/>
            <a:ext cx="6818400" cy="1262520"/>
          </a:xfrm>
          <a:prstGeom prst="rect">
            <a:avLst/>
          </a:prstGeom>
          <a:noFill/>
          <a:ln>
            <a:noFill/>
          </a:ln>
        </p:spPr>
        <p:style>
          <a:lnRef idx="0"/>
          <a:fillRef idx="0"/>
          <a:effectRef idx="0"/>
          <a:fontRef idx="minor"/>
        </p:style>
        <p:txBody>
          <a:bodyPr tIns="91440" bIns="91440"/>
          <a:p>
            <a:pPr>
              <a:lnSpc>
                <a:spcPct val="100000"/>
              </a:lnSpc>
            </a:pPr>
            <a:r>
              <a:rPr b="0" lang="en-US" sz="2400" spc="-1" strike="noStrike">
                <a:solidFill>
                  <a:srgbClr val="000000"/>
                </a:solidFill>
                <a:uFill>
                  <a:solidFill>
                    <a:srgbClr val="ffffff"/>
                  </a:solidFill>
                </a:uFill>
                <a:latin typeface="文泉驿微米黑"/>
                <a:ea typeface="Calibri"/>
              </a:rPr>
              <a:t>Instead you can query the process running on port 3000 using http://localhost:3000</a:t>
            </a:r>
            <a:endParaRPr b="0" lang="en-US" sz="1800" spc="-1" strike="noStrike">
              <a:solidFill>
                <a:srgbClr val="000000"/>
              </a:solidFill>
              <a:uFill>
                <a:solidFill>
                  <a:srgbClr val="ffffff"/>
                </a:solidFill>
              </a:uFill>
              <a:latin typeface="Arial"/>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Localhost request</a:t>
            </a:r>
            <a:endParaRPr b="0" lang="en-US" sz="1400" spc="-1" strike="noStrike">
              <a:solidFill>
                <a:srgbClr val="000000"/>
              </a:solidFill>
              <a:uFill>
                <a:solidFill>
                  <a:srgbClr val="ffffff"/>
                </a:solidFill>
              </a:uFill>
              <a:latin typeface="Arial"/>
            </a:endParaRPr>
          </a:p>
        </p:txBody>
      </p:sp>
      <p:pic>
        <p:nvPicPr>
          <p:cNvPr id="406" name="Google Shape;461;p50" descr=""/>
          <p:cNvPicPr/>
          <p:nvPr/>
        </p:nvPicPr>
        <p:blipFill>
          <a:blip r:embed="rId1"/>
          <a:stretch/>
        </p:blipFill>
        <p:spPr>
          <a:xfrm>
            <a:off x="4511880" y="3585600"/>
            <a:ext cx="1927440" cy="1262160"/>
          </a:xfrm>
          <a:prstGeom prst="rect">
            <a:avLst/>
          </a:prstGeom>
          <a:ln>
            <a:noFill/>
          </a:ln>
        </p:spPr>
      </p:pic>
      <p:sp>
        <p:nvSpPr>
          <p:cNvPr id="407" name="CustomShape 2"/>
          <p:cNvSpPr/>
          <p:nvPr/>
        </p:nvSpPr>
        <p:spPr>
          <a:xfrm flipH="1" rot="10800000">
            <a:off x="6993360" y="3639960"/>
            <a:ext cx="745560" cy="549000"/>
          </a:xfrm>
          <a:custGeom>
            <a:avLst/>
            <a:gdLst/>
            <a:ahLst/>
            <a:rect l="l" t="t" r="r" b="b"/>
            <a:pathLst>
              <a:path w="21600" h="21600">
                <a:moveTo>
                  <a:pt x="0" y="0"/>
                </a:moveTo>
                <a:lnTo>
                  <a:pt x="21600" y="21600"/>
                </a:lnTo>
              </a:path>
            </a:pathLst>
          </a:custGeom>
          <a:noFill/>
          <a:ln w="38160">
            <a:solidFill>
              <a:srgbClr val="595959"/>
            </a:solidFill>
            <a:round/>
            <a:tailEnd len="med" type="triangle" w="med"/>
          </a:ln>
        </p:spPr>
        <p:style>
          <a:lnRef idx="0"/>
          <a:fillRef idx="0"/>
          <a:effectRef idx="0"/>
          <a:fontRef idx="minor"/>
        </p:style>
      </p:sp>
      <p:pic>
        <p:nvPicPr>
          <p:cNvPr id="408" name="Google Shape;463;p50" descr=""/>
          <p:cNvPicPr/>
          <p:nvPr/>
        </p:nvPicPr>
        <p:blipFill>
          <a:blip r:embed="rId2"/>
          <a:stretch/>
        </p:blipFill>
        <p:spPr>
          <a:xfrm>
            <a:off x="4912920" y="3681720"/>
            <a:ext cx="1141560" cy="793080"/>
          </a:xfrm>
          <a:prstGeom prst="rect">
            <a:avLst/>
          </a:prstGeom>
          <a:ln w="19080">
            <a:solidFill>
              <a:srgbClr val="595959"/>
            </a:solidFill>
            <a:round/>
          </a:ln>
        </p:spPr>
      </p:pic>
      <p:pic>
        <p:nvPicPr>
          <p:cNvPr id="409" name="Google Shape;464;p50" descr=""/>
          <p:cNvPicPr/>
          <p:nvPr/>
        </p:nvPicPr>
        <p:blipFill>
          <a:blip r:embed="rId3"/>
          <a:srcRect l="0" t="0" r="27705" b="95422"/>
          <a:stretch/>
        </p:blipFill>
        <p:spPr>
          <a:xfrm>
            <a:off x="135000" y="4725360"/>
            <a:ext cx="3942720" cy="467280"/>
          </a:xfrm>
          <a:prstGeom prst="rect">
            <a:avLst/>
          </a:prstGeom>
          <a:ln w="19080">
            <a:solidFill>
              <a:srgbClr val="595959"/>
            </a:solidFill>
            <a:round/>
          </a:ln>
        </p:spPr>
      </p:pic>
      <p:sp>
        <p:nvSpPr>
          <p:cNvPr id="410" name="CustomShape 3"/>
          <p:cNvSpPr/>
          <p:nvPr/>
        </p:nvSpPr>
        <p:spPr>
          <a:xfrm>
            <a:off x="1169280" y="4703760"/>
            <a:ext cx="2626920" cy="434880"/>
          </a:xfrm>
          <a:prstGeom prst="rect">
            <a:avLst/>
          </a:prstGeom>
          <a:noFill/>
          <a:ln>
            <a:noFill/>
          </a:ln>
        </p:spPr>
        <p:style>
          <a:lnRef idx="0"/>
          <a:fillRef idx="0"/>
          <a:effectRef idx="0"/>
          <a:fontRef idx="minor"/>
        </p:style>
        <p:txBody>
          <a:bodyPr tIns="91440" bIns="91440"/>
          <a:p>
            <a:pPr>
              <a:lnSpc>
                <a:spcPct val="100000"/>
              </a:lnSpc>
            </a:pPr>
            <a:r>
              <a:rPr b="0" lang="en-US" sz="1400" spc="-1" strike="noStrike">
                <a:solidFill>
                  <a:srgbClr val="000000"/>
                </a:solidFill>
                <a:uFill>
                  <a:solidFill>
                    <a:srgbClr val="ffffff"/>
                  </a:solidFill>
                </a:uFill>
                <a:latin typeface="文泉驿微米黑"/>
                <a:ea typeface="Consolas"/>
              </a:rPr>
              <a:t>localhost:3000</a:t>
            </a:r>
            <a:endParaRPr b="0" lang="en-US" sz="1800" spc="-1" strike="noStrike">
              <a:solidFill>
                <a:srgbClr val="000000"/>
              </a:solidFill>
              <a:uFill>
                <a:solidFill>
                  <a:srgbClr val="ffffff"/>
                </a:solidFill>
              </a:uFill>
              <a:latin typeface="Arial"/>
            </a:endParaRPr>
          </a:p>
        </p:txBody>
      </p:sp>
      <p:sp>
        <p:nvSpPr>
          <p:cNvPr id="411" name="CustomShape 4"/>
          <p:cNvSpPr/>
          <p:nvPr/>
        </p:nvSpPr>
        <p:spPr>
          <a:xfrm flipH="1">
            <a:off x="4077720" y="4277880"/>
            <a:ext cx="699840" cy="681120"/>
          </a:xfrm>
          <a:custGeom>
            <a:avLst/>
            <a:gdLst/>
            <a:ahLst/>
            <a:rect l="l" t="t" r="r" b="b"/>
            <a:pathLst>
              <a:path w="21600" h="21600">
                <a:moveTo>
                  <a:pt x="0" y="0"/>
                </a:moveTo>
                <a:lnTo>
                  <a:pt x="21600" y="21600"/>
                </a:lnTo>
              </a:path>
            </a:pathLst>
          </a:custGeom>
          <a:noFill/>
          <a:ln w="38160">
            <a:solidFill>
              <a:srgbClr val="595959"/>
            </a:solidFill>
            <a:round/>
            <a:headEnd len="med" type="triangle" w="med"/>
          </a:ln>
        </p:spPr>
        <p:style>
          <a:lnRef idx="0"/>
          <a:fillRef idx="0"/>
          <a:effectRef idx="0"/>
          <a:fontRef idx="minor"/>
        </p:style>
      </p:sp>
      <p:pic>
        <p:nvPicPr>
          <p:cNvPr id="412" name="Google Shape;467;p50" descr=""/>
          <p:cNvPicPr/>
          <p:nvPr/>
        </p:nvPicPr>
        <p:blipFill>
          <a:blip r:embed="rId4"/>
          <a:stretch/>
        </p:blipFill>
        <p:spPr>
          <a:xfrm>
            <a:off x="6802920" y="2237040"/>
            <a:ext cx="1034280" cy="1033920"/>
          </a:xfrm>
          <a:prstGeom prst="rect">
            <a:avLst/>
          </a:prstGeom>
          <a:ln>
            <a:noFill/>
          </a:ln>
        </p:spPr>
      </p:pic>
      <p:sp>
        <p:nvSpPr>
          <p:cNvPr id="413" name="CustomShape 5"/>
          <p:cNvSpPr/>
          <p:nvPr/>
        </p:nvSpPr>
        <p:spPr>
          <a:xfrm>
            <a:off x="2215440" y="3271680"/>
            <a:ext cx="2126880" cy="1455480"/>
          </a:xfrm>
          <a:prstGeom prst="rect">
            <a:avLst/>
          </a:prstGeom>
          <a:noFill/>
          <a:ln>
            <a:noFill/>
          </a:ln>
        </p:spPr>
        <p:style>
          <a:lnRef idx="0"/>
          <a:fillRef idx="0"/>
          <a:effectRef idx="0"/>
          <a:fontRef idx="minor"/>
        </p:style>
        <p:txBody>
          <a:bodyPr tIns="91440" bIns="91440"/>
          <a:p>
            <a:pPr>
              <a:lnSpc>
                <a:spcPct val="100000"/>
              </a:lnSpc>
            </a:pPr>
            <a:r>
              <a:rPr b="1" lang="en-US" sz="1800" spc="-1" strike="noStrike">
                <a:solidFill>
                  <a:srgbClr val="000000"/>
                </a:solidFill>
                <a:uFill>
                  <a:solidFill>
                    <a:srgbClr val="ffffff"/>
                  </a:solidFill>
                </a:uFill>
                <a:latin typeface="文泉驿微米黑"/>
                <a:ea typeface="Calibri"/>
              </a:rPr>
              <a:t>Browser:</a:t>
            </a:r>
            <a:r>
              <a:rPr b="0" lang="en-US" sz="1800" spc="-1" strike="noStrike">
                <a:solidFill>
                  <a:srgbClr val="000000"/>
                </a:solidFill>
                <a:uFill>
                  <a:solidFill>
                    <a:srgbClr val="ffffff"/>
                  </a:solidFill>
                </a:uFill>
                <a:latin typeface="文泉驿微米黑"/>
                <a:ea typeface="Calibri"/>
              </a:rPr>
              <a:t> "Hey Operating System, send a GET request to localhost:3000"</a:t>
            </a:r>
            <a:endParaRPr b="0" lang="en-US" sz="1800" spc="-1" strike="noStrike">
              <a:solidFill>
                <a:srgbClr val="000000"/>
              </a:solidFill>
              <a:uFill>
                <a:solidFill>
                  <a:srgbClr val="ffffff"/>
                </a:solidFill>
              </a:uFill>
              <a:latin typeface="Arial"/>
            </a:endParaRPr>
          </a:p>
        </p:txBody>
      </p:sp>
      <p:sp>
        <p:nvSpPr>
          <p:cNvPr id="414" name="CustomShape 6"/>
          <p:cNvSpPr/>
          <p:nvPr/>
        </p:nvSpPr>
        <p:spPr>
          <a:xfrm>
            <a:off x="6439680" y="3488760"/>
            <a:ext cx="2236680" cy="1455480"/>
          </a:xfrm>
          <a:prstGeom prst="rect">
            <a:avLst/>
          </a:prstGeom>
          <a:noFill/>
          <a:ln>
            <a:noFill/>
          </a:ln>
        </p:spPr>
        <p:style>
          <a:lnRef idx="0"/>
          <a:fillRef idx="0"/>
          <a:effectRef idx="0"/>
          <a:fontRef idx="minor"/>
        </p:style>
        <p:txBody>
          <a:bodyPr tIns="91440" bIns="91440"/>
          <a:p>
            <a:pPr>
              <a:lnSpc>
                <a:spcPct val="100000"/>
              </a:lnSpc>
            </a:pPr>
            <a:r>
              <a:rPr b="1" lang="en-US" sz="1800" spc="-1" strike="noStrike">
                <a:solidFill>
                  <a:srgbClr val="000000"/>
                </a:solidFill>
                <a:uFill>
                  <a:solidFill>
                    <a:srgbClr val="ffffff"/>
                  </a:solidFill>
                </a:uFill>
                <a:latin typeface="文泉驿微米黑"/>
                <a:ea typeface="Calibri"/>
              </a:rPr>
              <a:t>OS:</a:t>
            </a:r>
            <a:r>
              <a:rPr b="0" lang="en-US" sz="1800" spc="-1" strike="noStrike">
                <a:solidFill>
                  <a:srgbClr val="000000"/>
                </a:solidFill>
                <a:uFill>
                  <a:solidFill>
                    <a:srgbClr val="ffffff"/>
                  </a:solidFill>
                </a:uFill>
                <a:latin typeface="文泉驿微米黑"/>
                <a:ea typeface="Calibri"/>
              </a:rPr>
              <a:t> "Hey Node, you're the thing running on my own port 3000. Here's this GET request."</a:t>
            </a:r>
            <a:endParaRPr b="0" lang="en-US" sz="1800" spc="-1" strike="noStrike">
              <a:solidFill>
                <a:srgbClr val="000000"/>
              </a:solidFill>
              <a:uFill>
                <a:solidFill>
                  <a:srgbClr val="ffffff"/>
                </a:solidFill>
              </a:uFill>
              <a:latin typeface="Arial"/>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Localhost response</a:t>
            </a:r>
            <a:endParaRPr b="0" lang="en-US" sz="1400" spc="-1" strike="noStrike">
              <a:solidFill>
                <a:srgbClr val="000000"/>
              </a:solidFill>
              <a:uFill>
                <a:solidFill>
                  <a:srgbClr val="ffffff"/>
                </a:solidFill>
              </a:uFill>
              <a:latin typeface="Arial"/>
            </a:endParaRPr>
          </a:p>
        </p:txBody>
      </p:sp>
      <p:pic>
        <p:nvPicPr>
          <p:cNvPr id="416" name="Google Shape;475;p51" descr=""/>
          <p:cNvPicPr/>
          <p:nvPr/>
        </p:nvPicPr>
        <p:blipFill>
          <a:blip r:embed="rId1"/>
          <a:stretch/>
        </p:blipFill>
        <p:spPr>
          <a:xfrm>
            <a:off x="4511880" y="3585600"/>
            <a:ext cx="1927440" cy="1262160"/>
          </a:xfrm>
          <a:prstGeom prst="rect">
            <a:avLst/>
          </a:prstGeom>
          <a:ln>
            <a:noFill/>
          </a:ln>
        </p:spPr>
      </p:pic>
      <p:sp>
        <p:nvSpPr>
          <p:cNvPr id="417" name="CustomShape 2"/>
          <p:cNvSpPr/>
          <p:nvPr/>
        </p:nvSpPr>
        <p:spPr>
          <a:xfrm flipH="1" rot="10800000">
            <a:off x="6993360" y="3639960"/>
            <a:ext cx="745560" cy="549000"/>
          </a:xfrm>
          <a:custGeom>
            <a:avLst/>
            <a:gdLst/>
            <a:ahLst/>
            <a:rect l="l" t="t" r="r" b="b"/>
            <a:pathLst>
              <a:path w="21600" h="21600">
                <a:moveTo>
                  <a:pt x="0" y="0"/>
                </a:moveTo>
                <a:lnTo>
                  <a:pt x="21600" y="21600"/>
                </a:lnTo>
              </a:path>
            </a:pathLst>
          </a:custGeom>
          <a:noFill/>
          <a:ln w="38160">
            <a:solidFill>
              <a:srgbClr val="595959"/>
            </a:solidFill>
            <a:round/>
            <a:headEnd len="med" type="stealth" w="med"/>
          </a:ln>
        </p:spPr>
        <p:style>
          <a:lnRef idx="0"/>
          <a:fillRef idx="0"/>
          <a:effectRef idx="0"/>
          <a:fontRef idx="minor"/>
        </p:style>
      </p:sp>
      <p:pic>
        <p:nvPicPr>
          <p:cNvPr id="418" name="Google Shape;477;p51" descr=""/>
          <p:cNvPicPr/>
          <p:nvPr/>
        </p:nvPicPr>
        <p:blipFill>
          <a:blip r:embed="rId2"/>
          <a:stretch/>
        </p:blipFill>
        <p:spPr>
          <a:xfrm>
            <a:off x="4912920" y="3681720"/>
            <a:ext cx="1141560" cy="793080"/>
          </a:xfrm>
          <a:prstGeom prst="rect">
            <a:avLst/>
          </a:prstGeom>
          <a:ln w="19080">
            <a:solidFill>
              <a:srgbClr val="595959"/>
            </a:solidFill>
            <a:round/>
          </a:ln>
        </p:spPr>
      </p:pic>
      <p:pic>
        <p:nvPicPr>
          <p:cNvPr id="419" name="Google Shape;478;p51" descr=""/>
          <p:cNvPicPr/>
          <p:nvPr/>
        </p:nvPicPr>
        <p:blipFill>
          <a:blip r:embed="rId3"/>
          <a:srcRect l="0" t="0" r="27705" b="95422"/>
          <a:stretch/>
        </p:blipFill>
        <p:spPr>
          <a:xfrm>
            <a:off x="135000" y="4725360"/>
            <a:ext cx="3942720" cy="467280"/>
          </a:xfrm>
          <a:prstGeom prst="rect">
            <a:avLst/>
          </a:prstGeom>
          <a:ln w="19080">
            <a:solidFill>
              <a:srgbClr val="595959"/>
            </a:solidFill>
            <a:round/>
          </a:ln>
        </p:spPr>
      </p:pic>
      <p:sp>
        <p:nvSpPr>
          <p:cNvPr id="420" name="CustomShape 3"/>
          <p:cNvSpPr/>
          <p:nvPr/>
        </p:nvSpPr>
        <p:spPr>
          <a:xfrm>
            <a:off x="1169280" y="4703760"/>
            <a:ext cx="2626920" cy="434880"/>
          </a:xfrm>
          <a:prstGeom prst="rect">
            <a:avLst/>
          </a:prstGeom>
          <a:noFill/>
          <a:ln>
            <a:noFill/>
          </a:ln>
        </p:spPr>
        <p:style>
          <a:lnRef idx="0"/>
          <a:fillRef idx="0"/>
          <a:effectRef idx="0"/>
          <a:fontRef idx="minor"/>
        </p:style>
        <p:txBody>
          <a:bodyPr tIns="91440" bIns="91440"/>
          <a:p>
            <a:pPr>
              <a:lnSpc>
                <a:spcPct val="100000"/>
              </a:lnSpc>
            </a:pPr>
            <a:r>
              <a:rPr b="0" lang="en-US" sz="1400" spc="-1" strike="noStrike">
                <a:solidFill>
                  <a:srgbClr val="000000"/>
                </a:solidFill>
                <a:uFill>
                  <a:solidFill>
                    <a:srgbClr val="ffffff"/>
                  </a:solidFill>
                </a:uFill>
                <a:latin typeface="Consolas"/>
                <a:ea typeface="Consolas"/>
              </a:rPr>
              <a:t>localhost:3000</a:t>
            </a:r>
            <a:endParaRPr b="0" lang="en-US" sz="1800" spc="-1" strike="noStrike">
              <a:solidFill>
                <a:srgbClr val="000000"/>
              </a:solidFill>
              <a:uFill>
                <a:solidFill>
                  <a:srgbClr val="ffffff"/>
                </a:solidFill>
              </a:uFill>
              <a:latin typeface="Arial"/>
            </a:endParaRPr>
          </a:p>
        </p:txBody>
      </p:sp>
      <p:sp>
        <p:nvSpPr>
          <p:cNvPr id="421" name="CustomShape 4"/>
          <p:cNvSpPr/>
          <p:nvPr/>
        </p:nvSpPr>
        <p:spPr>
          <a:xfrm flipH="1">
            <a:off x="4077720" y="4277880"/>
            <a:ext cx="699840" cy="681120"/>
          </a:xfrm>
          <a:custGeom>
            <a:avLst/>
            <a:gdLst/>
            <a:ahLst/>
            <a:rect l="l" t="t" r="r" b="b"/>
            <a:pathLst>
              <a:path w="21600" h="21600">
                <a:moveTo>
                  <a:pt x="0" y="0"/>
                </a:moveTo>
                <a:lnTo>
                  <a:pt x="21600" y="21600"/>
                </a:lnTo>
              </a:path>
            </a:pathLst>
          </a:custGeom>
          <a:noFill/>
          <a:ln w="38160">
            <a:solidFill>
              <a:srgbClr val="595959"/>
            </a:solidFill>
            <a:round/>
            <a:tailEnd len="med" type="triangle" w="med"/>
          </a:ln>
        </p:spPr>
        <p:style>
          <a:lnRef idx="0"/>
          <a:fillRef idx="0"/>
          <a:effectRef idx="0"/>
          <a:fontRef idx="minor"/>
        </p:style>
      </p:sp>
      <p:pic>
        <p:nvPicPr>
          <p:cNvPr id="422" name="Google Shape;481;p51" descr=""/>
          <p:cNvPicPr/>
          <p:nvPr/>
        </p:nvPicPr>
        <p:blipFill>
          <a:blip r:embed="rId4"/>
          <a:stretch/>
        </p:blipFill>
        <p:spPr>
          <a:xfrm>
            <a:off x="6802920" y="2237040"/>
            <a:ext cx="1034280" cy="1033920"/>
          </a:xfrm>
          <a:prstGeom prst="rect">
            <a:avLst/>
          </a:prstGeom>
          <a:ln>
            <a:noFill/>
          </a:ln>
        </p:spPr>
      </p:pic>
      <p:sp>
        <p:nvSpPr>
          <p:cNvPr id="423" name="CustomShape 5"/>
          <p:cNvSpPr/>
          <p:nvPr/>
        </p:nvSpPr>
        <p:spPr>
          <a:xfrm>
            <a:off x="2824920" y="3423960"/>
            <a:ext cx="2126880" cy="1455480"/>
          </a:xfrm>
          <a:prstGeom prst="rect">
            <a:avLst/>
          </a:prstGeom>
          <a:noFill/>
          <a:ln>
            <a:noFill/>
          </a:ln>
        </p:spPr>
        <p:style>
          <a:lnRef idx="0"/>
          <a:fillRef idx="0"/>
          <a:effectRef idx="0"/>
          <a:fontRef idx="minor"/>
        </p:style>
        <p:txBody>
          <a:bodyPr tIns="91440" bIns="91440"/>
          <a:p>
            <a:pPr>
              <a:lnSpc>
                <a:spcPct val="100000"/>
              </a:lnSpc>
            </a:pPr>
            <a:r>
              <a:rPr b="1" lang="en-US" sz="1800" spc="-1" strike="noStrike">
                <a:solidFill>
                  <a:srgbClr val="000000"/>
                </a:solidFill>
                <a:uFill>
                  <a:solidFill>
                    <a:srgbClr val="ffffff"/>
                  </a:solidFill>
                </a:uFill>
                <a:latin typeface="文泉驿微米黑"/>
                <a:ea typeface="Calibri"/>
              </a:rPr>
              <a:t>OS:</a:t>
            </a:r>
            <a:r>
              <a:rPr b="0" lang="en-US" sz="1800" spc="-1" strike="noStrike">
                <a:solidFill>
                  <a:srgbClr val="000000"/>
                </a:solidFill>
                <a:uFill>
                  <a:solidFill>
                    <a:srgbClr val="ffffff"/>
                  </a:solidFill>
                </a:uFill>
                <a:latin typeface="文泉驿微米黑"/>
                <a:ea typeface="Calibri"/>
              </a:rPr>
              <a:t> "Hey Browser, the response is 'Hello World'"</a:t>
            </a:r>
            <a:endParaRPr b="0" lang="en-US" sz="1800" spc="-1" strike="noStrike">
              <a:solidFill>
                <a:srgbClr val="000000"/>
              </a:solidFill>
              <a:uFill>
                <a:solidFill>
                  <a:srgbClr val="ffffff"/>
                </a:solidFill>
              </a:uFill>
              <a:latin typeface="Arial"/>
            </a:endParaRPr>
          </a:p>
        </p:txBody>
      </p:sp>
      <p:sp>
        <p:nvSpPr>
          <p:cNvPr id="424" name="CustomShape 6"/>
          <p:cNvSpPr/>
          <p:nvPr/>
        </p:nvSpPr>
        <p:spPr>
          <a:xfrm>
            <a:off x="6439680" y="3488760"/>
            <a:ext cx="2350800" cy="1455480"/>
          </a:xfrm>
          <a:prstGeom prst="rect">
            <a:avLst/>
          </a:prstGeom>
          <a:noFill/>
          <a:ln>
            <a:noFill/>
          </a:ln>
        </p:spPr>
        <p:style>
          <a:lnRef idx="0"/>
          <a:fillRef idx="0"/>
          <a:effectRef idx="0"/>
          <a:fontRef idx="minor"/>
        </p:style>
        <p:txBody>
          <a:bodyPr tIns="91440" bIns="91440"/>
          <a:p>
            <a:pPr>
              <a:lnSpc>
                <a:spcPct val="100000"/>
              </a:lnSpc>
            </a:pPr>
            <a:r>
              <a:rPr b="1" lang="en-US" sz="1800" spc="-1" strike="noStrike">
                <a:solidFill>
                  <a:srgbClr val="000000"/>
                </a:solidFill>
                <a:uFill>
                  <a:solidFill>
                    <a:srgbClr val="ffffff"/>
                  </a:solidFill>
                </a:uFill>
                <a:latin typeface="文泉驿微米黑"/>
                <a:ea typeface="Calibri"/>
              </a:rPr>
              <a:t>Node server program:</a:t>
            </a:r>
            <a:r>
              <a:rPr b="0" lang="en-US" sz="1800" spc="-1" strike="noStrike">
                <a:solidFill>
                  <a:srgbClr val="000000"/>
                </a:solidFill>
                <a:uFill>
                  <a:solidFill>
                    <a:srgbClr val="ffffff"/>
                  </a:solidFill>
                </a:uFill>
                <a:latin typeface="文泉驿微米黑"/>
                <a:ea typeface="Calibri"/>
              </a:rPr>
              <a:t> "OK Operating System, my response is 'Hello World'"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425" name="Google Shape;484;p51" descr=""/>
          <p:cNvPicPr/>
          <p:nvPr/>
        </p:nvPicPr>
        <p:blipFill>
          <a:blip r:embed="rId5"/>
          <a:srcRect l="0" t="30507" r="62978" b="62696"/>
          <a:stretch/>
        </p:blipFill>
        <p:spPr>
          <a:xfrm>
            <a:off x="135000" y="5203080"/>
            <a:ext cx="3942720" cy="949680"/>
          </a:xfrm>
          <a:prstGeom prst="rect">
            <a:avLst/>
          </a:prstGeom>
          <a:ln w="38160">
            <a:solidFill>
              <a:srgbClr val="595959"/>
            </a:solidFill>
            <a:round/>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311760" y="2867760"/>
            <a:ext cx="8520120" cy="1122120"/>
          </a:xfrm>
          <a:prstGeom prst="rect">
            <a:avLst/>
          </a:prstGeom>
          <a:noFill/>
          <a:ln>
            <a:noFill/>
          </a:ln>
        </p:spPr>
        <p:txBody>
          <a:bodyPr tIns="91440" bIns="91440" anchor="ctr"/>
          <a:p>
            <a:pPr algn="ctr">
              <a:lnSpc>
                <a:spcPct val="100000"/>
              </a:lnSpc>
            </a:pPr>
            <a:r>
              <a:rPr b="0" lang="en-US" sz="3600" spc="-1" strike="noStrike">
                <a:solidFill>
                  <a:srgbClr val="000000"/>
                </a:solidFill>
                <a:uFill>
                  <a:solidFill>
                    <a:srgbClr val="ffffff"/>
                  </a:solidFill>
                </a:uFill>
                <a:latin typeface="文泉驿微米黑"/>
                <a:ea typeface="Montserrat"/>
              </a:rPr>
              <a:t>NodeJS</a:t>
            </a:r>
            <a:endParaRPr b="0" lang="en-US" sz="1400" spc="-1" strike="noStrike">
              <a:solidFill>
                <a:srgbClr val="000000"/>
              </a:solidFill>
              <a:uFill>
                <a:solidFill>
                  <a:srgbClr val="ffffff"/>
                </a:solidFill>
              </a:uFill>
              <a:latin typeface="Arial"/>
            </a:endParaRPr>
          </a:p>
        </p:txBody>
      </p:sp>
    </p:spTree>
  </p:cSld>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TextShape 1"/>
          <p:cNvSpPr txBox="1"/>
          <p:nvPr/>
        </p:nvSpPr>
        <p:spPr>
          <a:xfrm>
            <a:off x="311760" y="2867760"/>
            <a:ext cx="8520120" cy="1122120"/>
          </a:xfrm>
          <a:prstGeom prst="rect">
            <a:avLst/>
          </a:prstGeom>
          <a:noFill/>
          <a:ln>
            <a:noFill/>
          </a:ln>
        </p:spPr>
        <p:txBody>
          <a:bodyPr tIns="91440" bIns="91440" anchor="ctr"/>
          <a:p>
            <a:pPr algn="ctr">
              <a:lnSpc>
                <a:spcPct val="100000"/>
              </a:lnSpc>
            </a:pPr>
            <a:r>
              <a:rPr b="0" lang="en-US" sz="3600" spc="-1" strike="noStrike">
                <a:solidFill>
                  <a:srgbClr val="000000"/>
                </a:solidFill>
                <a:uFill>
                  <a:solidFill>
                    <a:srgbClr val="ffffff"/>
                  </a:solidFill>
                </a:uFill>
                <a:latin typeface="文泉驿微米黑"/>
                <a:ea typeface="Montserrat"/>
              </a:rPr>
              <a:t>Back to Express</a:t>
            </a:r>
            <a:endParaRPr b="0" lang="en-US" sz="1400" spc="-1" strike="noStrike">
              <a:solidFill>
                <a:srgbClr val="000000"/>
              </a:solidFill>
              <a:uFill>
                <a:solidFill>
                  <a:srgbClr val="ffffff"/>
                </a:solidFill>
              </a:uFill>
              <a:latin typeface="Arial"/>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ExpressJS</a:t>
            </a:r>
            <a:endParaRPr b="0" lang="en-US" sz="1400" spc="-1" strike="noStrike">
              <a:solidFill>
                <a:srgbClr val="000000"/>
              </a:solidFill>
              <a:uFill>
                <a:solidFill>
                  <a:srgbClr val="ffffff"/>
                </a:solidFill>
              </a:uFill>
              <a:latin typeface="Arial"/>
            </a:endParaRPr>
          </a:p>
        </p:txBody>
      </p:sp>
      <p:sp>
        <p:nvSpPr>
          <p:cNvPr id="428" name="TextShape 2"/>
          <p:cNvSpPr txBox="1"/>
          <p:nvPr/>
        </p:nvSpPr>
        <p:spPr>
          <a:xfrm>
            <a:off x="792000" y="1418400"/>
            <a:ext cx="7805520" cy="10296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Here's our server written using NodeJS and Express (</a:t>
            </a:r>
            <a:r>
              <a:rPr b="0" lang="en-US" sz="2400" spc="-1" strike="noStrike" u="sng">
                <a:solidFill>
                  <a:srgbClr val="0097a7"/>
                </a:solidFill>
                <a:uFill>
                  <a:solidFill>
                    <a:srgbClr val="ffffff"/>
                  </a:solidFill>
                </a:uFill>
                <a:latin typeface="文泉驿微米黑"/>
                <a:ea typeface="Calibri"/>
                <a:hlinkClick r:id="rId1"/>
              </a:rPr>
              <a:t>Code</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p:txBody>
      </p:sp>
      <p:pic>
        <p:nvPicPr>
          <p:cNvPr id="429" name="Google Shape;496;p53" descr=""/>
          <p:cNvPicPr/>
          <p:nvPr/>
        </p:nvPicPr>
        <p:blipFill>
          <a:blip r:embed="rId2"/>
          <a:stretch/>
        </p:blipFill>
        <p:spPr>
          <a:xfrm>
            <a:off x="782640" y="2240640"/>
            <a:ext cx="7322040" cy="3471480"/>
          </a:xfrm>
          <a:prstGeom prst="rect">
            <a:avLst/>
          </a:prstGeom>
          <a:ln>
            <a:noFill/>
          </a:ln>
        </p:spPr>
      </p:pic>
      <p:sp>
        <p:nvSpPr>
          <p:cNvPr id="430" name="TextShape 3"/>
          <p:cNvSpPr txBox="1"/>
          <p:nvPr/>
        </p:nvSpPr>
        <p:spPr>
          <a:xfrm>
            <a:off x="782640" y="5706000"/>
            <a:ext cx="7578360" cy="10296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Calibri"/>
                <a:ea typeface="Calibri"/>
              </a:rPr>
              <a:t>Let's examine what's going on more carefully...</a:t>
            </a:r>
            <a:endParaRPr b="0" lang="en-US" sz="1400" spc="-1" strike="noStrike">
              <a:solidFill>
                <a:srgbClr val="000000"/>
              </a:solidFill>
              <a:uFill>
                <a:solidFill>
                  <a:srgbClr val="ffffff"/>
                </a:solidFill>
              </a:uFill>
              <a:latin typeface="Arial"/>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ExpressJS</a:t>
            </a:r>
            <a:endParaRPr b="0" lang="en-US" sz="1400" spc="-1" strike="noStrike">
              <a:solidFill>
                <a:srgbClr val="000000"/>
              </a:solidFill>
              <a:uFill>
                <a:solidFill>
                  <a:srgbClr val="ffffff"/>
                </a:solidFill>
              </a:uFill>
              <a:latin typeface="Arial"/>
            </a:endParaRPr>
          </a:p>
        </p:txBody>
      </p:sp>
      <p:pic>
        <p:nvPicPr>
          <p:cNvPr id="432" name="Google Shape;503;p54" descr=""/>
          <p:cNvPicPr/>
          <p:nvPr/>
        </p:nvPicPr>
        <p:blipFill>
          <a:blip r:embed="rId1"/>
          <a:srcRect l="0" t="0" r="35627" b="82018"/>
          <a:stretch/>
        </p:blipFill>
        <p:spPr>
          <a:xfrm>
            <a:off x="782640" y="1693080"/>
            <a:ext cx="7664760" cy="1347480"/>
          </a:xfrm>
          <a:prstGeom prst="rect">
            <a:avLst/>
          </a:prstGeom>
          <a:ln>
            <a:noFill/>
          </a:ln>
        </p:spPr>
      </p:pic>
      <p:sp>
        <p:nvSpPr>
          <p:cNvPr id="433" name="TextShape 2"/>
          <p:cNvSpPr txBox="1"/>
          <p:nvPr/>
        </p:nvSpPr>
        <p:spPr>
          <a:xfrm>
            <a:off x="782640" y="3345480"/>
            <a:ext cx="7578360" cy="309024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The </a:t>
            </a:r>
            <a:r>
              <a:rPr b="0" lang="en-US" sz="2400" spc="-1" strike="noStrike">
                <a:solidFill>
                  <a:srgbClr val="434343"/>
                </a:solidFill>
                <a:uFill>
                  <a:solidFill>
                    <a:srgbClr val="ffffff"/>
                  </a:solidFill>
                </a:uFill>
                <a:latin typeface="文泉驿微米黑"/>
                <a:ea typeface="Consolas"/>
              </a:rPr>
              <a:t>require()</a:t>
            </a:r>
            <a:r>
              <a:rPr b="0" lang="en-US" sz="2400" spc="-1" strike="noStrike">
                <a:solidFill>
                  <a:srgbClr val="434343"/>
                </a:solidFill>
                <a:uFill>
                  <a:solidFill>
                    <a:srgbClr val="ffffff"/>
                  </a:solidFill>
                </a:uFill>
                <a:latin typeface="文泉驿微米黑"/>
                <a:ea typeface="Calibri"/>
              </a:rPr>
              <a:t> lets us load the ExpressJS module.</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The module actually contains </a:t>
            </a:r>
            <a:r>
              <a:rPr b="0" lang="en-US" sz="2400" spc="-1" strike="noStrike" u="sng">
                <a:solidFill>
                  <a:srgbClr val="0097a7"/>
                </a:solidFill>
                <a:uFill>
                  <a:solidFill>
                    <a:srgbClr val="ffffff"/>
                  </a:solidFill>
                </a:uFill>
                <a:latin typeface="文泉驿微米黑"/>
                <a:ea typeface="Calibri"/>
                <a:hlinkClick r:id="rId2"/>
              </a:rPr>
              <a:t>a function</a:t>
            </a:r>
            <a:r>
              <a:rPr b="0" lang="en-US" sz="2400" spc="-1" strike="noStrike">
                <a:solidFill>
                  <a:srgbClr val="434343"/>
                </a:solidFill>
                <a:uFill>
                  <a:solidFill>
                    <a:srgbClr val="ffffff"/>
                  </a:solidFill>
                </a:uFill>
                <a:latin typeface="文泉驿微米黑"/>
                <a:ea typeface="Calibri"/>
              </a:rPr>
              <a:t> that creates a new Express </a:t>
            </a:r>
            <a:r>
              <a:rPr b="0" lang="en-US" sz="2400" spc="-1" strike="noStrike" u="sng">
                <a:solidFill>
                  <a:srgbClr val="0097a7"/>
                </a:solidFill>
                <a:uFill>
                  <a:solidFill>
                    <a:srgbClr val="ffffff"/>
                  </a:solidFill>
                </a:uFill>
                <a:latin typeface="文泉驿微米黑"/>
                <a:ea typeface="Calibri"/>
                <a:hlinkClick r:id="rId3"/>
              </a:rPr>
              <a:t>Application object</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Montserrat"/>
                <a:ea typeface="Montserrat"/>
              </a:rPr>
              <a:t>ExpressJS</a:t>
            </a:r>
            <a:endParaRPr b="0" lang="en-US" sz="1400" spc="-1" strike="noStrike">
              <a:solidFill>
                <a:srgbClr val="000000"/>
              </a:solidFill>
              <a:uFill>
                <a:solidFill>
                  <a:srgbClr val="ffffff"/>
                </a:solidFill>
              </a:uFill>
              <a:latin typeface="Arial"/>
            </a:endParaRPr>
          </a:p>
        </p:txBody>
      </p:sp>
      <p:pic>
        <p:nvPicPr>
          <p:cNvPr id="435" name="Google Shape;510;p55" descr=""/>
          <p:cNvPicPr/>
          <p:nvPr/>
        </p:nvPicPr>
        <p:blipFill>
          <a:blip r:embed="rId1"/>
          <a:srcRect l="0" t="70904" r="0" b="0"/>
          <a:stretch/>
        </p:blipFill>
        <p:spPr>
          <a:xfrm>
            <a:off x="782640" y="1838880"/>
            <a:ext cx="7322040" cy="1220400"/>
          </a:xfrm>
          <a:prstGeom prst="rect">
            <a:avLst/>
          </a:prstGeom>
          <a:ln>
            <a:noFill/>
          </a:ln>
        </p:spPr>
      </p:pic>
      <p:sp>
        <p:nvSpPr>
          <p:cNvPr id="436" name="TextShape 2"/>
          <p:cNvSpPr txBox="1"/>
          <p:nvPr/>
        </p:nvSpPr>
        <p:spPr>
          <a:xfrm>
            <a:off x="782640" y="3171240"/>
            <a:ext cx="7578360" cy="3367080"/>
          </a:xfrm>
          <a:prstGeom prst="rect">
            <a:avLst/>
          </a:prstGeom>
          <a:noFill/>
          <a:ln>
            <a:noFill/>
          </a:ln>
        </p:spPr>
        <p:txBody>
          <a:bodyPr tIns="91440" bIns="91440"/>
          <a:p>
            <a:pPr>
              <a:lnSpc>
                <a:spcPct val="115000"/>
              </a:lnSpc>
            </a:pPr>
            <a:r>
              <a:rPr b="0" lang="en-US" sz="2200" spc="-1" strike="noStrike">
                <a:solidFill>
                  <a:srgbClr val="434343"/>
                </a:solidFill>
                <a:uFill>
                  <a:solidFill>
                    <a:srgbClr val="ffffff"/>
                  </a:solidFill>
                </a:uFill>
                <a:latin typeface="文泉驿微米黑"/>
                <a:ea typeface="Calibri"/>
              </a:rPr>
              <a:t>The ExpressJS </a:t>
            </a:r>
            <a:r>
              <a:rPr b="0" lang="en-US" sz="2200" spc="-1" strike="noStrike" u="sng">
                <a:solidFill>
                  <a:srgbClr val="0097a7"/>
                </a:solidFill>
                <a:uFill>
                  <a:solidFill>
                    <a:srgbClr val="ffffff"/>
                  </a:solidFill>
                </a:uFill>
                <a:latin typeface="文泉驿微米黑"/>
                <a:ea typeface="Consolas"/>
                <a:hlinkClick r:id="rId2"/>
              </a:rPr>
              <a:t>listen()</a:t>
            </a:r>
            <a:r>
              <a:rPr b="0" lang="en-US" sz="2200" spc="-1" strike="noStrike">
                <a:solidFill>
                  <a:srgbClr val="434343"/>
                </a:solidFill>
                <a:uFill>
                  <a:solidFill>
                    <a:srgbClr val="ffffff"/>
                  </a:solidFill>
                </a:uFill>
                <a:latin typeface="文泉驿微米黑"/>
                <a:ea typeface="Calibri"/>
              </a:rPr>
              <a:t> is identical to the NodeJS </a:t>
            </a:r>
            <a:r>
              <a:rPr b="0" lang="en-US" sz="2200" spc="-1" strike="noStrike" u="sng">
                <a:solidFill>
                  <a:srgbClr val="0097a7"/>
                </a:solidFill>
                <a:uFill>
                  <a:solidFill>
                    <a:srgbClr val="ffffff"/>
                  </a:solidFill>
                </a:uFill>
                <a:latin typeface="文泉驿微米黑"/>
                <a:ea typeface="Consolas"/>
                <a:hlinkClick r:id="rId3"/>
              </a:rPr>
              <a:t>listen()</a:t>
            </a:r>
            <a:r>
              <a:rPr b="0" lang="en-US" sz="2200" spc="-1" strike="noStrike">
                <a:solidFill>
                  <a:srgbClr val="434343"/>
                </a:solidFill>
                <a:uFill>
                  <a:solidFill>
                    <a:srgbClr val="ffffff"/>
                  </a:solidFill>
                </a:uFill>
                <a:latin typeface="文泉驿微米黑"/>
                <a:ea typeface="Consolas"/>
              </a:rPr>
              <a:t> </a:t>
            </a:r>
            <a:r>
              <a:rPr b="0" lang="en-US" sz="2200" spc="-1" strike="noStrike">
                <a:solidFill>
                  <a:srgbClr val="434343"/>
                </a:solidFill>
                <a:uFill>
                  <a:solidFill>
                    <a:srgbClr val="ffffff"/>
                  </a:solidFill>
                </a:uFill>
                <a:latin typeface="文泉驿微米黑"/>
                <a:ea typeface="Calibri"/>
              </a:rPr>
              <a:t>function:</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This binds the server process to the given </a:t>
            </a:r>
            <a:r>
              <a:rPr b="1" lang="en-US" sz="2200" spc="-1" strike="noStrike">
                <a:solidFill>
                  <a:srgbClr val="434343"/>
                </a:solidFill>
                <a:uFill>
                  <a:solidFill>
                    <a:srgbClr val="ffffff"/>
                  </a:solidFill>
                </a:uFill>
                <a:latin typeface="文泉驿微米黑"/>
                <a:ea typeface="Calibri"/>
              </a:rPr>
              <a:t>port number</a:t>
            </a:r>
            <a:r>
              <a:rPr b="0" lang="en-US" sz="22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Now messages sent to the OS's port 3000 will be routed to this server process.</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The function parameter is a callback that will execute when it starts listening for HTTP messages (when the process has been bound to port 3000)</a:t>
            </a:r>
            <a:endParaRPr b="0" lang="en-US" sz="1400" spc="-1" strike="noStrike">
              <a:solidFill>
                <a:srgbClr val="000000"/>
              </a:solidFill>
              <a:uFill>
                <a:solidFill>
                  <a:srgbClr val="ffffff"/>
                </a:solidFill>
              </a:uFill>
              <a:latin typeface="Arial"/>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ExpressJS</a:t>
            </a:r>
            <a:endParaRPr b="0" lang="en-US" sz="1400" spc="-1" strike="noStrike">
              <a:solidFill>
                <a:srgbClr val="000000"/>
              </a:solidFill>
              <a:uFill>
                <a:solidFill>
                  <a:srgbClr val="ffffff"/>
                </a:solidFill>
              </a:uFill>
              <a:latin typeface="Arial"/>
            </a:endParaRPr>
          </a:p>
        </p:txBody>
      </p:sp>
      <p:pic>
        <p:nvPicPr>
          <p:cNvPr id="438" name="Google Shape;517;p56" descr=""/>
          <p:cNvPicPr/>
          <p:nvPr/>
        </p:nvPicPr>
        <p:blipFill>
          <a:blip r:embed="rId1"/>
          <a:srcRect l="0" t="32920" r="35062" b="39882"/>
          <a:stretch/>
        </p:blipFill>
        <p:spPr>
          <a:xfrm>
            <a:off x="782640" y="1670400"/>
            <a:ext cx="7300440" cy="1702800"/>
          </a:xfrm>
          <a:prstGeom prst="rect">
            <a:avLst/>
          </a:prstGeom>
          <a:ln>
            <a:noFill/>
          </a:ln>
        </p:spPr>
      </p:pic>
      <p:sp>
        <p:nvSpPr>
          <p:cNvPr id="439" name="TextShape 2"/>
          <p:cNvSpPr txBox="1"/>
          <p:nvPr/>
        </p:nvSpPr>
        <p:spPr>
          <a:xfrm>
            <a:off x="474480" y="3499200"/>
            <a:ext cx="8195040" cy="3496320"/>
          </a:xfrm>
          <a:prstGeom prst="rect">
            <a:avLst/>
          </a:prstGeom>
          <a:noFill/>
          <a:ln>
            <a:noFill/>
          </a:ln>
        </p:spPr>
        <p:txBody>
          <a:bodyPr tIns="91440" bIns="91440"/>
          <a:p>
            <a:pPr>
              <a:lnSpc>
                <a:spcPct val="115000"/>
              </a:lnSpc>
            </a:pPr>
            <a:r>
              <a:rPr b="0" lang="en-US" sz="2200" spc="-1" strike="noStrike">
                <a:solidFill>
                  <a:srgbClr val="434343"/>
                </a:solidFill>
                <a:uFill>
                  <a:solidFill>
                    <a:srgbClr val="ffffff"/>
                  </a:solidFill>
                </a:uFill>
                <a:latin typeface="文泉驿微米黑"/>
                <a:ea typeface="Consolas"/>
              </a:rPr>
              <a:t>app.</a:t>
            </a:r>
            <a:r>
              <a:rPr b="1" i="1" lang="en-US" sz="2200" spc="-1" strike="noStrike">
                <a:solidFill>
                  <a:srgbClr val="434343"/>
                </a:solidFill>
                <a:uFill>
                  <a:solidFill>
                    <a:srgbClr val="ffffff"/>
                  </a:solidFill>
                </a:uFill>
                <a:latin typeface="文泉驿微米黑"/>
                <a:ea typeface="Calibri"/>
              </a:rPr>
              <a:t>method</a:t>
            </a:r>
            <a:r>
              <a:rPr b="0" lang="en-US" sz="2200" spc="-1" strike="noStrike">
                <a:solidFill>
                  <a:srgbClr val="434343"/>
                </a:solidFill>
                <a:uFill>
                  <a:solidFill>
                    <a:srgbClr val="ffffff"/>
                  </a:solidFill>
                </a:uFill>
                <a:latin typeface="文泉驿微米黑"/>
                <a:ea typeface="Consolas"/>
              </a:rPr>
              <a:t>(</a:t>
            </a:r>
            <a:r>
              <a:rPr b="1" i="1" lang="en-US" sz="2200" spc="-1" strike="noStrike">
                <a:solidFill>
                  <a:srgbClr val="434343"/>
                </a:solidFill>
                <a:uFill>
                  <a:solidFill>
                    <a:srgbClr val="ffffff"/>
                  </a:solidFill>
                </a:uFill>
                <a:latin typeface="文泉驿微米黑"/>
                <a:ea typeface="Calibri"/>
              </a:rPr>
              <a:t>path</a:t>
            </a:r>
            <a:r>
              <a:rPr b="0" lang="en-US" sz="2200" spc="-1" strike="noStrike">
                <a:solidFill>
                  <a:srgbClr val="434343"/>
                </a:solidFill>
                <a:uFill>
                  <a:solidFill>
                    <a:srgbClr val="ffffff"/>
                  </a:solidFill>
                </a:uFill>
                <a:latin typeface="文泉驿微米黑"/>
                <a:ea typeface="Calibri"/>
              </a:rPr>
              <a:t>, </a:t>
            </a:r>
            <a:r>
              <a:rPr b="1" i="1" lang="en-US" sz="2200" spc="-1" strike="noStrike">
                <a:solidFill>
                  <a:srgbClr val="434343"/>
                </a:solidFill>
                <a:uFill>
                  <a:solidFill>
                    <a:srgbClr val="ffffff"/>
                  </a:solidFill>
                </a:uFill>
                <a:latin typeface="文泉驿微米黑"/>
                <a:ea typeface="Calibri"/>
              </a:rPr>
              <a:t>handler</a:t>
            </a:r>
            <a:r>
              <a:rPr b="0" lang="en-US" sz="2200" spc="-1" strike="noStrike">
                <a:solidFill>
                  <a:srgbClr val="434343"/>
                </a:solidFill>
                <a:uFill>
                  <a:solidFill>
                    <a:srgbClr val="ffffff"/>
                  </a:solidFill>
                </a:uFill>
                <a:latin typeface="文泉驿微米黑"/>
                <a:ea typeface="Consolas"/>
              </a:rPr>
              <a:t>)</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Specifies how the server should handle HTTP </a:t>
            </a:r>
            <a:r>
              <a:rPr b="1" i="1" lang="en-US" sz="2200" spc="-1" strike="noStrike">
                <a:solidFill>
                  <a:srgbClr val="434343"/>
                </a:solidFill>
                <a:uFill>
                  <a:solidFill>
                    <a:srgbClr val="ffffff"/>
                  </a:solidFill>
                </a:uFill>
                <a:latin typeface="文泉驿微米黑"/>
                <a:ea typeface="Calibri"/>
              </a:rPr>
              <a:t>method</a:t>
            </a:r>
            <a:r>
              <a:rPr b="0" lang="en-US" sz="2200" spc="-1" strike="noStrike">
                <a:solidFill>
                  <a:srgbClr val="434343"/>
                </a:solidFill>
                <a:uFill>
                  <a:solidFill>
                    <a:srgbClr val="ffffff"/>
                  </a:solidFill>
                </a:uFill>
                <a:latin typeface="文泉驿微米黑"/>
                <a:ea typeface="Calibri"/>
              </a:rPr>
              <a:t> requests made to URL/</a:t>
            </a:r>
            <a:r>
              <a:rPr b="1" i="1" lang="en-US" sz="2200" spc="-1" strike="noStrike">
                <a:solidFill>
                  <a:srgbClr val="434343"/>
                </a:solidFill>
                <a:uFill>
                  <a:solidFill>
                    <a:srgbClr val="ffffff"/>
                  </a:solidFill>
                </a:uFill>
                <a:latin typeface="文泉驿微米黑"/>
                <a:ea typeface="Calibri"/>
              </a:rPr>
              <a:t>path</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The function callback will fire every time there's a new response. </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This example is saying: When there's a GET request to </a:t>
            </a:r>
            <a:r>
              <a:rPr b="0" lang="en-US" sz="2200" spc="-1" strike="noStrike" u="sng">
                <a:solidFill>
                  <a:srgbClr val="0097a7"/>
                </a:solidFill>
                <a:uFill>
                  <a:solidFill>
                    <a:srgbClr val="ffffff"/>
                  </a:solidFill>
                </a:uFill>
                <a:latin typeface="文泉驿微米黑"/>
                <a:ea typeface="Calibri"/>
                <a:hlinkClick r:id="rId2"/>
              </a:rPr>
              <a:t>http://localhost:3000/</a:t>
            </a:r>
            <a:r>
              <a:rPr b="0" lang="en-US" sz="2200" spc="-1" strike="noStrike">
                <a:solidFill>
                  <a:srgbClr val="434343"/>
                </a:solidFill>
                <a:uFill>
                  <a:solidFill>
                    <a:srgbClr val="ffffff"/>
                  </a:solidFill>
                </a:uFill>
                <a:latin typeface="文泉驿微米黑"/>
                <a:ea typeface="Calibri"/>
              </a:rPr>
              <a:t>, respond with the text "Hello World!" </a:t>
            </a:r>
            <a:endParaRPr b="0" lang="en-US" sz="1400" spc="-1" strike="noStrike">
              <a:solidFill>
                <a:srgbClr val="000000"/>
              </a:solidFill>
              <a:uFill>
                <a:solidFill>
                  <a:srgbClr val="ffffff"/>
                </a:solidFill>
              </a:uFill>
              <a:latin typeface="Arial"/>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More routes</a:t>
            </a:r>
            <a:endParaRPr b="0" lang="en-US" sz="1400" spc="-1" strike="noStrike">
              <a:solidFill>
                <a:srgbClr val="000000"/>
              </a:solidFill>
              <a:uFill>
                <a:solidFill>
                  <a:srgbClr val="ffffff"/>
                </a:solidFill>
              </a:uFill>
              <a:latin typeface="Arial"/>
            </a:endParaRPr>
          </a:p>
        </p:txBody>
      </p:sp>
      <p:sp>
        <p:nvSpPr>
          <p:cNvPr id="441" name="TextShape 2"/>
          <p:cNvSpPr txBox="1"/>
          <p:nvPr/>
        </p:nvSpPr>
        <p:spPr>
          <a:xfrm>
            <a:off x="782640" y="1560240"/>
            <a:ext cx="7578360" cy="7632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Here are some other </a:t>
            </a:r>
            <a:r>
              <a:rPr b="0" lang="en-US" sz="2400" spc="-1" strike="noStrike" u="sng">
                <a:solidFill>
                  <a:srgbClr val="0097a7"/>
                </a:solidFill>
                <a:uFill>
                  <a:solidFill>
                    <a:srgbClr val="ffffff"/>
                  </a:solidFill>
                </a:uFill>
                <a:latin typeface="文泉驿微米黑"/>
                <a:ea typeface="Calibri"/>
                <a:hlinkClick r:id="rId1"/>
              </a:rPr>
              <a:t>routes in Express</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p:txBody>
      </p:sp>
      <p:pic>
        <p:nvPicPr>
          <p:cNvPr id="442" name="Google Shape;525;p57" descr=""/>
          <p:cNvPicPr/>
          <p:nvPr/>
        </p:nvPicPr>
        <p:blipFill>
          <a:blip r:embed="rId2"/>
          <a:stretch/>
        </p:blipFill>
        <p:spPr>
          <a:xfrm>
            <a:off x="782640" y="2180160"/>
            <a:ext cx="6376680" cy="4285800"/>
          </a:xfrm>
          <a:prstGeom prst="rect">
            <a:avLst/>
          </a:prstGeom>
          <a:ln>
            <a:noFill/>
          </a:ln>
        </p:spPr>
      </p:pic>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Handler parameters</a:t>
            </a:r>
            <a:endParaRPr b="0" lang="en-US" sz="1400" spc="-1" strike="noStrike">
              <a:solidFill>
                <a:srgbClr val="000000"/>
              </a:solidFill>
              <a:uFill>
                <a:solidFill>
                  <a:srgbClr val="ffffff"/>
                </a:solidFill>
              </a:uFill>
              <a:latin typeface="Arial"/>
            </a:endParaRPr>
          </a:p>
        </p:txBody>
      </p:sp>
      <p:sp>
        <p:nvSpPr>
          <p:cNvPr id="444" name="TextShape 2"/>
          <p:cNvSpPr txBox="1"/>
          <p:nvPr/>
        </p:nvSpPr>
        <p:spPr>
          <a:xfrm>
            <a:off x="782640" y="3300840"/>
            <a:ext cx="7578360" cy="322524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Express has its own </a:t>
            </a:r>
            <a:r>
              <a:rPr b="0" lang="en-US" sz="2400" spc="-1" strike="noStrike" u="sng">
                <a:solidFill>
                  <a:srgbClr val="0097a7"/>
                </a:solidFill>
                <a:uFill>
                  <a:solidFill>
                    <a:srgbClr val="ffffff"/>
                  </a:solidFill>
                </a:uFill>
                <a:latin typeface="文泉驿微米黑"/>
                <a:ea typeface="Consolas"/>
                <a:hlinkClick r:id="rId1"/>
              </a:rPr>
              <a:t>Request</a:t>
            </a:r>
            <a:r>
              <a:rPr b="0" lang="en-US" sz="2400" spc="-1" strike="noStrike">
                <a:solidFill>
                  <a:srgbClr val="434343"/>
                </a:solidFill>
                <a:uFill>
                  <a:solidFill>
                    <a:srgbClr val="ffffff"/>
                  </a:solidFill>
                </a:uFill>
                <a:latin typeface="文泉驿微米黑"/>
                <a:ea typeface="Calibri"/>
              </a:rPr>
              <a:t> and </a:t>
            </a:r>
            <a:r>
              <a:rPr b="0" lang="en-US" sz="2400" spc="-1" strike="noStrike" u="sng">
                <a:solidFill>
                  <a:srgbClr val="0097a7"/>
                </a:solidFill>
                <a:uFill>
                  <a:solidFill>
                    <a:srgbClr val="ffffff"/>
                  </a:solidFill>
                </a:uFill>
                <a:latin typeface="文泉驿微米黑"/>
                <a:ea typeface="Consolas"/>
                <a:hlinkClick r:id="rId2"/>
              </a:rPr>
              <a:t>Response</a:t>
            </a:r>
            <a:r>
              <a:rPr b="0" lang="en-US" sz="2400" spc="-1" strike="noStrike">
                <a:solidFill>
                  <a:srgbClr val="434343"/>
                </a:solidFill>
                <a:uFill>
                  <a:solidFill>
                    <a:srgbClr val="ffffff"/>
                  </a:solidFill>
                </a:uFill>
                <a:latin typeface="文泉驿微米黑"/>
                <a:ea typeface="Calibri"/>
              </a:rPr>
              <a:t> objects:</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onsolas"/>
              </a:rPr>
              <a:t>req</a:t>
            </a:r>
            <a:r>
              <a:rPr b="0" lang="en-US" sz="2400" spc="-1" strike="noStrike">
                <a:solidFill>
                  <a:srgbClr val="434343"/>
                </a:solidFill>
                <a:uFill>
                  <a:solidFill>
                    <a:srgbClr val="ffffff"/>
                  </a:solidFill>
                </a:uFill>
                <a:latin typeface="文泉驿微米黑"/>
                <a:ea typeface="Calibri"/>
              </a:rPr>
              <a:t> is a Request object</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onsolas"/>
              </a:rPr>
              <a:t>res</a:t>
            </a:r>
            <a:r>
              <a:rPr b="0" lang="en-US" sz="2400" spc="-1" strike="noStrike">
                <a:solidFill>
                  <a:srgbClr val="434343"/>
                </a:solidFill>
                <a:uFill>
                  <a:solidFill>
                    <a:srgbClr val="ffffff"/>
                  </a:solidFill>
                </a:uFill>
                <a:latin typeface="文泉驿微米黑"/>
                <a:ea typeface="Calibri"/>
              </a:rPr>
              <a:t> is a Response object</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u="sng">
                <a:solidFill>
                  <a:srgbClr val="0097a7"/>
                </a:solidFill>
                <a:uFill>
                  <a:solidFill>
                    <a:srgbClr val="ffffff"/>
                  </a:solidFill>
                </a:uFill>
                <a:latin typeface="文泉驿微米黑"/>
                <a:ea typeface="Consolas"/>
                <a:hlinkClick r:id="rId3"/>
              </a:rPr>
              <a:t>res.send()</a:t>
            </a:r>
            <a:r>
              <a:rPr b="0" lang="en-US" sz="2400" spc="-1" strike="noStrike">
                <a:solidFill>
                  <a:srgbClr val="434343"/>
                </a:solidFill>
                <a:uFill>
                  <a:solidFill>
                    <a:srgbClr val="ffffff"/>
                  </a:solidFill>
                </a:uFill>
                <a:latin typeface="文泉驿微米黑"/>
                <a:ea typeface="Calibri"/>
              </a:rPr>
              <a:t> sends an HTTP response with the given content</a:t>
            </a:r>
            <a:endParaRPr b="0" lang="en-US" sz="1400" spc="-1" strike="noStrike">
              <a:solidFill>
                <a:srgbClr val="000000"/>
              </a:solidFill>
              <a:uFill>
                <a:solidFill>
                  <a:srgbClr val="ffffff"/>
                </a:solidFill>
              </a:uFill>
              <a:latin typeface="Arial"/>
            </a:endParaRPr>
          </a:p>
          <a:p>
            <a:pPr lvl="1" marL="9144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Sends content type "text/html" by default</a:t>
            </a:r>
            <a:endParaRPr b="0" lang="en-US" sz="1400" spc="-1" strike="noStrike">
              <a:solidFill>
                <a:srgbClr val="000000"/>
              </a:solidFill>
              <a:uFill>
                <a:solidFill>
                  <a:srgbClr val="ffffff"/>
                </a:solidFill>
              </a:uFill>
              <a:latin typeface="Arial"/>
            </a:endParaRPr>
          </a:p>
        </p:txBody>
      </p:sp>
      <p:pic>
        <p:nvPicPr>
          <p:cNvPr id="445" name="Google Shape;532;p58" descr=""/>
          <p:cNvPicPr/>
          <p:nvPr/>
        </p:nvPicPr>
        <p:blipFill>
          <a:blip r:embed="rId4"/>
          <a:srcRect l="0" t="32920" r="35062" b="39882"/>
          <a:stretch/>
        </p:blipFill>
        <p:spPr>
          <a:xfrm>
            <a:off x="782640" y="1670400"/>
            <a:ext cx="6988320" cy="1630080"/>
          </a:xfrm>
          <a:prstGeom prst="rect">
            <a:avLst/>
          </a:prstGeom>
          <a:ln>
            <a:noFill/>
          </a:ln>
        </p:spPr>
      </p:pic>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Hello world server</a:t>
            </a:r>
            <a:endParaRPr b="0" lang="en-US" sz="1400" spc="-1" strike="noStrike">
              <a:solidFill>
                <a:srgbClr val="000000"/>
              </a:solidFill>
              <a:uFill>
                <a:solidFill>
                  <a:srgbClr val="ffffff"/>
                </a:solidFill>
              </a:uFill>
              <a:latin typeface="Arial"/>
            </a:endParaRPr>
          </a:p>
        </p:txBody>
      </p:sp>
      <p:pic>
        <p:nvPicPr>
          <p:cNvPr id="447" name="Google Shape;538;p59" descr=""/>
          <p:cNvPicPr/>
          <p:nvPr/>
        </p:nvPicPr>
        <p:blipFill>
          <a:blip r:embed="rId1"/>
          <a:stretch/>
        </p:blipFill>
        <p:spPr>
          <a:xfrm>
            <a:off x="782640" y="2129040"/>
            <a:ext cx="7578360" cy="3592800"/>
          </a:xfrm>
          <a:prstGeom prst="rect">
            <a:avLst/>
          </a:prstGeom>
          <a:ln>
            <a:noFill/>
          </a:ln>
        </p:spPr>
      </p:pic>
      <p:sp>
        <p:nvSpPr>
          <p:cNvPr id="448" name="TextShape 2"/>
          <p:cNvSpPr txBox="1"/>
          <p:nvPr/>
        </p:nvSpPr>
        <p:spPr>
          <a:xfrm>
            <a:off x="782640" y="1514880"/>
            <a:ext cx="7578360" cy="10296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Here's how we put it all together again:</a:t>
            </a:r>
            <a:endParaRPr b="0" lang="en-US" sz="1400" spc="-1" strike="noStrike">
              <a:solidFill>
                <a:srgbClr val="000000"/>
              </a:solidFill>
              <a:uFill>
                <a:solidFill>
                  <a:srgbClr val="ffffff"/>
                </a:solidFill>
              </a:uFill>
              <a:latin typeface="Arial"/>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TextShape 1"/>
          <p:cNvSpPr txBox="1"/>
          <p:nvPr/>
        </p:nvSpPr>
        <p:spPr>
          <a:xfrm>
            <a:off x="311760" y="2867760"/>
            <a:ext cx="8520120" cy="1122120"/>
          </a:xfrm>
          <a:prstGeom prst="rect">
            <a:avLst/>
          </a:prstGeom>
          <a:noFill/>
          <a:ln>
            <a:noFill/>
          </a:ln>
        </p:spPr>
        <p:txBody>
          <a:bodyPr tIns="91440" bIns="91440" anchor="ctr"/>
          <a:p>
            <a:pPr algn="ctr">
              <a:lnSpc>
                <a:spcPct val="100000"/>
              </a:lnSpc>
            </a:pPr>
            <a:r>
              <a:rPr b="0" lang="en-US" sz="3600" spc="-1" strike="noStrike">
                <a:solidFill>
                  <a:srgbClr val="000000"/>
                </a:solidFill>
                <a:uFill>
                  <a:solidFill>
                    <a:srgbClr val="ffffff"/>
                  </a:solidFill>
                </a:uFill>
                <a:latin typeface="文泉驿微米黑"/>
                <a:ea typeface="Montserrat"/>
              </a:rPr>
              <a:t>Querying our server</a:t>
            </a:r>
            <a:endParaRPr b="0" lang="en-US" sz="1400" spc="-1" strike="noStrike">
              <a:solidFill>
                <a:srgbClr val="000000"/>
              </a:solidFill>
              <a:uFill>
                <a:solidFill>
                  <a:srgbClr val="ffffff"/>
                </a:solidFill>
              </a:uFill>
              <a:latin typeface="Arial"/>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HTTP requests</a:t>
            </a:r>
            <a:endParaRPr b="0" lang="en-US" sz="1400" spc="-1" strike="noStrike">
              <a:solidFill>
                <a:srgbClr val="000000"/>
              </a:solidFill>
              <a:uFill>
                <a:solidFill>
                  <a:srgbClr val="ffffff"/>
                </a:solidFill>
              </a:uFill>
              <a:latin typeface="Arial"/>
            </a:endParaRPr>
          </a:p>
        </p:txBody>
      </p:sp>
      <p:pic>
        <p:nvPicPr>
          <p:cNvPr id="451" name="Google Shape;550;p61" descr=""/>
          <p:cNvPicPr/>
          <p:nvPr/>
        </p:nvPicPr>
        <p:blipFill>
          <a:blip r:embed="rId1"/>
          <a:stretch/>
        </p:blipFill>
        <p:spPr>
          <a:xfrm>
            <a:off x="782640" y="2129040"/>
            <a:ext cx="7578360" cy="3592800"/>
          </a:xfrm>
          <a:prstGeom prst="rect">
            <a:avLst/>
          </a:prstGeom>
          <a:ln>
            <a:noFill/>
          </a:ln>
        </p:spPr>
      </p:pic>
      <p:sp>
        <p:nvSpPr>
          <p:cNvPr id="452" name="TextShape 2"/>
          <p:cNvSpPr txBox="1"/>
          <p:nvPr/>
        </p:nvSpPr>
        <p:spPr>
          <a:xfrm>
            <a:off x="820440" y="1231560"/>
            <a:ext cx="7578360" cy="10296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Our server is written to respond to HTTP requests (</a:t>
            </a:r>
            <a:r>
              <a:rPr b="0" lang="en-US" sz="2400" spc="-1" strike="noStrike" u="sng">
                <a:solidFill>
                  <a:srgbClr val="0097a7"/>
                </a:solidFill>
                <a:uFill>
                  <a:solidFill>
                    <a:srgbClr val="ffffff"/>
                  </a:solidFill>
                </a:uFill>
                <a:latin typeface="文泉驿微米黑"/>
                <a:ea typeface="Calibri"/>
                <a:hlinkClick r:id="rId2"/>
              </a:rPr>
              <a:t>Code</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p:txBody>
      </p:sp>
      <p:sp>
        <p:nvSpPr>
          <p:cNvPr id="453" name="TextShape 3"/>
          <p:cNvSpPr txBox="1"/>
          <p:nvPr/>
        </p:nvSpPr>
        <p:spPr>
          <a:xfrm>
            <a:off x="845280" y="5874480"/>
            <a:ext cx="7578360" cy="1029600"/>
          </a:xfrm>
          <a:prstGeom prst="rect">
            <a:avLst/>
          </a:prstGeom>
          <a:noFill/>
          <a:ln>
            <a:noFill/>
          </a:ln>
        </p:spPr>
        <p:txBody>
          <a:bodyPr tIns="91440" bIns="91440"/>
          <a:p>
            <a:pPr>
              <a:lnSpc>
                <a:spcPct val="115000"/>
              </a:lnSpc>
            </a:pPr>
            <a:r>
              <a:rPr b="1" lang="en-US" sz="2400" spc="-1" strike="noStrike">
                <a:solidFill>
                  <a:srgbClr val="434343"/>
                </a:solidFill>
                <a:uFill>
                  <a:solidFill>
                    <a:srgbClr val="ffffff"/>
                  </a:solidFill>
                </a:uFill>
                <a:latin typeface="文泉驿微米黑"/>
                <a:ea typeface="Calibri"/>
              </a:rPr>
              <a:t>Q: How do we sent HTTP requests to our server?</a:t>
            </a:r>
            <a:endParaRPr b="0" lang="en-US" sz="1400" spc="-1" strike="noStrike">
              <a:solidFill>
                <a:srgbClr val="000000"/>
              </a:solidFill>
              <a:uFill>
                <a:solidFill>
                  <a:srgbClr val="ffffff"/>
                </a:solidFill>
              </a:uFill>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NodeJS</a:t>
            </a:r>
            <a:endParaRPr b="0" lang="en-US" sz="1400" spc="-1" strike="noStrike">
              <a:solidFill>
                <a:srgbClr val="000000"/>
              </a:solidFill>
              <a:uFill>
                <a:solidFill>
                  <a:srgbClr val="ffffff"/>
                </a:solidFill>
              </a:uFill>
              <a:latin typeface="Arial"/>
            </a:endParaRPr>
          </a:p>
        </p:txBody>
      </p:sp>
      <p:sp>
        <p:nvSpPr>
          <p:cNvPr id="156" name="TextShape 2"/>
          <p:cNvSpPr txBox="1"/>
          <p:nvPr/>
        </p:nvSpPr>
        <p:spPr>
          <a:xfrm>
            <a:off x="782640" y="1560240"/>
            <a:ext cx="7578360" cy="4649400"/>
          </a:xfrm>
          <a:prstGeom prst="rect">
            <a:avLst/>
          </a:prstGeom>
          <a:noFill/>
          <a:ln>
            <a:noFill/>
          </a:ln>
        </p:spPr>
        <p:txBody>
          <a:bodyPr tIns="91440" bIns="91440"/>
          <a:p>
            <a:pPr>
              <a:lnSpc>
                <a:spcPct val="115000"/>
              </a:lnSpc>
            </a:pPr>
            <a:r>
              <a:rPr b="1" lang="en-US" sz="2200" spc="-1" strike="noStrike">
                <a:solidFill>
                  <a:srgbClr val="434343"/>
                </a:solidFill>
                <a:uFill>
                  <a:solidFill>
                    <a:srgbClr val="ffffff"/>
                  </a:solidFill>
                </a:uFill>
                <a:latin typeface="文泉驿微米黑"/>
                <a:ea typeface="Calibri"/>
              </a:rPr>
              <a:t>NodeJS:</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A JavaScript runtime written in C++.</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Can interpret and execute JavaScript.</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Includes support for the NodeJS API.</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1" lang="en-US" sz="2200" spc="-1" strike="noStrike">
                <a:solidFill>
                  <a:srgbClr val="434343"/>
                </a:solidFill>
                <a:uFill>
                  <a:solidFill>
                    <a:srgbClr val="ffffff"/>
                  </a:solidFill>
                </a:uFill>
                <a:latin typeface="文泉驿微米黑"/>
                <a:ea typeface="Calibri"/>
              </a:rPr>
              <a:t>NodeJS API:</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A set of JavaScript libraries that are useful for creating server programs.</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1" lang="en-US" sz="2200" spc="-1" strike="noStrike">
                <a:solidFill>
                  <a:srgbClr val="434343"/>
                </a:solidFill>
                <a:uFill>
                  <a:solidFill>
                    <a:srgbClr val="ffffff"/>
                  </a:solidFill>
                </a:uFill>
                <a:latin typeface="文泉驿微米黑"/>
                <a:ea typeface="Calibri"/>
              </a:rPr>
              <a:t>V8 (from Chrome):</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The JavaScript interpreter ("engine") that NodeJS uses to interpret, compile, and execute JavaScript code</a:t>
            </a:r>
            <a:endParaRPr b="0" lang="en-US" sz="1400" spc="-1" strike="noStrike">
              <a:solidFill>
                <a:srgbClr val="000000"/>
              </a:solidFill>
              <a:uFill>
                <a:solidFill>
                  <a:srgbClr val="ffffff"/>
                </a:solidFill>
              </a:uFill>
              <a:latin typeface="Arial"/>
            </a:endParaRPr>
          </a:p>
        </p:txBody>
      </p:sp>
    </p:spTree>
  </p:cSld>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Querying our server</a:t>
            </a:r>
            <a:endParaRPr b="0" lang="en-US" sz="1400" spc="-1" strike="noStrike">
              <a:solidFill>
                <a:srgbClr val="000000"/>
              </a:solidFill>
              <a:uFill>
                <a:solidFill>
                  <a:srgbClr val="ffffff"/>
                </a:solidFill>
              </a:uFill>
              <a:latin typeface="Arial"/>
            </a:endParaRPr>
          </a:p>
        </p:txBody>
      </p:sp>
      <p:sp>
        <p:nvSpPr>
          <p:cNvPr id="455" name="TextShape 2"/>
          <p:cNvSpPr txBox="1"/>
          <p:nvPr/>
        </p:nvSpPr>
        <p:spPr>
          <a:xfrm>
            <a:off x="782640" y="1560240"/>
            <a:ext cx="8004240" cy="4554720"/>
          </a:xfrm>
          <a:prstGeom prst="rect">
            <a:avLst/>
          </a:prstGeom>
          <a:noFill/>
          <a:ln>
            <a:noFill/>
          </a:ln>
        </p:spPr>
        <p:txBody>
          <a:bodyPr tIns="91440" bIns="91440"/>
          <a:p>
            <a:pPr>
              <a:lnSpc>
                <a:spcPct val="115000"/>
              </a:lnSpc>
            </a:pPr>
            <a:r>
              <a:rPr b="0" lang="en-US" sz="2200" spc="-1" strike="noStrike">
                <a:solidFill>
                  <a:srgbClr val="434343"/>
                </a:solidFill>
                <a:uFill>
                  <a:solidFill>
                    <a:srgbClr val="ffffff"/>
                  </a:solidFill>
                </a:uFill>
                <a:latin typeface="文泉驿微米黑"/>
                <a:ea typeface="Calibri"/>
              </a:rPr>
              <a:t>Here are three ways to send HTTP requests to our server:</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StarSymbol"/>
              <a:buAutoNum type="arabicPeriod"/>
            </a:pPr>
            <a:r>
              <a:rPr b="0" lang="en-US" sz="2400" spc="-1" strike="noStrike">
                <a:solidFill>
                  <a:srgbClr val="434343"/>
                </a:solidFill>
                <a:uFill>
                  <a:solidFill>
                    <a:srgbClr val="ffffff"/>
                  </a:solidFill>
                </a:uFill>
                <a:latin typeface="文泉驿微米黑"/>
                <a:ea typeface="Calibri"/>
              </a:rPr>
              <a:t>Navigate to http://localhost:3000/&lt;path&gt; in our browser</a:t>
            </a:r>
            <a:endParaRPr b="0" lang="en-US" sz="1400" spc="-1" strike="noStrike">
              <a:solidFill>
                <a:srgbClr val="000000"/>
              </a:solidFill>
              <a:uFill>
                <a:solidFill>
                  <a:srgbClr val="ffffff"/>
                </a:solidFill>
              </a:uFill>
              <a:latin typeface="Arial"/>
            </a:endParaRPr>
          </a:p>
          <a:p>
            <a:pPr lvl="1" marL="914400" indent="-355320">
              <a:lnSpc>
                <a:spcPct val="115000"/>
              </a:lnSpc>
              <a:buClr>
                <a:srgbClr val="434343"/>
              </a:buClr>
              <a:buFont typeface="StarSymbol"/>
              <a:buAutoNum type="alphaLcPeriod"/>
            </a:pPr>
            <a:r>
              <a:rPr b="1" lang="en-US" sz="2400" spc="-1" strike="noStrike">
                <a:solidFill>
                  <a:srgbClr val="434343"/>
                </a:solidFill>
                <a:uFill>
                  <a:solidFill>
                    <a:srgbClr val="ffffff"/>
                  </a:solidFill>
                </a:uFill>
                <a:latin typeface="文泉驿微米黑"/>
                <a:ea typeface="Calibri"/>
              </a:rPr>
              <a:t>Caveat:</a:t>
            </a:r>
            <a:r>
              <a:rPr b="0" lang="en-US" sz="2400" spc="-1" strike="noStrike">
                <a:solidFill>
                  <a:srgbClr val="434343"/>
                </a:solidFill>
                <a:uFill>
                  <a:solidFill>
                    <a:srgbClr val="ffffff"/>
                  </a:solidFill>
                </a:uFill>
                <a:latin typeface="文泉驿微米黑"/>
                <a:ea typeface="Calibri"/>
              </a:rPr>
              <a:t> Can only do GET requests</a:t>
            </a:r>
            <a:r>
              <a:rPr b="0" lang="en-US" sz="2400" spc="-1" strike="noStrike">
                <a:solidFill>
                  <a:srgbClr val="434343"/>
                </a:solidFill>
                <a:uFill>
                  <a:solidFill>
                    <a:srgbClr val="ffffff"/>
                  </a:solidFill>
                </a:uFill>
                <a:latin typeface="文泉驿微米黑"/>
                <a:ea typeface="Calibri"/>
              </a:rPr>
              <a:t>
</a:t>
            </a:r>
            <a:r>
              <a:rPr b="0" lang="en-US" sz="2400" spc="-1" strike="noStrike">
                <a:solidFill>
                  <a:srgbClr val="434343"/>
                </a:solidFill>
                <a:uFill>
                  <a:solidFill>
                    <a:srgbClr val="ffffff"/>
                  </a:solidFill>
                </a:uFill>
                <a:latin typeface="文泉驿微米黑"/>
              </a:rPr>
              <a:t> </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StarSymbol"/>
              <a:buAutoNum type="arabicPeriod"/>
            </a:pPr>
            <a:r>
              <a:rPr b="0" lang="en-US" sz="2400" spc="-1" strike="noStrike">
                <a:solidFill>
                  <a:srgbClr val="434343"/>
                </a:solidFill>
                <a:uFill>
                  <a:solidFill>
                    <a:srgbClr val="ffffff"/>
                  </a:solidFill>
                </a:uFill>
                <a:latin typeface="文泉驿微米黑"/>
                <a:ea typeface="Calibri"/>
              </a:rPr>
              <a:t>Call </a:t>
            </a:r>
            <a:r>
              <a:rPr b="0" lang="en-US" sz="2400" spc="-1" strike="noStrike">
                <a:solidFill>
                  <a:srgbClr val="434343"/>
                </a:solidFill>
                <a:uFill>
                  <a:solidFill>
                    <a:srgbClr val="ffffff"/>
                  </a:solidFill>
                </a:uFill>
                <a:latin typeface="文泉驿微米黑"/>
                <a:ea typeface="Consolas"/>
              </a:rPr>
              <a:t>fetch()</a:t>
            </a:r>
            <a:r>
              <a:rPr b="0" lang="en-US" sz="2400" spc="-1" strike="noStrike">
                <a:solidFill>
                  <a:srgbClr val="434343"/>
                </a:solidFill>
                <a:uFill>
                  <a:solidFill>
                    <a:srgbClr val="ffffff"/>
                  </a:solidFill>
                </a:uFill>
                <a:latin typeface="文泉驿微米黑"/>
                <a:ea typeface="Calibri"/>
              </a:rPr>
              <a:t> in web page</a:t>
            </a:r>
            <a:endParaRPr b="0" lang="en-US" sz="1400" spc="-1" strike="noStrike">
              <a:solidFill>
                <a:srgbClr val="000000"/>
              </a:solidFill>
              <a:uFill>
                <a:solidFill>
                  <a:srgbClr val="ffffff"/>
                </a:solidFill>
              </a:uFill>
              <a:latin typeface="Arial"/>
            </a:endParaRPr>
          </a:p>
          <a:p>
            <a:pPr lvl="1" marL="914400" indent="-355320">
              <a:lnSpc>
                <a:spcPct val="115000"/>
              </a:lnSpc>
              <a:buClr>
                <a:srgbClr val="434343"/>
              </a:buClr>
              <a:buFont typeface="StarSymbol"/>
              <a:buAutoNum type="alphaLcPeriod"/>
            </a:pPr>
            <a:r>
              <a:rPr b="0" lang="en-US" sz="2400" spc="-1" strike="noStrike">
                <a:solidFill>
                  <a:srgbClr val="434343"/>
                </a:solidFill>
                <a:uFill>
                  <a:solidFill>
                    <a:srgbClr val="ffffff"/>
                  </a:solidFill>
                </a:uFill>
                <a:latin typeface="文泉驿微米黑"/>
                <a:ea typeface="Calibri"/>
              </a:rPr>
              <a:t>We've done GET requests so far, but can send any type of HTTP request</a:t>
            </a:r>
            <a:r>
              <a:rPr b="0" lang="en-US" sz="2400" spc="-1" strike="noStrike">
                <a:solidFill>
                  <a:srgbClr val="434343"/>
                </a:solidFill>
                <a:uFill>
                  <a:solidFill>
                    <a:srgbClr val="ffffff"/>
                  </a:solidFill>
                </a:uFill>
                <a:latin typeface="文泉驿微米黑"/>
                <a:ea typeface="Calibri"/>
              </a:rPr>
              <a:t>
</a:t>
            </a:r>
            <a:r>
              <a:rPr b="0" lang="en-US" sz="2400" spc="-1" strike="noStrike">
                <a:solidFill>
                  <a:srgbClr val="434343"/>
                </a:solidFill>
                <a:uFill>
                  <a:solidFill>
                    <a:srgbClr val="ffffff"/>
                  </a:solidFill>
                </a:uFill>
                <a:latin typeface="文泉驿微米黑"/>
              </a:rPr>
              <a:t> </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StarSymbol"/>
              <a:buAutoNum type="arabicPeriod"/>
            </a:pPr>
            <a:r>
              <a:rPr b="0" lang="en-US" sz="2400" spc="-1" strike="noStrike">
                <a:solidFill>
                  <a:srgbClr val="434343"/>
                </a:solidFill>
                <a:uFill>
                  <a:solidFill>
                    <a:srgbClr val="ffffff"/>
                  </a:solidFill>
                </a:uFill>
                <a:latin typeface="文泉驿微米黑"/>
                <a:ea typeface="Consolas"/>
              </a:rPr>
              <a:t>curl</a:t>
            </a:r>
            <a:r>
              <a:rPr b="0" lang="en-US" sz="2400" spc="-1" strike="noStrike">
                <a:solidFill>
                  <a:srgbClr val="434343"/>
                </a:solidFill>
                <a:uFill>
                  <a:solidFill>
                    <a:srgbClr val="ffffff"/>
                  </a:solidFill>
                </a:uFill>
                <a:latin typeface="文泉驿微米黑"/>
                <a:ea typeface="Calibri"/>
              </a:rPr>
              <a:t> command-line tool</a:t>
            </a:r>
            <a:endParaRPr b="0" lang="en-US" sz="1400" spc="-1" strike="noStrike">
              <a:solidFill>
                <a:srgbClr val="000000"/>
              </a:solidFill>
              <a:uFill>
                <a:solidFill>
                  <a:srgbClr val="ffffff"/>
                </a:solidFill>
              </a:uFill>
              <a:latin typeface="Arial"/>
            </a:endParaRPr>
          </a:p>
          <a:p>
            <a:pPr lvl="1" marL="914400" indent="-355320">
              <a:lnSpc>
                <a:spcPct val="115000"/>
              </a:lnSpc>
              <a:buClr>
                <a:srgbClr val="434343"/>
              </a:buClr>
              <a:buFont typeface="StarSymbol"/>
              <a:buAutoNum type="alphaLcPeriod"/>
            </a:pPr>
            <a:r>
              <a:rPr b="0" lang="en-US" sz="2400" spc="-1" strike="noStrike">
                <a:solidFill>
                  <a:srgbClr val="434343"/>
                </a:solidFill>
                <a:uFill>
                  <a:solidFill>
                    <a:srgbClr val="ffffff"/>
                  </a:solidFill>
                </a:uFill>
                <a:latin typeface="文泉驿微米黑"/>
                <a:ea typeface="Calibri"/>
              </a:rPr>
              <a:t>Debug tool we haven't seen yet</a:t>
            </a:r>
            <a:endParaRPr b="0" lang="en-US" sz="1400" spc="-1" strike="noStrike">
              <a:solidFill>
                <a:srgbClr val="000000"/>
              </a:solidFill>
              <a:uFill>
                <a:solidFill>
                  <a:srgbClr val="ffffff"/>
                </a:solidFill>
              </a:uFill>
              <a:latin typeface="Arial"/>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curl</a:t>
            </a:r>
            <a:endParaRPr b="0" lang="en-US" sz="1400" spc="-1" strike="noStrike">
              <a:solidFill>
                <a:srgbClr val="000000"/>
              </a:solidFill>
              <a:uFill>
                <a:solidFill>
                  <a:srgbClr val="ffffff"/>
                </a:solidFill>
              </a:uFill>
              <a:latin typeface="Arial"/>
            </a:endParaRPr>
          </a:p>
        </p:txBody>
      </p:sp>
      <p:sp>
        <p:nvSpPr>
          <p:cNvPr id="457" name="TextShape 2"/>
          <p:cNvSpPr txBox="1"/>
          <p:nvPr/>
        </p:nvSpPr>
        <p:spPr>
          <a:xfrm>
            <a:off x="782640" y="1560240"/>
            <a:ext cx="780552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onsolas"/>
              </a:rPr>
              <a:t>curl</a:t>
            </a:r>
            <a:r>
              <a:rPr b="0" lang="en-US" sz="2400" spc="-1" strike="noStrike">
                <a:solidFill>
                  <a:srgbClr val="434343"/>
                </a:solidFill>
                <a:uFill>
                  <a:solidFill>
                    <a:srgbClr val="ffffff"/>
                  </a:solidFill>
                </a:uFill>
                <a:latin typeface="文泉驿微米黑"/>
                <a:ea typeface="Calibri"/>
              </a:rPr>
              <a:t>: Command-line tool to send and receive data from a server (</a:t>
            </a:r>
            <a:r>
              <a:rPr b="0" lang="en-US" sz="2400" spc="-1" strike="noStrike" u="sng">
                <a:solidFill>
                  <a:srgbClr val="0097a7"/>
                </a:solidFill>
                <a:uFill>
                  <a:solidFill>
                    <a:srgbClr val="ffffff"/>
                  </a:solidFill>
                </a:uFill>
                <a:latin typeface="文泉驿微米黑"/>
                <a:ea typeface="Calibri"/>
                <a:hlinkClick r:id="rId1"/>
              </a:rPr>
              <a:t>Manual</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onsolas"/>
              </a:rPr>
              <a:t>curl --request</a:t>
            </a:r>
            <a:r>
              <a:rPr b="0" lang="en-US" sz="2400" spc="-1" strike="noStrike">
                <a:solidFill>
                  <a:srgbClr val="434343"/>
                </a:solidFill>
                <a:uFill>
                  <a:solidFill>
                    <a:srgbClr val="ffffff"/>
                  </a:solidFill>
                </a:uFill>
                <a:latin typeface="文泉驿微米黑"/>
                <a:ea typeface="Calibri"/>
              </a:rPr>
              <a:t> </a:t>
            </a:r>
            <a:r>
              <a:rPr b="1" i="1" lang="en-US" sz="2400" spc="-1" strike="noStrike">
                <a:solidFill>
                  <a:srgbClr val="434343"/>
                </a:solidFill>
                <a:uFill>
                  <a:solidFill>
                    <a:srgbClr val="ffffff"/>
                  </a:solidFill>
                </a:uFill>
                <a:latin typeface="文泉驿微米黑"/>
                <a:ea typeface="Calibri"/>
              </a:rPr>
              <a:t>METHOD</a:t>
            </a:r>
            <a:r>
              <a:rPr b="0" lang="en-US" sz="2400" spc="-1" strike="noStrike">
                <a:solidFill>
                  <a:srgbClr val="434343"/>
                </a:solidFill>
                <a:uFill>
                  <a:solidFill>
                    <a:srgbClr val="ffffff"/>
                  </a:solidFill>
                </a:uFill>
                <a:latin typeface="文泉驿微米黑"/>
                <a:ea typeface="Calibri"/>
              </a:rPr>
              <a:t> </a:t>
            </a:r>
            <a:r>
              <a:rPr b="1" i="1" lang="en-US" sz="2400" spc="-1" strike="noStrike">
                <a:solidFill>
                  <a:srgbClr val="434343"/>
                </a:solidFill>
                <a:uFill>
                  <a:solidFill>
                    <a:srgbClr val="ffffff"/>
                  </a:solidFill>
                </a:uFill>
                <a:latin typeface="文泉驿微米黑"/>
                <a:ea typeface="Calibri"/>
              </a:rPr>
              <a:t>url</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e.g. </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200" spc="-1" strike="noStrike">
                <a:solidFill>
                  <a:srgbClr val="434343"/>
                </a:solidFill>
                <a:uFill>
                  <a:solidFill>
                    <a:srgbClr val="ffffff"/>
                  </a:solidFill>
                </a:uFill>
                <a:latin typeface="文泉驿微米黑"/>
                <a:ea typeface="Consolas"/>
              </a:rPr>
              <a:t>$ curl --request POST http://localhost:3000/hello</a:t>
            </a:r>
            <a:endParaRPr b="0" lang="en-US" sz="1400" spc="-1" strike="noStrike">
              <a:solidFill>
                <a:srgbClr val="000000"/>
              </a:solidFill>
              <a:uFill>
                <a:solidFill>
                  <a:srgbClr val="ffffff"/>
                </a:solidFill>
              </a:uFill>
              <a:latin typeface="Arial"/>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Querying with </a:t>
            </a:r>
            <a:r>
              <a:rPr b="0" lang="en-US" sz="3600" spc="-1" strike="noStrike">
                <a:solidFill>
                  <a:srgbClr val="000000"/>
                </a:solidFill>
                <a:uFill>
                  <a:solidFill>
                    <a:srgbClr val="ffffff"/>
                  </a:solidFill>
                </a:uFill>
                <a:latin typeface="文泉驿微米黑"/>
                <a:ea typeface="Consolas"/>
              </a:rPr>
              <a:t>fetch()</a:t>
            </a:r>
            <a:endParaRPr b="0" lang="en-US" sz="1400" spc="-1" strike="noStrike">
              <a:solidFill>
                <a:srgbClr val="000000"/>
              </a:solidFill>
              <a:uFill>
                <a:solidFill>
                  <a:srgbClr val="ffffff"/>
                </a:solidFill>
              </a:uFill>
              <a:latin typeface="Arial"/>
            </a:endParaRPr>
          </a:p>
        </p:txBody>
      </p:sp>
      <p:pic>
        <p:nvPicPr>
          <p:cNvPr id="459" name="Google Shape;570;p64" descr=""/>
          <p:cNvPicPr/>
          <p:nvPr/>
        </p:nvPicPr>
        <p:blipFill>
          <a:blip r:embed="rId1"/>
          <a:stretch/>
        </p:blipFill>
        <p:spPr>
          <a:xfrm>
            <a:off x="3123360" y="1654920"/>
            <a:ext cx="5347080" cy="4723560"/>
          </a:xfrm>
          <a:prstGeom prst="rect">
            <a:avLst/>
          </a:prstGeom>
          <a:ln>
            <a:noFill/>
          </a:ln>
        </p:spPr>
      </p:pic>
      <p:sp>
        <p:nvSpPr>
          <p:cNvPr id="460" name="TextShape 2"/>
          <p:cNvSpPr txBox="1"/>
          <p:nvPr/>
        </p:nvSpPr>
        <p:spPr>
          <a:xfrm>
            <a:off x="226080" y="1654920"/>
            <a:ext cx="2708640" cy="4554720"/>
          </a:xfrm>
          <a:prstGeom prst="rect">
            <a:avLst/>
          </a:prstGeom>
          <a:noFill/>
          <a:ln>
            <a:noFill/>
          </a:ln>
        </p:spPr>
        <p:txBody>
          <a:bodyPr tIns="91440" bIns="91440" anchor="ctr"/>
          <a:p>
            <a:pPr algn="r">
              <a:lnSpc>
                <a:spcPct val="115000"/>
              </a:lnSpc>
            </a:pPr>
            <a:r>
              <a:rPr b="0" lang="en-US" sz="2400" spc="-1" strike="noStrike">
                <a:solidFill>
                  <a:srgbClr val="434343"/>
                </a:solidFill>
                <a:uFill>
                  <a:solidFill>
                    <a:srgbClr val="ffffff"/>
                  </a:solidFill>
                </a:uFill>
                <a:latin typeface="文泉驿微米黑"/>
                <a:ea typeface="Calibri"/>
              </a:rPr>
              <a:t>We can try querying our server the same way we've queried the Spotify or Giphy servers, i.e. via the </a:t>
            </a:r>
            <a:r>
              <a:rPr b="0" lang="en-US" sz="2400" spc="-1" strike="noStrike">
                <a:solidFill>
                  <a:srgbClr val="434343"/>
                </a:solidFill>
                <a:uFill>
                  <a:solidFill>
                    <a:srgbClr val="ffffff"/>
                  </a:solidFill>
                </a:uFill>
                <a:latin typeface="文泉驿微米黑"/>
                <a:ea typeface="Consolas"/>
              </a:rPr>
              <a:t>fetch()</a:t>
            </a:r>
            <a:r>
              <a:rPr b="0" lang="en-US" sz="2400" spc="-1" strike="noStrike">
                <a:solidFill>
                  <a:srgbClr val="434343"/>
                </a:solidFill>
                <a:uFill>
                  <a:solidFill>
                    <a:srgbClr val="ffffff"/>
                  </a:solidFill>
                </a:uFill>
                <a:latin typeface="文泉驿微米黑"/>
                <a:ea typeface="Calibri"/>
              </a:rPr>
              <a:t> command:</a:t>
            </a:r>
            <a:endParaRPr b="0" lang="en-US" sz="1400" spc="-1" strike="noStrike">
              <a:solidFill>
                <a:srgbClr val="000000"/>
              </a:solidFill>
              <a:uFill>
                <a:solidFill>
                  <a:srgbClr val="ffffff"/>
                </a:solidFill>
              </a:uFill>
              <a:latin typeface="Arial"/>
            </a:endParaRPr>
          </a:p>
        </p:txBody>
      </p:sp>
    </p:spTree>
  </p:cSld>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Consolas"/>
              </a:rPr>
              <a:t>fetch() </a:t>
            </a:r>
            <a:r>
              <a:rPr b="0" lang="en-US" sz="3600" spc="-1" strike="noStrike">
                <a:solidFill>
                  <a:srgbClr val="000000"/>
                </a:solidFill>
                <a:uFill>
                  <a:solidFill>
                    <a:srgbClr val="ffffff"/>
                  </a:solidFill>
                </a:uFill>
                <a:latin typeface="文泉驿微米黑"/>
                <a:ea typeface="Montserrat"/>
              </a:rPr>
              <a:t>to localhost </a:t>
            </a:r>
            <a:endParaRPr b="0" lang="en-US" sz="1400" spc="-1" strike="noStrike">
              <a:solidFill>
                <a:srgbClr val="000000"/>
              </a:solidFill>
              <a:uFill>
                <a:solidFill>
                  <a:srgbClr val="ffffff"/>
                </a:solidFill>
              </a:uFill>
              <a:latin typeface="Arial"/>
            </a:endParaRPr>
          </a:p>
        </p:txBody>
      </p:sp>
      <p:sp>
        <p:nvSpPr>
          <p:cNvPr id="462" name="TextShape 2"/>
          <p:cNvSpPr txBox="1"/>
          <p:nvPr/>
        </p:nvSpPr>
        <p:spPr>
          <a:xfrm>
            <a:off x="741600" y="4275720"/>
            <a:ext cx="7578360" cy="7632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We get this CORS error:</a:t>
            </a:r>
            <a:endParaRPr b="0" lang="en-US" sz="1400" spc="-1" strike="noStrike">
              <a:solidFill>
                <a:srgbClr val="000000"/>
              </a:solidFill>
              <a:uFill>
                <a:solidFill>
                  <a:srgbClr val="ffffff"/>
                </a:solidFill>
              </a:uFill>
              <a:latin typeface="Arial"/>
            </a:endParaRPr>
          </a:p>
        </p:txBody>
      </p:sp>
      <p:pic>
        <p:nvPicPr>
          <p:cNvPr id="463" name="Google Shape;578;p65" descr=""/>
          <p:cNvPicPr/>
          <p:nvPr/>
        </p:nvPicPr>
        <p:blipFill>
          <a:blip r:embed="rId1"/>
          <a:stretch/>
        </p:blipFill>
        <p:spPr>
          <a:xfrm>
            <a:off x="135720" y="5164920"/>
            <a:ext cx="9143640" cy="1591920"/>
          </a:xfrm>
          <a:prstGeom prst="rect">
            <a:avLst/>
          </a:prstGeom>
          <a:ln>
            <a:noFill/>
          </a:ln>
        </p:spPr>
      </p:pic>
      <p:pic>
        <p:nvPicPr>
          <p:cNvPr id="464" name="Google Shape;579;p65" descr=""/>
          <p:cNvPicPr/>
          <p:nvPr/>
        </p:nvPicPr>
        <p:blipFill>
          <a:blip r:embed="rId2"/>
          <a:stretch/>
        </p:blipFill>
        <p:spPr>
          <a:xfrm>
            <a:off x="741600" y="2656440"/>
            <a:ext cx="5181120" cy="1390320"/>
          </a:xfrm>
          <a:prstGeom prst="rect">
            <a:avLst/>
          </a:prstGeom>
          <a:ln>
            <a:noFill/>
          </a:ln>
        </p:spPr>
      </p:pic>
      <p:sp>
        <p:nvSpPr>
          <p:cNvPr id="465" name="TextShape 3"/>
          <p:cNvSpPr txBox="1"/>
          <p:nvPr/>
        </p:nvSpPr>
        <p:spPr>
          <a:xfrm>
            <a:off x="833760" y="1745280"/>
            <a:ext cx="7578360" cy="7632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But if we try fetching to localhost from file:// </a:t>
            </a:r>
            <a:endParaRPr b="0" lang="en-US" sz="1400" spc="-1" strike="noStrike">
              <a:solidFill>
                <a:srgbClr val="000000"/>
              </a:solidFill>
              <a:uFill>
                <a:solidFill>
                  <a:srgbClr val="ffffff"/>
                </a:solidFill>
              </a:uFill>
              <a:latin typeface="Arial"/>
            </a:endParaRPr>
          </a:p>
        </p:txBody>
      </p:sp>
    </p:spTree>
  </p:cSld>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Recall: CORS</a:t>
            </a:r>
            <a:endParaRPr b="0" lang="en-US" sz="1400" spc="-1" strike="noStrike">
              <a:solidFill>
                <a:srgbClr val="000000"/>
              </a:solidFill>
              <a:uFill>
                <a:solidFill>
                  <a:srgbClr val="ffffff"/>
                </a:solidFill>
              </a:uFill>
              <a:latin typeface="Arial"/>
            </a:endParaRPr>
          </a:p>
        </p:txBody>
      </p:sp>
      <p:sp>
        <p:nvSpPr>
          <p:cNvPr id="467" name="TextShape 2"/>
          <p:cNvSpPr txBox="1"/>
          <p:nvPr/>
        </p:nvSpPr>
        <p:spPr>
          <a:xfrm>
            <a:off x="782640" y="1560240"/>
            <a:ext cx="7808400" cy="4554720"/>
          </a:xfrm>
          <a:prstGeom prst="rect">
            <a:avLst/>
          </a:prstGeom>
          <a:noFill/>
          <a:ln>
            <a:noFill/>
          </a:ln>
        </p:spPr>
        <p:txBody>
          <a:bodyPr tIns="91440" bIns="91440"/>
          <a:p>
            <a:pPr>
              <a:lnSpc>
                <a:spcPct val="115000"/>
              </a:lnSpc>
            </a:pPr>
            <a:r>
              <a:rPr b="1" lang="en-US" sz="2400" spc="-1" strike="noStrike">
                <a:solidFill>
                  <a:srgbClr val="434343"/>
                </a:solidFill>
                <a:uFill>
                  <a:solidFill>
                    <a:srgbClr val="ffffff"/>
                  </a:solidFill>
                </a:uFill>
                <a:latin typeface="文泉驿微米黑"/>
                <a:ea typeface="Calibri"/>
              </a:rPr>
              <a:t>CORS</a:t>
            </a:r>
            <a:r>
              <a:rPr b="0" lang="en-US" sz="2400" spc="-1" strike="noStrike">
                <a:solidFill>
                  <a:srgbClr val="434343"/>
                </a:solidFill>
                <a:uFill>
                  <a:solidFill>
                    <a:srgbClr val="ffffff"/>
                  </a:solidFill>
                </a:uFill>
                <a:latin typeface="文泉驿微米黑"/>
                <a:ea typeface="Calibri"/>
              </a:rPr>
              <a:t>: </a:t>
            </a:r>
            <a:r>
              <a:rPr b="1" lang="en-US" sz="2400" spc="-1" strike="noStrike">
                <a:solidFill>
                  <a:srgbClr val="434343"/>
                </a:solidFill>
                <a:uFill>
                  <a:solidFill>
                    <a:srgbClr val="ffffff"/>
                  </a:solidFill>
                </a:uFill>
                <a:latin typeface="文泉驿微米黑"/>
                <a:ea typeface="Calibri"/>
              </a:rPr>
              <a:t>C</a:t>
            </a:r>
            <a:r>
              <a:rPr b="0" lang="en-US" sz="2400" spc="-1" strike="noStrike">
                <a:solidFill>
                  <a:srgbClr val="434343"/>
                </a:solidFill>
                <a:uFill>
                  <a:solidFill>
                    <a:srgbClr val="ffffff"/>
                  </a:solidFill>
                </a:uFill>
                <a:latin typeface="文泉驿微米黑"/>
                <a:ea typeface="Calibri"/>
              </a:rPr>
              <a:t>ross-</a:t>
            </a:r>
            <a:r>
              <a:rPr b="1" lang="en-US" sz="2400" spc="-1" strike="noStrike">
                <a:solidFill>
                  <a:srgbClr val="434343"/>
                </a:solidFill>
                <a:uFill>
                  <a:solidFill>
                    <a:srgbClr val="ffffff"/>
                  </a:solidFill>
                </a:uFill>
                <a:latin typeface="文泉驿微米黑"/>
                <a:ea typeface="Calibri"/>
              </a:rPr>
              <a:t>O</a:t>
            </a:r>
            <a:r>
              <a:rPr b="0" lang="en-US" sz="2400" spc="-1" strike="noStrike">
                <a:solidFill>
                  <a:srgbClr val="434343"/>
                </a:solidFill>
                <a:uFill>
                  <a:solidFill>
                    <a:srgbClr val="ffffff"/>
                  </a:solidFill>
                </a:uFill>
                <a:latin typeface="文泉驿微米黑"/>
                <a:ea typeface="Calibri"/>
              </a:rPr>
              <a:t>rigin </a:t>
            </a:r>
            <a:r>
              <a:rPr b="1" lang="en-US" sz="2400" spc="-1" strike="noStrike">
                <a:solidFill>
                  <a:srgbClr val="434343"/>
                </a:solidFill>
                <a:uFill>
                  <a:solidFill>
                    <a:srgbClr val="ffffff"/>
                  </a:solidFill>
                </a:uFill>
                <a:latin typeface="文泉驿微米黑"/>
                <a:ea typeface="Calibri"/>
              </a:rPr>
              <a:t>R</a:t>
            </a:r>
            <a:r>
              <a:rPr b="0" lang="en-US" sz="2400" spc="-1" strike="noStrike">
                <a:solidFill>
                  <a:srgbClr val="434343"/>
                </a:solidFill>
                <a:uFill>
                  <a:solidFill>
                    <a:srgbClr val="ffffff"/>
                  </a:solidFill>
                </a:uFill>
                <a:latin typeface="文泉驿微米黑"/>
                <a:ea typeface="Calibri"/>
              </a:rPr>
              <a:t>esource </a:t>
            </a:r>
            <a:r>
              <a:rPr b="1" lang="en-US" sz="2400" spc="-1" strike="noStrike">
                <a:solidFill>
                  <a:srgbClr val="434343"/>
                </a:solidFill>
                <a:uFill>
                  <a:solidFill>
                    <a:srgbClr val="ffffff"/>
                  </a:solidFill>
                </a:uFill>
                <a:latin typeface="文泉驿微米黑"/>
                <a:ea typeface="Calibri"/>
              </a:rPr>
              <a:t>S</a:t>
            </a:r>
            <a:r>
              <a:rPr b="0" lang="en-US" sz="2400" spc="-1" strike="noStrike">
                <a:solidFill>
                  <a:srgbClr val="434343"/>
                </a:solidFill>
                <a:uFill>
                  <a:solidFill>
                    <a:srgbClr val="ffffff"/>
                  </a:solidFill>
                </a:uFill>
                <a:latin typeface="文泉驿微米黑"/>
                <a:ea typeface="Calibri"/>
              </a:rPr>
              <a:t>haring (</a:t>
            </a:r>
            <a:r>
              <a:rPr b="0" lang="en-US" sz="2400" spc="-1" strike="noStrike" u="sng">
                <a:solidFill>
                  <a:srgbClr val="0097a7"/>
                </a:solidFill>
                <a:uFill>
                  <a:solidFill>
                    <a:srgbClr val="ffffff"/>
                  </a:solidFill>
                </a:uFill>
                <a:latin typeface="文泉驿微米黑"/>
                <a:ea typeface="Calibri"/>
                <a:hlinkClick r:id="rId1"/>
              </a:rPr>
              <a:t>wiki</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Browser policies for what resources a web page can load</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You </a:t>
            </a:r>
            <a:r>
              <a:rPr b="1" lang="en-US" sz="2400" spc="-1" strike="noStrike">
                <a:solidFill>
                  <a:srgbClr val="ff0000"/>
                </a:solidFill>
                <a:uFill>
                  <a:solidFill>
                    <a:srgbClr val="ffffff"/>
                  </a:solidFill>
                </a:uFill>
                <a:latin typeface="文泉驿微米黑"/>
                <a:ea typeface="Calibri"/>
              </a:rPr>
              <a:t>cannot</a:t>
            </a:r>
            <a:r>
              <a:rPr b="0" lang="en-US" sz="2400" spc="-1" strike="noStrike">
                <a:solidFill>
                  <a:srgbClr val="434343"/>
                </a:solidFill>
                <a:uFill>
                  <a:solidFill>
                    <a:srgbClr val="ffffff"/>
                  </a:solidFill>
                </a:uFill>
                <a:latin typeface="文泉驿微米黑"/>
                <a:ea typeface="Calibri"/>
              </a:rPr>
              <a:t> make cross-origin requests by default for:</a:t>
            </a:r>
            <a:endParaRPr b="0" lang="en-US" sz="1400" spc="-1" strike="noStrike">
              <a:solidFill>
                <a:srgbClr val="000000"/>
              </a:solidFill>
              <a:uFill>
                <a:solidFill>
                  <a:srgbClr val="ffffff"/>
                </a:solidFill>
              </a:uFill>
              <a:latin typeface="Arial"/>
            </a:endParaRPr>
          </a:p>
          <a:p>
            <a:pPr lvl="1" marL="9144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Resources loaded via </a:t>
            </a:r>
            <a:r>
              <a:rPr b="0" lang="en-US" sz="2400" spc="-1" strike="noStrike">
                <a:solidFill>
                  <a:srgbClr val="434343"/>
                </a:solidFill>
                <a:uFill>
                  <a:solidFill>
                    <a:srgbClr val="ffffff"/>
                  </a:solidFill>
                </a:uFill>
                <a:latin typeface="文泉驿微米黑"/>
                <a:ea typeface="Consolas"/>
              </a:rPr>
              <a:t>fetch()</a:t>
            </a:r>
            <a:r>
              <a:rPr b="0" lang="en-US" sz="2400" spc="-1" strike="noStrike">
                <a:solidFill>
                  <a:srgbClr val="434343"/>
                </a:solidFill>
                <a:uFill>
                  <a:solidFill>
                    <a:srgbClr val="ffffff"/>
                  </a:solidFill>
                </a:uFill>
                <a:latin typeface="文泉驿微米黑"/>
                <a:ea typeface="Calibri"/>
              </a:rPr>
              <a:t> or XHR</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p:txBody>
      </p:sp>
      <p:sp>
        <p:nvSpPr>
          <p:cNvPr id="468" name="CustomShape 3"/>
          <p:cNvSpPr/>
          <p:nvPr/>
        </p:nvSpPr>
        <p:spPr>
          <a:xfrm>
            <a:off x="831600" y="4248000"/>
            <a:ext cx="7808400" cy="2486520"/>
          </a:xfrm>
          <a:prstGeom prst="rect">
            <a:avLst/>
          </a:prstGeom>
          <a:noFill/>
          <a:ln>
            <a:noFill/>
          </a:ln>
        </p:spPr>
        <p:style>
          <a:lnRef idx="0"/>
          <a:fillRef idx="0"/>
          <a:effectRef idx="0"/>
          <a:fontRef idx="minor"/>
        </p:style>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The problem is that we are trying to </a:t>
            </a:r>
            <a:r>
              <a:rPr b="0" lang="en-US" sz="2400" spc="-1" strike="noStrike">
                <a:solidFill>
                  <a:srgbClr val="434343"/>
                </a:solidFill>
                <a:uFill>
                  <a:solidFill>
                    <a:srgbClr val="ffffff"/>
                  </a:solidFill>
                </a:uFill>
                <a:latin typeface="文泉驿微米黑"/>
                <a:ea typeface="Consolas"/>
              </a:rPr>
              <a:t>fetch()</a:t>
            </a:r>
            <a:endParaRPr b="0" lang="en-US" sz="1800" spc="-1" strike="noStrike">
              <a:solidFill>
                <a:srgbClr val="000000"/>
              </a:solidFill>
              <a:uFill>
                <a:solidFill>
                  <a:srgbClr val="ffffff"/>
                </a:solidFill>
              </a:uFill>
              <a:latin typeface="Arial"/>
            </a:endParaRPr>
          </a:p>
          <a:p>
            <a:pPr>
              <a:lnSpc>
                <a:spcPct val="115000"/>
              </a:lnSpc>
            </a:pPr>
            <a:r>
              <a:rPr b="1" lang="en-US" sz="2400" spc="-1" strike="noStrike">
                <a:solidFill>
                  <a:srgbClr val="434343"/>
                </a:solidFill>
                <a:uFill>
                  <a:solidFill>
                    <a:srgbClr val="ffffff"/>
                  </a:solidFill>
                </a:uFill>
                <a:latin typeface="文泉驿微米黑"/>
                <a:ea typeface="Calibri"/>
              </a:rPr>
              <a:t>http://localhost:3000</a:t>
            </a:r>
            <a:r>
              <a:rPr b="0" lang="en-US" sz="2400" spc="-1" strike="noStrike">
                <a:solidFill>
                  <a:srgbClr val="434343"/>
                </a:solidFill>
                <a:uFill>
                  <a:solidFill>
                    <a:srgbClr val="ffffff"/>
                  </a:solidFill>
                </a:uFill>
                <a:latin typeface="文泉驿微米黑"/>
                <a:ea typeface="Calibri"/>
              </a:rPr>
              <a:t> from </a:t>
            </a:r>
            <a:r>
              <a:rPr b="1" lang="en-US" sz="2400" spc="-1" strike="noStrike">
                <a:solidFill>
                  <a:srgbClr val="434343"/>
                </a:solidFill>
                <a:uFill>
                  <a:solidFill>
                    <a:srgbClr val="ffffff"/>
                  </a:solidFill>
                </a:uFill>
                <a:latin typeface="文泉驿微米黑"/>
                <a:ea typeface="Calibri"/>
              </a:rPr>
              <a:t>file:///</a:t>
            </a:r>
            <a:endParaRPr b="0" lang="en-US" sz="1800" spc="-1" strike="noStrike">
              <a:solidFill>
                <a:srgbClr val="000000"/>
              </a:solidFill>
              <a:uFill>
                <a:solidFill>
                  <a:srgbClr val="ffffff"/>
                </a:solidFill>
              </a:uFill>
              <a:latin typeface="Arial"/>
            </a:endParaRPr>
          </a:p>
          <a:p>
            <a:pPr marL="457200" indent="-3805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Since the two resources have different origins, this is disallowed by default CORS policy</a:t>
            </a:r>
            <a:endParaRPr b="0" lang="en-US" sz="1800" spc="-1" strike="noStrike">
              <a:solidFill>
                <a:srgbClr val="000000"/>
              </a:solidFill>
              <a:uFill>
                <a:solidFill>
                  <a:srgbClr val="ffffff"/>
                </a:solidFill>
              </a:uFill>
              <a:latin typeface="Arial"/>
            </a:endParaRPr>
          </a:p>
        </p:txBody>
      </p:sp>
    </p:spTree>
  </p:cSld>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Cross-origin solutions</a:t>
            </a:r>
            <a:endParaRPr b="0" lang="en-US" sz="1400" spc="-1" strike="noStrike">
              <a:solidFill>
                <a:srgbClr val="000000"/>
              </a:solidFill>
              <a:uFill>
                <a:solidFill>
                  <a:srgbClr val="ffffff"/>
                </a:solidFill>
              </a:uFill>
              <a:latin typeface="Arial"/>
            </a:endParaRPr>
          </a:p>
        </p:txBody>
      </p:sp>
      <p:sp>
        <p:nvSpPr>
          <p:cNvPr id="470" name="TextShape 2"/>
          <p:cNvSpPr txBox="1"/>
          <p:nvPr/>
        </p:nvSpPr>
        <p:spPr>
          <a:xfrm>
            <a:off x="782640" y="1745280"/>
            <a:ext cx="7248240" cy="49014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The problem is that we are trying to </a:t>
            </a:r>
            <a:r>
              <a:rPr b="0" lang="en-US" sz="2400" spc="-1" strike="noStrike">
                <a:solidFill>
                  <a:srgbClr val="434343"/>
                </a:solidFill>
                <a:uFill>
                  <a:solidFill>
                    <a:srgbClr val="ffffff"/>
                  </a:solidFill>
                </a:uFill>
                <a:latin typeface="文泉驿微米黑"/>
                <a:ea typeface="Consolas"/>
              </a:rPr>
              <a:t>fetch()</a:t>
            </a:r>
            <a:endParaRPr b="0" lang="en-US" sz="1400" spc="-1" strike="noStrike">
              <a:solidFill>
                <a:srgbClr val="000000"/>
              </a:solidFill>
              <a:uFill>
                <a:solidFill>
                  <a:srgbClr val="ffffff"/>
                </a:solidFill>
              </a:uFill>
              <a:latin typeface="Arial"/>
            </a:endParaRPr>
          </a:p>
          <a:p>
            <a:pPr>
              <a:lnSpc>
                <a:spcPct val="115000"/>
              </a:lnSpc>
            </a:pPr>
            <a:r>
              <a:rPr b="1" lang="en-US" sz="2400" spc="-1" strike="noStrike">
                <a:solidFill>
                  <a:srgbClr val="434343"/>
                </a:solidFill>
                <a:uFill>
                  <a:solidFill>
                    <a:srgbClr val="ffffff"/>
                  </a:solidFill>
                </a:uFill>
                <a:latin typeface="文泉驿微米黑"/>
                <a:ea typeface="Calibri"/>
              </a:rPr>
              <a:t>http://localhost:3000</a:t>
            </a:r>
            <a:r>
              <a:rPr b="0" lang="en-US" sz="2400" spc="-1" strike="noStrike">
                <a:solidFill>
                  <a:srgbClr val="434343"/>
                </a:solidFill>
                <a:uFill>
                  <a:solidFill>
                    <a:srgbClr val="ffffff"/>
                  </a:solidFill>
                </a:uFill>
                <a:latin typeface="文泉驿微米黑"/>
                <a:ea typeface="Calibri"/>
              </a:rPr>
              <a:t> from </a:t>
            </a:r>
            <a:r>
              <a:rPr b="1" lang="en-US" sz="2400" spc="-1" strike="noStrike">
                <a:solidFill>
                  <a:srgbClr val="434343"/>
                </a:solidFill>
                <a:uFill>
                  <a:solidFill>
                    <a:srgbClr val="ffffff"/>
                  </a:solidFill>
                </a:uFill>
                <a:latin typeface="文泉驿微米黑"/>
                <a:ea typeface="Calibri"/>
              </a:rPr>
              <a:t>file:///</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Two ways to solve this:</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StarSymbol"/>
              <a:buAutoNum type="arabicPeriod"/>
            </a:pPr>
            <a:r>
              <a:rPr b="0" lang="en-US" sz="2400" spc="-1" strike="noStrike">
                <a:solidFill>
                  <a:srgbClr val="434343"/>
                </a:solidFill>
                <a:uFill>
                  <a:solidFill>
                    <a:srgbClr val="ffffff"/>
                  </a:solidFill>
                </a:uFill>
                <a:latin typeface="文泉驿微米黑"/>
                <a:ea typeface="Calibri"/>
              </a:rPr>
              <a:t>Change the server running on localhost:3000 to allow cross-origin requests, i.e. to allow requests from different origins (such as file:///)</a:t>
            </a:r>
            <a:r>
              <a:rPr b="0" lang="en-US" sz="2400" spc="-1" strike="noStrike">
                <a:solidFill>
                  <a:srgbClr val="434343"/>
                </a:solidFill>
                <a:uFill>
                  <a:solidFill>
                    <a:srgbClr val="ffffff"/>
                  </a:solidFill>
                </a:uFill>
                <a:latin typeface="文泉驿微米黑"/>
                <a:ea typeface="Calibri"/>
              </a:rPr>
              <a:t>
</a:t>
            </a:r>
            <a:r>
              <a:rPr b="0" lang="en-US" sz="2400" spc="-1" strike="noStrike">
                <a:solidFill>
                  <a:srgbClr val="434343"/>
                </a:solidFill>
                <a:uFill>
                  <a:solidFill>
                    <a:srgbClr val="ffffff"/>
                  </a:solidFill>
                </a:uFill>
                <a:latin typeface="文泉驿微米黑"/>
              </a:rPr>
              <a:t> </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StarSymbol"/>
              <a:buAutoNum type="arabicPeriod"/>
            </a:pPr>
            <a:r>
              <a:rPr b="1" lang="en-US" sz="2400" spc="-1" strike="noStrike">
                <a:solidFill>
                  <a:srgbClr val="434343"/>
                </a:solidFill>
                <a:uFill>
                  <a:solidFill>
                    <a:srgbClr val="ffffff"/>
                  </a:solidFill>
                </a:uFill>
                <a:latin typeface="文泉驿微米黑"/>
                <a:ea typeface="Calibri"/>
              </a:rPr>
              <a:t>Preferred solution: </a:t>
            </a:r>
            <a:r>
              <a:rPr b="0" lang="en-US" sz="2400" spc="-1" strike="noStrike">
                <a:solidFill>
                  <a:srgbClr val="434343"/>
                </a:solidFill>
                <a:uFill>
                  <a:solidFill>
                    <a:srgbClr val="ffffff"/>
                  </a:solidFill>
                </a:uFill>
                <a:latin typeface="文泉驿微米黑"/>
                <a:ea typeface="Calibri"/>
              </a:rPr>
              <a:t>Load the frontend code statically from the same server, so that the request is from the same origin </a:t>
            </a:r>
            <a:endParaRPr b="0" lang="en-US" sz="1400" spc="-1" strike="noStrike">
              <a:solidFill>
                <a:srgbClr val="000000"/>
              </a:solidFill>
              <a:uFill>
                <a:solidFill>
                  <a:srgbClr val="ffffff"/>
                </a:solidFill>
              </a:uFill>
              <a:latin typeface="Arial"/>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Solution 1: Enable CORS</a:t>
            </a:r>
            <a:endParaRPr b="0" lang="en-US" sz="1400" spc="-1" strike="noStrike">
              <a:solidFill>
                <a:srgbClr val="000000"/>
              </a:solidFill>
              <a:uFill>
                <a:solidFill>
                  <a:srgbClr val="ffffff"/>
                </a:solidFill>
              </a:uFill>
              <a:latin typeface="Arial"/>
            </a:endParaRPr>
          </a:p>
        </p:txBody>
      </p:sp>
      <p:sp>
        <p:nvSpPr>
          <p:cNvPr id="472" name="CustomShape 2"/>
          <p:cNvSpPr/>
          <p:nvPr/>
        </p:nvSpPr>
        <p:spPr>
          <a:xfrm>
            <a:off x="667800" y="3934080"/>
            <a:ext cx="7808400" cy="2486520"/>
          </a:xfrm>
          <a:prstGeom prst="rect">
            <a:avLst/>
          </a:prstGeom>
          <a:noFill/>
          <a:ln>
            <a:noFill/>
          </a:ln>
        </p:spPr>
        <p:style>
          <a:lnRef idx="0"/>
          <a:fillRef idx="0"/>
          <a:effectRef idx="0"/>
          <a:fontRef idx="minor"/>
        </p:style>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You can set an </a:t>
            </a:r>
            <a:r>
              <a:rPr b="0" lang="en-US" sz="2400" spc="-1" strike="noStrike" u="sng">
                <a:solidFill>
                  <a:srgbClr val="0097a7"/>
                </a:solidFill>
                <a:uFill>
                  <a:solidFill>
                    <a:srgbClr val="ffffff"/>
                  </a:solidFill>
                </a:uFill>
                <a:latin typeface="文泉驿微米黑"/>
                <a:ea typeface="Calibri"/>
                <a:hlinkClick r:id="rId1"/>
              </a:rPr>
              <a:t>Access-Control-Allow-Origin</a:t>
            </a:r>
            <a:r>
              <a:rPr b="0" lang="en-US" sz="2400" spc="-1" strike="noStrike">
                <a:solidFill>
                  <a:srgbClr val="434343"/>
                </a:solidFill>
                <a:uFill>
                  <a:solidFill>
                    <a:srgbClr val="ffffff"/>
                  </a:solidFill>
                </a:uFill>
                <a:latin typeface="文泉驿微米黑"/>
                <a:ea typeface="Calibri"/>
              </a:rPr>
              <a:t> HTTP header before sending your response.</a:t>
            </a:r>
            <a:endParaRPr b="0" lang="en-US" sz="1800" spc="-1" strike="noStrike">
              <a:solidFill>
                <a:srgbClr val="000000"/>
              </a:solidFill>
              <a:uFill>
                <a:solidFill>
                  <a:srgbClr val="ffffff"/>
                </a:solidFill>
              </a:uFill>
              <a:latin typeface="Arial"/>
            </a:endParaRPr>
          </a:p>
          <a:p>
            <a:pPr marL="457200" indent="-3805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This is the server saying to the browser in its response: "Hey browser, I'm totally fine with websites of any origin requesting this file."</a:t>
            </a:r>
            <a:endParaRPr b="0" lang="en-US" sz="1800" spc="-1" strike="noStrike">
              <a:solidFill>
                <a:srgbClr val="000000"/>
              </a:solidFill>
              <a:uFill>
                <a:solidFill>
                  <a:srgbClr val="ffffff"/>
                </a:solidFill>
              </a:uFill>
              <a:latin typeface="Arial"/>
            </a:endParaRPr>
          </a:p>
        </p:txBody>
      </p:sp>
      <p:pic>
        <p:nvPicPr>
          <p:cNvPr id="473" name="Google Shape;600;p68" descr=""/>
          <p:cNvPicPr/>
          <p:nvPr/>
        </p:nvPicPr>
        <p:blipFill>
          <a:blip r:embed="rId2"/>
          <a:stretch/>
        </p:blipFill>
        <p:spPr>
          <a:xfrm>
            <a:off x="476280" y="1850760"/>
            <a:ext cx="8191080" cy="1847520"/>
          </a:xfrm>
          <a:prstGeom prst="rect">
            <a:avLst/>
          </a:prstGeom>
          <a:ln>
            <a:noFill/>
          </a:ln>
        </p:spPr>
      </p:pic>
    </p:spTree>
  </p:cSld>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Montserrat"/>
                <a:ea typeface="Montserrat"/>
              </a:rPr>
              <a:t>S</a:t>
            </a:r>
            <a:r>
              <a:rPr b="0" lang="en-US" sz="3600" spc="-1" strike="noStrike">
                <a:solidFill>
                  <a:srgbClr val="000000"/>
                </a:solidFill>
                <a:uFill>
                  <a:solidFill>
                    <a:srgbClr val="ffffff"/>
                  </a:solidFill>
                </a:uFill>
                <a:latin typeface="文泉驿微米黑"/>
                <a:ea typeface="Montserrat"/>
              </a:rPr>
              <a:t>olution 1: Enable CORS</a:t>
            </a:r>
            <a:endParaRPr b="0" lang="en-US" sz="1400" spc="-1" strike="noStrike">
              <a:solidFill>
                <a:srgbClr val="000000"/>
              </a:solidFill>
              <a:uFill>
                <a:solidFill>
                  <a:srgbClr val="ffffff"/>
                </a:solidFill>
              </a:uFill>
              <a:latin typeface="Arial"/>
            </a:endParaRPr>
          </a:p>
        </p:txBody>
      </p:sp>
      <p:sp>
        <p:nvSpPr>
          <p:cNvPr id="475" name="CustomShape 2"/>
          <p:cNvSpPr/>
          <p:nvPr/>
        </p:nvSpPr>
        <p:spPr>
          <a:xfrm>
            <a:off x="667800" y="1567440"/>
            <a:ext cx="7808400" cy="873720"/>
          </a:xfrm>
          <a:prstGeom prst="rect">
            <a:avLst/>
          </a:prstGeom>
          <a:noFill/>
          <a:ln>
            <a:noFill/>
          </a:ln>
        </p:spPr>
        <p:style>
          <a:lnRef idx="0"/>
          <a:fillRef idx="0"/>
          <a:effectRef idx="0"/>
          <a:fontRef idx="minor"/>
        </p:style>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Now the fetch will succeed (</a:t>
            </a:r>
            <a:r>
              <a:rPr b="0" lang="en-US" sz="2400" spc="-1" strike="noStrike" u="sng">
                <a:solidFill>
                  <a:srgbClr val="0097a7"/>
                </a:solidFill>
                <a:uFill>
                  <a:solidFill>
                    <a:srgbClr val="ffffff"/>
                  </a:solidFill>
                </a:uFill>
                <a:latin typeface="文泉驿微米黑"/>
                <a:ea typeface="Calibri"/>
                <a:hlinkClick r:id="rId1"/>
              </a:rPr>
              <a:t>GitHub</a:t>
            </a:r>
            <a:r>
              <a:rPr b="0" lang="en-US" sz="2400" spc="-1" strike="noStrike">
                <a:solidFill>
                  <a:srgbClr val="434343"/>
                </a:solidFill>
                <a:uFill>
                  <a:solidFill>
                    <a:srgbClr val="ffffff"/>
                  </a:solidFill>
                </a:uFill>
                <a:latin typeface="文泉驿微米黑"/>
                <a:ea typeface="Calibri"/>
              </a:rPr>
              <a:t>):</a:t>
            </a:r>
            <a:endParaRPr b="0" lang="en-US" sz="1800" spc="-1" strike="noStrike">
              <a:solidFill>
                <a:srgbClr val="000000"/>
              </a:solidFill>
              <a:uFill>
                <a:solidFill>
                  <a:srgbClr val="ffffff"/>
                </a:solidFill>
              </a:uFill>
              <a:latin typeface="Arial"/>
            </a:endParaRPr>
          </a:p>
        </p:txBody>
      </p:sp>
      <p:pic>
        <p:nvPicPr>
          <p:cNvPr id="476" name="Google Shape;607;p69" descr=""/>
          <p:cNvPicPr/>
          <p:nvPr/>
        </p:nvPicPr>
        <p:blipFill>
          <a:blip r:embed="rId2"/>
          <a:stretch/>
        </p:blipFill>
        <p:spPr>
          <a:xfrm>
            <a:off x="591120" y="2242800"/>
            <a:ext cx="4968000" cy="4388760"/>
          </a:xfrm>
          <a:prstGeom prst="rect">
            <a:avLst/>
          </a:prstGeom>
          <a:ln>
            <a:noFill/>
          </a:ln>
        </p:spPr>
      </p:pic>
      <p:pic>
        <p:nvPicPr>
          <p:cNvPr id="477" name="Google Shape;608;p69" descr=""/>
          <p:cNvPicPr/>
          <p:nvPr/>
        </p:nvPicPr>
        <p:blipFill>
          <a:blip r:embed="rId3"/>
          <a:srcRect l="0" t="0" r="64536" b="0"/>
          <a:stretch/>
        </p:blipFill>
        <p:spPr>
          <a:xfrm>
            <a:off x="5702040" y="4155480"/>
            <a:ext cx="3115080" cy="2476080"/>
          </a:xfrm>
          <a:prstGeom prst="rect">
            <a:avLst/>
          </a:prstGeom>
          <a:ln w="38160">
            <a:solidFill>
              <a:srgbClr val="595959"/>
            </a:solidFill>
            <a:round/>
          </a:ln>
        </p:spPr>
      </p:pic>
    </p:spTree>
  </p:cSld>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Cross-origin solution</a:t>
            </a:r>
            <a:r>
              <a:rPr b="0" lang="en-US" sz="3600" spc="-1" strike="noStrike">
                <a:solidFill>
                  <a:srgbClr val="000000"/>
                </a:solidFill>
                <a:uFill>
                  <a:solidFill>
                    <a:srgbClr val="ffffff"/>
                  </a:solidFill>
                </a:uFill>
                <a:latin typeface="Montserrat"/>
                <a:ea typeface="Montserrat"/>
              </a:rPr>
              <a:t>s</a:t>
            </a:r>
            <a:endParaRPr b="0" lang="en-US" sz="1400" spc="-1" strike="noStrike">
              <a:solidFill>
                <a:srgbClr val="000000"/>
              </a:solidFill>
              <a:uFill>
                <a:solidFill>
                  <a:srgbClr val="ffffff"/>
                </a:solidFill>
              </a:uFill>
              <a:latin typeface="Arial"/>
            </a:endParaRPr>
          </a:p>
        </p:txBody>
      </p:sp>
      <p:sp>
        <p:nvSpPr>
          <p:cNvPr id="479" name="TextShape 2"/>
          <p:cNvSpPr txBox="1"/>
          <p:nvPr/>
        </p:nvSpPr>
        <p:spPr>
          <a:xfrm>
            <a:off x="782640" y="1745280"/>
            <a:ext cx="7248240" cy="49014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However, you wouldn't have to enable CORS at all if you were making requests from the same origin.</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1" lang="en-US" sz="2400" spc="-1" strike="noStrike">
                <a:solidFill>
                  <a:srgbClr val="434343"/>
                </a:solidFill>
                <a:uFill>
                  <a:solidFill>
                    <a:srgbClr val="ffffff"/>
                  </a:solidFill>
                </a:uFill>
                <a:latin typeface="文泉驿微米黑"/>
                <a:ea typeface="Calibri"/>
              </a:rPr>
              <a:t>Preferred solution: </a:t>
            </a:r>
            <a:r>
              <a:rPr b="0" lang="en-US" sz="2400" spc="-1" strike="noStrike">
                <a:solidFill>
                  <a:srgbClr val="434343"/>
                </a:solidFill>
                <a:uFill>
                  <a:solidFill>
                    <a:srgbClr val="ffffff"/>
                  </a:solidFill>
                </a:uFill>
                <a:latin typeface="文泉驿微米黑"/>
                <a:ea typeface="Calibri"/>
              </a:rPr>
              <a:t>Load the frontend code statically from the same server, so that the request is from the same origin.</a:t>
            </a:r>
            <a:endParaRPr b="0" lang="en-US" sz="1400" spc="-1" strike="noStrike">
              <a:solidFill>
                <a:srgbClr val="000000"/>
              </a:solidFill>
              <a:uFill>
                <a:solidFill>
                  <a:srgbClr val="ffffff"/>
                </a:solidFill>
              </a:uFill>
              <a:latin typeface="Arial"/>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Recall: Web services</a:t>
            </a:r>
            <a:endParaRPr b="0" lang="en-US" sz="1400" spc="-1" strike="noStrike">
              <a:solidFill>
                <a:srgbClr val="000000"/>
              </a:solidFill>
              <a:uFill>
                <a:solidFill>
                  <a:srgbClr val="ffffff"/>
                </a:solidFill>
              </a:uFill>
              <a:latin typeface="Arial"/>
            </a:endParaRPr>
          </a:p>
        </p:txBody>
      </p:sp>
      <p:sp>
        <p:nvSpPr>
          <p:cNvPr id="481" name="TextShape 2"/>
          <p:cNvSpPr txBox="1"/>
          <p:nvPr/>
        </p:nvSpPr>
        <p:spPr>
          <a:xfrm>
            <a:off x="782640" y="1560240"/>
            <a:ext cx="5954400" cy="4604040"/>
          </a:xfrm>
          <a:prstGeom prst="rect">
            <a:avLst/>
          </a:prstGeom>
          <a:noFill/>
          <a:ln>
            <a:noFill/>
          </a:ln>
        </p:spPr>
        <p:txBody>
          <a:bodyPr tIns="91440" bIns="91440"/>
          <a:p>
            <a:pPr>
              <a:lnSpc>
                <a:spcPct val="115000"/>
              </a:lnSpc>
            </a:pPr>
            <a:r>
              <a:rPr b="0" lang="en-US" sz="2000" spc="-1" strike="noStrike">
                <a:solidFill>
                  <a:srgbClr val="434343"/>
                </a:solidFill>
                <a:uFill>
                  <a:solidFill>
                    <a:srgbClr val="ffffff"/>
                  </a:solidFill>
                </a:uFill>
                <a:latin typeface="文泉驿微米黑"/>
                <a:ea typeface="Calibri"/>
              </a:rPr>
              <a:t>Sometimes when you type a URL into your browser, the URL represents </a:t>
            </a:r>
            <a:r>
              <a:rPr b="1" lang="en-US" sz="2000" spc="-1" strike="noStrike">
                <a:solidFill>
                  <a:srgbClr val="434343"/>
                </a:solidFill>
                <a:uFill>
                  <a:solidFill>
                    <a:srgbClr val="ffffff"/>
                  </a:solidFill>
                </a:uFill>
                <a:latin typeface="文泉驿微米黑"/>
                <a:ea typeface="Calibri"/>
              </a:rPr>
              <a:t>an API endpoint</a:t>
            </a:r>
            <a:r>
              <a:rPr b="0" lang="en-US" sz="2000" spc="-1" strike="noStrike">
                <a:solidFill>
                  <a:srgbClr val="434343"/>
                </a:solidFill>
                <a:uFill>
                  <a:solidFill>
                    <a:srgbClr val="ffffff"/>
                  </a:solidFill>
                </a:uFill>
                <a:latin typeface="文泉驿微米黑"/>
                <a:ea typeface="Calibri"/>
              </a:rPr>
              <a:t>. </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000" spc="-1" strike="noStrike">
                <a:solidFill>
                  <a:srgbClr val="434343"/>
                </a:solidFill>
                <a:uFill>
                  <a:solidFill>
                    <a:srgbClr val="ffffff"/>
                  </a:solidFill>
                </a:uFill>
                <a:latin typeface="文泉驿微米黑"/>
                <a:ea typeface="Calibri"/>
              </a:rPr>
              <a:t>That is, the URL represents </a:t>
            </a:r>
            <a:r>
              <a:rPr b="1" lang="en-US" sz="2000" spc="-1" strike="noStrike">
                <a:solidFill>
                  <a:srgbClr val="434343"/>
                </a:solidFill>
                <a:uFill>
                  <a:solidFill>
                    <a:srgbClr val="ffffff"/>
                  </a:solidFill>
                </a:uFill>
                <a:latin typeface="文泉驿微米黑"/>
                <a:ea typeface="Calibri"/>
              </a:rPr>
              <a:t>a parameterized request</a:t>
            </a:r>
            <a:r>
              <a:rPr b="0" lang="en-US" sz="2000" spc="-1" strike="noStrike">
                <a:solidFill>
                  <a:srgbClr val="434343"/>
                </a:solidFill>
                <a:uFill>
                  <a:solidFill>
                    <a:srgbClr val="ffffff"/>
                  </a:solidFill>
                </a:uFill>
                <a:latin typeface="文泉驿微米黑"/>
                <a:ea typeface="Calibri"/>
              </a:rPr>
              <a:t>, and the web server dynamically generates a response to that request.</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1" lang="en-US" sz="2000" spc="-1" strike="noStrike">
                <a:solidFill>
                  <a:srgbClr val="9900ff"/>
                </a:solidFill>
                <a:uFill>
                  <a:solidFill>
                    <a:srgbClr val="ffffff"/>
                  </a:solidFill>
                </a:uFill>
                <a:latin typeface="文泉驿微米黑"/>
                <a:ea typeface="Calibri"/>
              </a:rPr>
              <a:t>That's how our NodeJS server treats routes defined like this:</a:t>
            </a:r>
            <a:endParaRPr b="0" lang="en-US" sz="1400" spc="-1" strike="noStrike">
              <a:solidFill>
                <a:srgbClr val="000000"/>
              </a:solidFill>
              <a:uFill>
                <a:solidFill>
                  <a:srgbClr val="ffffff"/>
                </a:solidFill>
              </a:uFill>
              <a:latin typeface="Arial"/>
            </a:endParaRPr>
          </a:p>
        </p:txBody>
      </p:sp>
      <p:pic>
        <p:nvPicPr>
          <p:cNvPr id="482" name="Google Shape;621;p71" descr=""/>
          <p:cNvPicPr/>
          <p:nvPr/>
        </p:nvPicPr>
        <p:blipFill>
          <a:blip r:embed="rId1"/>
          <a:stretch/>
        </p:blipFill>
        <p:spPr>
          <a:xfrm>
            <a:off x="6610320" y="2467080"/>
            <a:ext cx="2533320" cy="2533320"/>
          </a:xfrm>
          <a:prstGeom prst="rect">
            <a:avLst/>
          </a:prstGeom>
          <a:ln>
            <a:noFill/>
          </a:ln>
        </p:spPr>
      </p:pic>
      <p:pic>
        <p:nvPicPr>
          <p:cNvPr id="483" name="Google Shape;622;p71" descr=""/>
          <p:cNvPicPr/>
          <p:nvPr/>
        </p:nvPicPr>
        <p:blipFill>
          <a:blip r:embed="rId2"/>
          <a:srcRect l="0" t="36673" r="0" b="39998"/>
          <a:stretch/>
        </p:blipFill>
        <p:spPr>
          <a:xfrm>
            <a:off x="782640" y="5456160"/>
            <a:ext cx="6376680" cy="1280880"/>
          </a:xfrm>
          <a:prstGeom prst="rect">
            <a:avLst/>
          </a:prstGeom>
          <a:ln>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Consolas"/>
              </a:rPr>
              <a:t>node</a:t>
            </a:r>
            <a:r>
              <a:rPr b="0" lang="en-US" sz="3600" spc="-1" strike="noStrike">
                <a:solidFill>
                  <a:srgbClr val="000000"/>
                </a:solidFill>
                <a:uFill>
                  <a:solidFill>
                    <a:srgbClr val="ffffff"/>
                  </a:solidFill>
                </a:uFill>
                <a:latin typeface="文泉驿微米黑"/>
                <a:ea typeface="Montserrat"/>
              </a:rPr>
              <a:t> command</a:t>
            </a:r>
            <a:endParaRPr b="0" lang="en-US" sz="1400" spc="-1" strike="noStrike">
              <a:solidFill>
                <a:srgbClr val="000000"/>
              </a:solidFill>
              <a:uFill>
                <a:solidFill>
                  <a:srgbClr val="ffffff"/>
                </a:solidFill>
              </a:uFill>
              <a:latin typeface="Arial"/>
            </a:endParaRPr>
          </a:p>
        </p:txBody>
      </p:sp>
      <p:sp>
        <p:nvSpPr>
          <p:cNvPr id="158"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Running </a:t>
            </a:r>
            <a:r>
              <a:rPr b="0" lang="en-US" sz="2400" spc="-1" strike="noStrike">
                <a:solidFill>
                  <a:srgbClr val="434343"/>
                </a:solidFill>
                <a:uFill>
                  <a:solidFill>
                    <a:srgbClr val="ffffff"/>
                  </a:solidFill>
                </a:uFill>
                <a:latin typeface="文泉驿微米黑"/>
                <a:ea typeface="Consolas"/>
              </a:rPr>
              <a:t>node</a:t>
            </a:r>
            <a:r>
              <a:rPr b="0" lang="en-US" sz="2400" spc="-1" strike="noStrike">
                <a:solidFill>
                  <a:srgbClr val="434343"/>
                </a:solidFill>
                <a:uFill>
                  <a:solidFill>
                    <a:srgbClr val="ffffff"/>
                  </a:solidFill>
                </a:uFill>
                <a:latin typeface="文泉驿微米黑"/>
                <a:ea typeface="Calibri"/>
              </a:rPr>
              <a:t> without a filename runs a REPL loop </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Similar to the JavaScript console in Chrome, or when you run "</a:t>
            </a:r>
            <a:r>
              <a:rPr b="0" lang="en-US" sz="2400" spc="-1" strike="noStrike">
                <a:solidFill>
                  <a:srgbClr val="434343"/>
                </a:solidFill>
                <a:uFill>
                  <a:solidFill>
                    <a:srgbClr val="ffffff"/>
                  </a:solidFill>
                </a:uFill>
                <a:latin typeface="文泉驿微米黑"/>
                <a:ea typeface="Consolas"/>
              </a:rPr>
              <a:t>python</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p:txBody>
      </p:sp>
      <p:sp>
        <p:nvSpPr>
          <p:cNvPr id="159" name="CustomShape 3"/>
          <p:cNvSpPr/>
          <p:nvPr/>
        </p:nvSpPr>
        <p:spPr>
          <a:xfrm>
            <a:off x="957960" y="3110040"/>
            <a:ext cx="6558120" cy="3330720"/>
          </a:xfrm>
          <a:prstGeom prst="rect">
            <a:avLst/>
          </a:prstGeom>
          <a:noFill/>
          <a:ln>
            <a:noFill/>
          </a:ln>
        </p:spPr>
        <p:style>
          <a:lnRef idx="0"/>
          <a:fillRef idx="0"/>
          <a:effectRef idx="0"/>
          <a:fontRef idx="minor"/>
        </p:style>
        <p:txBody>
          <a:bodyPr tIns="91440" bIns="91440"/>
          <a:p>
            <a:pPr>
              <a:lnSpc>
                <a:spcPct val="100000"/>
              </a:lnSpc>
            </a:pPr>
            <a:r>
              <a:rPr b="1" lang="en-US" sz="2400" spc="-1" strike="noStrike">
                <a:solidFill>
                  <a:srgbClr val="666666"/>
                </a:solidFill>
                <a:uFill>
                  <a:solidFill>
                    <a:srgbClr val="ffffff"/>
                  </a:solidFill>
                </a:uFill>
                <a:latin typeface="文泉驿微米黑"/>
                <a:ea typeface="Consolas"/>
              </a:rPr>
              <a:t>$ node </a:t>
            </a:r>
            <a:endParaRPr b="0" lang="en-US" sz="1800" spc="-1" strike="noStrike">
              <a:solidFill>
                <a:srgbClr val="000000"/>
              </a:solidFill>
              <a:uFill>
                <a:solidFill>
                  <a:srgbClr val="ffffff"/>
                </a:solidFill>
              </a:uFill>
              <a:latin typeface="Arial"/>
            </a:endParaRPr>
          </a:p>
          <a:p>
            <a:pPr>
              <a:lnSpc>
                <a:spcPct val="100000"/>
              </a:lnSpc>
            </a:pPr>
            <a:r>
              <a:rPr b="1" lang="en-US" sz="2400" spc="-1" strike="noStrike">
                <a:solidFill>
                  <a:srgbClr val="000000"/>
                </a:solidFill>
                <a:uFill>
                  <a:solidFill>
                    <a:srgbClr val="ffffff"/>
                  </a:solidFill>
                </a:uFill>
                <a:latin typeface="文泉驿微米黑"/>
                <a:ea typeface="Consolas"/>
              </a:rPr>
              <a:t>&gt; let x = 5;</a:t>
            </a:r>
            <a:endParaRPr b="0" lang="en-US" sz="18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文泉驿微米黑"/>
                <a:ea typeface="Consolas"/>
              </a:rPr>
              <a:t>undefined</a:t>
            </a:r>
            <a:endParaRPr b="0" lang="en-US" sz="1800" spc="-1" strike="noStrike">
              <a:solidFill>
                <a:srgbClr val="000000"/>
              </a:solidFill>
              <a:uFill>
                <a:solidFill>
                  <a:srgbClr val="ffffff"/>
                </a:solidFill>
              </a:uFill>
              <a:latin typeface="Arial"/>
            </a:endParaRPr>
          </a:p>
          <a:p>
            <a:pPr>
              <a:lnSpc>
                <a:spcPct val="100000"/>
              </a:lnSpc>
            </a:pPr>
            <a:r>
              <a:rPr b="1" lang="en-US" sz="2400" spc="-1" strike="noStrike">
                <a:solidFill>
                  <a:srgbClr val="000000"/>
                </a:solidFill>
                <a:uFill>
                  <a:solidFill>
                    <a:srgbClr val="ffffff"/>
                  </a:solidFill>
                </a:uFill>
                <a:latin typeface="文泉驿微米黑"/>
                <a:ea typeface="Consolas"/>
              </a:rPr>
              <a:t>&gt; x++</a:t>
            </a:r>
            <a:endParaRPr b="0" lang="en-US" sz="18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文泉驿微米黑"/>
                <a:ea typeface="Consolas"/>
              </a:rPr>
              <a:t>5</a:t>
            </a:r>
            <a:endParaRPr b="0" lang="en-US" sz="1800" spc="-1" strike="noStrike">
              <a:solidFill>
                <a:srgbClr val="000000"/>
              </a:solidFill>
              <a:uFill>
                <a:solidFill>
                  <a:srgbClr val="ffffff"/>
                </a:solidFill>
              </a:uFill>
              <a:latin typeface="Arial"/>
            </a:endParaRPr>
          </a:p>
          <a:p>
            <a:pPr>
              <a:lnSpc>
                <a:spcPct val="100000"/>
              </a:lnSpc>
            </a:pPr>
            <a:r>
              <a:rPr b="1" lang="en-US" sz="2400" spc="-1" strike="noStrike">
                <a:solidFill>
                  <a:srgbClr val="000000"/>
                </a:solidFill>
                <a:uFill>
                  <a:solidFill>
                    <a:srgbClr val="ffffff"/>
                  </a:solidFill>
                </a:uFill>
                <a:latin typeface="文泉驿微米黑"/>
                <a:ea typeface="Consolas"/>
              </a:rPr>
              <a:t>&gt; x</a:t>
            </a:r>
            <a:endParaRPr b="0" lang="en-US" sz="18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文泉驿微米黑"/>
                <a:ea typeface="Consolas"/>
              </a:rPr>
              <a:t>6</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Recall: File servers</a:t>
            </a:r>
            <a:endParaRPr b="0" lang="en-US" sz="1400" spc="-1" strike="noStrike">
              <a:solidFill>
                <a:srgbClr val="000000"/>
              </a:solidFill>
              <a:uFill>
                <a:solidFill>
                  <a:srgbClr val="ffffff"/>
                </a:solidFill>
              </a:uFill>
              <a:latin typeface="Arial"/>
            </a:endParaRPr>
          </a:p>
        </p:txBody>
      </p:sp>
      <p:sp>
        <p:nvSpPr>
          <p:cNvPr id="485" name="TextShape 2"/>
          <p:cNvSpPr txBox="1"/>
          <p:nvPr/>
        </p:nvSpPr>
        <p:spPr>
          <a:xfrm>
            <a:off x="782640" y="1560240"/>
            <a:ext cx="6391440" cy="288576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Other times when you type a URL in your browser, the URL is a </a:t>
            </a:r>
            <a:r>
              <a:rPr b="1" lang="en-US" sz="2400" spc="-1" strike="noStrike">
                <a:solidFill>
                  <a:srgbClr val="434343"/>
                </a:solidFill>
                <a:uFill>
                  <a:solidFill>
                    <a:srgbClr val="ffffff"/>
                  </a:solidFill>
                </a:uFill>
                <a:latin typeface="文泉驿微米黑"/>
                <a:ea typeface="Calibri"/>
              </a:rPr>
              <a:t>path to a file</a:t>
            </a:r>
            <a:r>
              <a:rPr b="0" lang="en-US" sz="2400" spc="-1" strike="noStrike">
                <a:solidFill>
                  <a:srgbClr val="434343"/>
                </a:solidFill>
                <a:uFill>
                  <a:solidFill>
                    <a:srgbClr val="ffffff"/>
                  </a:solidFill>
                </a:uFill>
                <a:latin typeface="文泉驿微米黑"/>
                <a:ea typeface="Calibri"/>
              </a:rPr>
              <a:t> on the hard drive of the server:</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The web server software grabs that file from the server's local file system, and sends back its contents to you</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p:txBody>
      </p:sp>
      <p:pic>
        <p:nvPicPr>
          <p:cNvPr id="486" name="Google Shape;629;p72" descr=""/>
          <p:cNvPicPr/>
          <p:nvPr/>
        </p:nvPicPr>
        <p:blipFill>
          <a:blip r:embed="rId1"/>
          <a:stretch/>
        </p:blipFill>
        <p:spPr>
          <a:xfrm>
            <a:off x="6686640" y="2162160"/>
            <a:ext cx="2533320" cy="2533320"/>
          </a:xfrm>
          <a:prstGeom prst="rect">
            <a:avLst/>
          </a:prstGeom>
          <a:ln>
            <a:noFill/>
          </a:ln>
        </p:spPr>
      </p:pic>
      <p:sp>
        <p:nvSpPr>
          <p:cNvPr id="487" name="TextShape 3"/>
          <p:cNvSpPr txBox="1"/>
          <p:nvPr/>
        </p:nvSpPr>
        <p:spPr>
          <a:xfrm>
            <a:off x="782640" y="4827600"/>
            <a:ext cx="7823520" cy="1698480"/>
          </a:xfrm>
          <a:prstGeom prst="rect">
            <a:avLst/>
          </a:prstGeom>
          <a:noFill/>
          <a:ln>
            <a:noFill/>
          </a:ln>
        </p:spPr>
        <p:txBody>
          <a:bodyPr tIns="91440" bIns="91440"/>
          <a:p>
            <a:pPr>
              <a:lnSpc>
                <a:spcPct val="115000"/>
              </a:lnSpc>
            </a:pPr>
            <a:r>
              <a:rPr b="1" lang="en-US" sz="2400" spc="-1" strike="noStrike">
                <a:solidFill>
                  <a:srgbClr val="9900ff"/>
                </a:solidFill>
                <a:uFill>
                  <a:solidFill>
                    <a:srgbClr val="ffffff"/>
                  </a:solidFill>
                </a:uFill>
                <a:latin typeface="文泉驿微米黑"/>
                <a:ea typeface="Calibri"/>
              </a:rPr>
              <a:t>We can make our NodeJS server also sometimes serve files "statically," </a:t>
            </a:r>
            <a:r>
              <a:rPr b="0" lang="en-US" sz="2400" spc="-1" strike="noStrike">
                <a:solidFill>
                  <a:srgbClr val="434343"/>
                </a:solidFill>
                <a:uFill>
                  <a:solidFill>
                    <a:srgbClr val="ffffff"/>
                  </a:solidFill>
                </a:uFill>
                <a:latin typeface="文泉驿微米黑"/>
                <a:ea typeface="Calibri"/>
              </a:rPr>
              <a:t>meaning instead of treating </a:t>
            </a:r>
            <a:r>
              <a:rPr b="1" lang="en-US" sz="2400" spc="-1" strike="noStrike">
                <a:solidFill>
                  <a:srgbClr val="434343"/>
                </a:solidFill>
                <a:uFill>
                  <a:solidFill>
                    <a:srgbClr val="ffffff"/>
                  </a:solidFill>
                </a:uFill>
                <a:latin typeface="文泉驿微米黑"/>
                <a:ea typeface="Calibri"/>
              </a:rPr>
              <a:t>all</a:t>
            </a:r>
            <a:r>
              <a:rPr b="0" lang="en-US" sz="2400" spc="-1" strike="noStrike">
                <a:solidFill>
                  <a:srgbClr val="434343"/>
                </a:solidFill>
                <a:uFill>
                  <a:solidFill>
                    <a:srgbClr val="ffffff"/>
                  </a:solidFill>
                </a:uFill>
                <a:latin typeface="文泉驿微米黑"/>
                <a:ea typeface="Calibri"/>
              </a:rPr>
              <a:t> URLs as API endpoints, some URLs will be treated as file paths.</a:t>
            </a:r>
            <a:endParaRPr b="0" lang="en-US" sz="1400" spc="-1" strike="noStrike">
              <a:solidFill>
                <a:srgbClr val="000000"/>
              </a:solidFill>
              <a:uFill>
                <a:solidFill>
                  <a:srgbClr val="ffffff"/>
                </a:solidFill>
              </a:uFill>
              <a:latin typeface="Arial"/>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Solution 2: Statically served files</a:t>
            </a:r>
            <a:endParaRPr b="0" lang="en-US" sz="1400" spc="-1" strike="noStrike">
              <a:solidFill>
                <a:srgbClr val="000000"/>
              </a:solidFill>
              <a:uFill>
                <a:solidFill>
                  <a:srgbClr val="ffffff"/>
                </a:solidFill>
              </a:uFill>
              <a:latin typeface="Arial"/>
            </a:endParaRPr>
          </a:p>
        </p:txBody>
      </p:sp>
      <p:sp>
        <p:nvSpPr>
          <p:cNvPr id="489" name="TextShape 2"/>
          <p:cNvSpPr txBox="1"/>
          <p:nvPr/>
        </p:nvSpPr>
        <p:spPr>
          <a:xfrm>
            <a:off x="782640" y="5027400"/>
            <a:ext cx="7310880" cy="152964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This line of code makes our server now start serving the files in the 'public' directory directly.</a:t>
            </a:r>
            <a:endParaRPr b="0" lang="en-US" sz="1400" spc="-1" strike="noStrike">
              <a:solidFill>
                <a:srgbClr val="000000"/>
              </a:solidFill>
              <a:uFill>
                <a:solidFill>
                  <a:srgbClr val="ffffff"/>
                </a:solidFill>
              </a:uFill>
              <a:latin typeface="Arial"/>
            </a:endParaRPr>
          </a:p>
        </p:txBody>
      </p:sp>
      <p:pic>
        <p:nvPicPr>
          <p:cNvPr id="490" name="Google Shape;637;p73" descr=""/>
          <p:cNvPicPr/>
          <p:nvPr/>
        </p:nvPicPr>
        <p:blipFill>
          <a:blip r:embed="rId1"/>
          <a:stretch/>
        </p:blipFill>
        <p:spPr>
          <a:xfrm>
            <a:off x="782640" y="1560240"/>
            <a:ext cx="6038640" cy="3390480"/>
          </a:xfrm>
          <a:prstGeom prst="rect">
            <a:avLst/>
          </a:prstGeom>
          <a:ln>
            <a:noFill/>
          </a:ln>
        </p:spPr>
      </p:pic>
      <p:sp>
        <p:nvSpPr>
          <p:cNvPr id="491" name="CustomShape 3"/>
          <p:cNvSpPr/>
          <p:nvPr/>
        </p:nvSpPr>
        <p:spPr>
          <a:xfrm>
            <a:off x="844200" y="2803680"/>
            <a:ext cx="5667120" cy="602640"/>
          </a:xfrm>
          <a:prstGeom prst="roundRect">
            <a:avLst>
              <a:gd name="adj" fmla="val 16667"/>
            </a:avLst>
          </a:prstGeom>
          <a:noFill/>
          <a:ln w="38160">
            <a:solidFill>
              <a:srgbClr val="0000ff"/>
            </a:solidFill>
            <a:round/>
          </a:ln>
        </p:spPr>
        <p:style>
          <a:lnRef idx="0"/>
          <a:fillRef idx="0"/>
          <a:effectRef idx="0"/>
          <a:fontRef idx="minor"/>
        </p:style>
      </p:sp>
    </p:spTree>
  </p:cSld>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Server static data</a:t>
            </a:r>
            <a:endParaRPr b="0" lang="en-US" sz="1400" spc="-1" strike="noStrike">
              <a:solidFill>
                <a:srgbClr val="000000"/>
              </a:solidFill>
              <a:uFill>
                <a:solidFill>
                  <a:srgbClr val="ffffff"/>
                </a:solidFill>
              </a:uFill>
              <a:latin typeface="Arial"/>
            </a:endParaRPr>
          </a:p>
        </p:txBody>
      </p:sp>
      <p:pic>
        <p:nvPicPr>
          <p:cNvPr id="493" name="Google Shape;644;p74" descr=""/>
          <p:cNvPicPr/>
          <p:nvPr/>
        </p:nvPicPr>
        <p:blipFill>
          <a:blip r:embed="rId1"/>
          <a:srcRect l="0" t="24949" r="17477" b="71711"/>
          <a:stretch/>
        </p:blipFill>
        <p:spPr>
          <a:xfrm>
            <a:off x="3799800" y="1722960"/>
            <a:ext cx="5010120" cy="537480"/>
          </a:xfrm>
          <a:prstGeom prst="rect">
            <a:avLst/>
          </a:prstGeom>
          <a:ln>
            <a:noFill/>
          </a:ln>
        </p:spPr>
      </p:pic>
      <p:sp>
        <p:nvSpPr>
          <p:cNvPr id="494" name="TextShape 2"/>
          <p:cNvSpPr txBox="1"/>
          <p:nvPr/>
        </p:nvSpPr>
        <p:spPr>
          <a:xfrm>
            <a:off x="3965400" y="2553480"/>
            <a:ext cx="5010120" cy="167148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Now Express will serve:</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u="sng">
                <a:solidFill>
                  <a:srgbClr val="0097a7"/>
                </a:solidFill>
                <a:uFill>
                  <a:solidFill>
                    <a:srgbClr val="ffffff"/>
                  </a:solidFill>
                </a:uFill>
                <a:latin typeface="文泉驿微米黑"/>
                <a:ea typeface="Calibri"/>
                <a:hlinkClick r:id="rId2"/>
              </a:rPr>
              <a:t>http://localhost:3000/fetch.html</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u="sng">
                <a:solidFill>
                  <a:srgbClr val="0097a7"/>
                </a:solidFill>
                <a:uFill>
                  <a:solidFill>
                    <a:srgbClr val="ffffff"/>
                  </a:solidFill>
                </a:uFill>
                <a:latin typeface="文泉驿微米黑"/>
                <a:ea typeface="Calibri"/>
                <a:hlinkClick r:id="rId3"/>
              </a:rPr>
              <a:t>http://localhost:3000/fetch.js</a:t>
            </a:r>
            <a:endParaRPr b="0" lang="en-US" sz="1400" spc="-1" strike="noStrike">
              <a:solidFill>
                <a:srgbClr val="000000"/>
              </a:solidFill>
              <a:uFill>
                <a:solidFill>
                  <a:srgbClr val="ffffff"/>
                </a:solidFill>
              </a:uFill>
              <a:latin typeface="Arial"/>
            </a:endParaRPr>
          </a:p>
        </p:txBody>
      </p:sp>
      <p:sp>
        <p:nvSpPr>
          <p:cNvPr id="495" name="TextShape 3"/>
          <p:cNvSpPr txBox="1"/>
          <p:nvPr/>
        </p:nvSpPr>
        <p:spPr>
          <a:xfrm>
            <a:off x="782640" y="4951440"/>
            <a:ext cx="7578360" cy="167148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Express looks up the files relative to the static directory, so the name of the static directory ("public" in this case) is not part of the URL</a:t>
            </a:r>
            <a:r>
              <a:rPr b="0" lang="en-US" sz="2400" spc="-1" strike="noStrike">
                <a:solidFill>
                  <a:srgbClr val="434343"/>
                </a:solidFill>
                <a:uFill>
                  <a:solidFill>
                    <a:srgbClr val="ffffff"/>
                  </a:solidFill>
                </a:uFill>
                <a:latin typeface="Calibri"/>
                <a:ea typeface="Calibri"/>
              </a:rPr>
              <a:t> (</a:t>
            </a:r>
            <a:r>
              <a:rPr b="0" lang="en-US" sz="2400" spc="-1" strike="noStrike" u="sng">
                <a:solidFill>
                  <a:srgbClr val="0097a7"/>
                </a:solidFill>
                <a:uFill>
                  <a:solidFill>
                    <a:srgbClr val="ffffff"/>
                  </a:solidFill>
                </a:uFill>
                <a:latin typeface="Calibri"/>
                <a:ea typeface="Calibri"/>
                <a:hlinkClick r:id="rId4"/>
              </a:rPr>
              <a:t>Github</a:t>
            </a:r>
            <a:r>
              <a:rPr b="0" lang="en-US" sz="2400" spc="-1" strike="noStrike">
                <a:solidFill>
                  <a:srgbClr val="434343"/>
                </a:solidFill>
                <a:uFill>
                  <a:solidFill>
                    <a:srgbClr val="ffffff"/>
                  </a:solidFill>
                </a:uFill>
                <a:latin typeface="Calibri"/>
                <a:ea typeface="Calibri"/>
              </a:rPr>
              <a:t>)</a:t>
            </a:r>
            <a:endParaRPr b="0" lang="en-US" sz="1400" spc="-1" strike="noStrike">
              <a:solidFill>
                <a:srgbClr val="000000"/>
              </a:solidFill>
              <a:uFill>
                <a:solidFill>
                  <a:srgbClr val="ffffff"/>
                </a:solidFill>
              </a:uFill>
              <a:latin typeface="Arial"/>
            </a:endParaRPr>
          </a:p>
        </p:txBody>
      </p:sp>
      <p:pic>
        <p:nvPicPr>
          <p:cNvPr id="496" name="Google Shape;647;p74" descr=""/>
          <p:cNvPicPr/>
          <p:nvPr/>
        </p:nvPicPr>
        <p:blipFill>
          <a:blip r:embed="rId5"/>
          <a:stretch/>
        </p:blipFill>
        <p:spPr>
          <a:xfrm>
            <a:off x="178200" y="1775880"/>
            <a:ext cx="3494880" cy="2757960"/>
          </a:xfrm>
          <a:prstGeom prst="rect">
            <a:avLst/>
          </a:prstGeom>
          <a:ln>
            <a:noFill/>
          </a:ln>
        </p:spPr>
      </p:pic>
    </p:spTree>
  </p:cSld>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TextShape 1"/>
          <p:cNvSpPr txBox="1"/>
          <p:nvPr/>
        </p:nvSpPr>
        <p:spPr>
          <a:xfrm>
            <a:off x="311760" y="2867760"/>
            <a:ext cx="8520120" cy="1122120"/>
          </a:xfrm>
          <a:prstGeom prst="rect">
            <a:avLst/>
          </a:prstGeom>
          <a:noFill/>
          <a:ln>
            <a:noFill/>
          </a:ln>
        </p:spPr>
        <p:txBody>
          <a:bodyPr tIns="91440" bIns="91440" anchor="ctr"/>
          <a:p>
            <a:pPr algn="ctr">
              <a:lnSpc>
                <a:spcPct val="100000"/>
              </a:lnSpc>
            </a:pPr>
            <a:r>
              <a:rPr b="0" lang="en-US" sz="3600" spc="-1" strike="noStrike">
                <a:solidFill>
                  <a:srgbClr val="000000"/>
                </a:solidFill>
                <a:uFill>
                  <a:solidFill>
                    <a:srgbClr val="ffffff"/>
                  </a:solidFill>
                </a:uFill>
                <a:latin typeface="文泉驿微米黑"/>
                <a:ea typeface="Montserrat"/>
              </a:rPr>
              <a:t>Different </a:t>
            </a:r>
            <a:r>
              <a:rPr b="0" lang="en-US" sz="3600" spc="-1" strike="noStrike">
                <a:solidFill>
                  <a:srgbClr val="000000"/>
                </a:solidFill>
                <a:uFill>
                  <a:solidFill>
                    <a:srgbClr val="ffffff"/>
                  </a:solidFill>
                </a:uFill>
                <a:latin typeface="文泉驿微米黑"/>
                <a:ea typeface="Consolas"/>
              </a:rPr>
              <a:t>fetch()</a:t>
            </a:r>
            <a:r>
              <a:rPr b="0" lang="en-US" sz="3600" spc="-1" strike="noStrike">
                <a:solidFill>
                  <a:srgbClr val="000000"/>
                </a:solidFill>
                <a:uFill>
                  <a:solidFill>
                    <a:srgbClr val="ffffff"/>
                  </a:solidFill>
                </a:uFill>
                <a:latin typeface="文泉驿微米黑"/>
                <a:ea typeface="Montserrat"/>
              </a:rPr>
              <a:t> methods</a:t>
            </a:r>
            <a:endParaRPr b="0" lang="en-US" sz="1400" spc="-1" strike="noStrike">
              <a:solidFill>
                <a:srgbClr val="000000"/>
              </a:solidFill>
              <a:uFill>
                <a:solidFill>
                  <a:srgbClr val="ffffff"/>
                </a:solidFill>
              </a:uFill>
              <a:latin typeface="Arial"/>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Consolas"/>
              </a:rPr>
              <a:t>fetch()</a:t>
            </a:r>
            <a:r>
              <a:rPr b="0" lang="en-US" sz="3600" spc="-1" strike="noStrike">
                <a:solidFill>
                  <a:srgbClr val="000000"/>
                </a:solidFill>
                <a:uFill>
                  <a:solidFill>
                    <a:srgbClr val="ffffff"/>
                  </a:solidFill>
                </a:uFill>
                <a:latin typeface="文泉驿微米黑"/>
                <a:ea typeface="Montserrat"/>
              </a:rPr>
              <a:t> with POST</a:t>
            </a:r>
            <a:endParaRPr b="0" lang="en-US" sz="1400" spc="-1" strike="noStrike">
              <a:solidFill>
                <a:srgbClr val="000000"/>
              </a:solidFill>
              <a:uFill>
                <a:solidFill>
                  <a:srgbClr val="ffffff"/>
                </a:solidFill>
              </a:uFill>
              <a:latin typeface="Arial"/>
            </a:endParaRPr>
          </a:p>
        </p:txBody>
      </p:sp>
      <p:pic>
        <p:nvPicPr>
          <p:cNvPr id="499" name="Google Shape;658;p76" descr=""/>
          <p:cNvPicPr/>
          <p:nvPr/>
        </p:nvPicPr>
        <p:blipFill>
          <a:blip r:embed="rId1"/>
          <a:stretch/>
        </p:blipFill>
        <p:spPr>
          <a:xfrm>
            <a:off x="782640" y="1786320"/>
            <a:ext cx="6838560" cy="1561680"/>
          </a:xfrm>
          <a:prstGeom prst="rect">
            <a:avLst/>
          </a:prstGeom>
          <a:ln>
            <a:noFill/>
          </a:ln>
        </p:spPr>
      </p:pic>
      <p:sp>
        <p:nvSpPr>
          <p:cNvPr id="500" name="TextShape 2"/>
          <p:cNvSpPr txBox="1"/>
          <p:nvPr/>
        </p:nvSpPr>
        <p:spPr>
          <a:xfrm>
            <a:off x="782640" y="3453480"/>
            <a:ext cx="7578360" cy="243036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On the server-side, we have defined a function in </a:t>
            </a:r>
            <a:r>
              <a:rPr b="0" lang="en-US" sz="2400" spc="-1" strike="noStrike">
                <a:solidFill>
                  <a:srgbClr val="434343"/>
                </a:solidFill>
                <a:uFill>
                  <a:solidFill>
                    <a:srgbClr val="ffffff"/>
                  </a:solidFill>
                </a:uFill>
                <a:latin typeface="文泉驿微米黑"/>
                <a:ea typeface="Consolas"/>
              </a:rPr>
              <a:t>app.post()</a:t>
            </a:r>
            <a:r>
              <a:rPr b="0" lang="en-US" sz="2400" spc="-1" strike="noStrike">
                <a:solidFill>
                  <a:srgbClr val="434343"/>
                </a:solidFill>
                <a:uFill>
                  <a:solidFill>
                    <a:srgbClr val="ffffff"/>
                  </a:solidFill>
                </a:uFill>
                <a:latin typeface="文泉驿微米黑"/>
                <a:ea typeface="Calibri"/>
              </a:rPr>
              <a:t> to handle POST requests to </a:t>
            </a:r>
            <a:r>
              <a:rPr b="0" lang="en-US" sz="2400" spc="-1" strike="noStrike">
                <a:solidFill>
                  <a:srgbClr val="434343"/>
                </a:solidFill>
                <a:uFill>
                  <a:solidFill>
                    <a:srgbClr val="ffffff"/>
                  </a:solidFill>
                </a:uFill>
                <a:latin typeface="文泉驿微米黑"/>
                <a:ea typeface="Consolas"/>
              </a:rPr>
              <a:t>/hello</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1" lang="en-US" sz="2400" spc="-1" strike="noStrike">
                <a:solidFill>
                  <a:srgbClr val="434343"/>
                </a:solidFill>
                <a:uFill>
                  <a:solidFill>
                    <a:srgbClr val="ffffff"/>
                  </a:solidFill>
                </a:uFill>
                <a:latin typeface="文泉驿微米黑"/>
                <a:ea typeface="Calibri"/>
              </a:rPr>
              <a:t>Q: How do we make a POST request via </a:t>
            </a:r>
            <a:r>
              <a:rPr b="1" lang="en-US" sz="2400" spc="-1" strike="noStrike">
                <a:solidFill>
                  <a:srgbClr val="434343"/>
                </a:solidFill>
                <a:uFill>
                  <a:solidFill>
                    <a:srgbClr val="ffffff"/>
                  </a:solidFill>
                </a:uFill>
                <a:latin typeface="文泉驿微米黑"/>
                <a:ea typeface="Consolas"/>
              </a:rPr>
              <a:t>fetch()</a:t>
            </a:r>
            <a:r>
              <a:rPr b="1"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p:txBody>
      </p:sp>
    </p:spTree>
  </p:cSld>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Changing the </a:t>
            </a:r>
            <a:r>
              <a:rPr b="0" lang="en-US" sz="3600" spc="-1" strike="noStrike">
                <a:solidFill>
                  <a:srgbClr val="000000"/>
                </a:solidFill>
                <a:uFill>
                  <a:solidFill>
                    <a:srgbClr val="ffffff"/>
                  </a:solidFill>
                </a:uFill>
                <a:latin typeface="文泉驿微米黑"/>
                <a:ea typeface="Consolas"/>
              </a:rPr>
              <a:t>fetch()</a:t>
            </a:r>
            <a:r>
              <a:rPr b="0" lang="en-US" sz="3600" spc="-1" strike="noStrike">
                <a:solidFill>
                  <a:srgbClr val="000000"/>
                </a:solidFill>
                <a:uFill>
                  <a:solidFill>
                    <a:srgbClr val="ffffff"/>
                  </a:solidFill>
                </a:uFill>
                <a:latin typeface="文泉驿微米黑"/>
                <a:ea typeface="Montserrat"/>
              </a:rPr>
              <a:t> method</a:t>
            </a:r>
            <a:endParaRPr b="0" lang="en-US" sz="1400" spc="-1" strike="noStrike">
              <a:solidFill>
                <a:srgbClr val="000000"/>
              </a:solidFill>
              <a:uFill>
                <a:solidFill>
                  <a:srgbClr val="ffffff"/>
                </a:solidFill>
              </a:uFill>
              <a:latin typeface="Arial"/>
            </a:endParaRPr>
          </a:p>
        </p:txBody>
      </p:sp>
      <p:pic>
        <p:nvPicPr>
          <p:cNvPr id="502" name="Google Shape;665;p77" descr=""/>
          <p:cNvPicPr/>
          <p:nvPr/>
        </p:nvPicPr>
        <p:blipFill>
          <a:blip r:embed="rId1"/>
          <a:srcRect l="0" t="69085" r="0" b="0"/>
          <a:stretch/>
        </p:blipFill>
        <p:spPr>
          <a:xfrm>
            <a:off x="782640" y="1794600"/>
            <a:ext cx="5728680" cy="1785600"/>
          </a:xfrm>
          <a:prstGeom prst="rect">
            <a:avLst/>
          </a:prstGeom>
          <a:ln>
            <a:noFill/>
          </a:ln>
        </p:spPr>
      </p:pic>
      <p:sp>
        <p:nvSpPr>
          <p:cNvPr id="503" name="TextShape 2"/>
          <p:cNvSpPr txBox="1"/>
          <p:nvPr/>
        </p:nvSpPr>
        <p:spPr>
          <a:xfrm>
            <a:off x="782640" y="3453480"/>
            <a:ext cx="7578360" cy="2430360"/>
          </a:xfrm>
          <a:prstGeom prst="rect">
            <a:avLst/>
          </a:prstGeom>
          <a:noFill/>
          <a:ln>
            <a:noFill/>
          </a:ln>
        </p:spPr>
        <p:txBody>
          <a:bodyPr tIns="91440" bIns="91440"/>
          <a:p>
            <a:pPr>
              <a:lnSpc>
                <a:spcPct val="115000"/>
              </a:lnSpc>
            </a:pPr>
            <a:r>
              <a:rPr b="1" lang="en-US" sz="2400" spc="-1" strike="noStrike">
                <a:solidFill>
                  <a:srgbClr val="434343"/>
                </a:solidFill>
                <a:uFill>
                  <a:solidFill>
                    <a:srgbClr val="ffffff"/>
                  </a:solidFill>
                </a:uFill>
                <a:latin typeface="文泉驿微米黑"/>
                <a:ea typeface="Calibri"/>
              </a:rPr>
              <a:t>Q: How do we make a POST request via </a:t>
            </a:r>
            <a:r>
              <a:rPr b="1" lang="en-US" sz="2400" spc="-1" strike="noStrike">
                <a:solidFill>
                  <a:srgbClr val="434343"/>
                </a:solidFill>
                <a:uFill>
                  <a:solidFill>
                    <a:srgbClr val="ffffff"/>
                  </a:solidFill>
                </a:uFill>
                <a:latin typeface="文泉驿微米黑"/>
                <a:ea typeface="Consolas"/>
              </a:rPr>
              <a:t>fetch()</a:t>
            </a:r>
            <a:r>
              <a:rPr b="1"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A: We can change the HTTP method via a second parameter to </a:t>
            </a:r>
            <a:r>
              <a:rPr b="0" lang="en-US" sz="2400" spc="-1" strike="noStrike">
                <a:solidFill>
                  <a:srgbClr val="434343"/>
                </a:solidFill>
                <a:uFill>
                  <a:solidFill>
                    <a:srgbClr val="ffffff"/>
                  </a:solidFill>
                </a:uFill>
                <a:latin typeface="文泉驿微米黑"/>
                <a:ea typeface="Consolas"/>
              </a:rPr>
              <a:t>fetch()</a:t>
            </a:r>
            <a:r>
              <a:rPr b="0" lang="en-US" sz="2400" spc="-1" strike="noStrike">
                <a:solidFill>
                  <a:srgbClr val="434343"/>
                </a:solidFill>
                <a:uFill>
                  <a:solidFill>
                    <a:srgbClr val="ffffff"/>
                  </a:solidFill>
                </a:uFill>
                <a:latin typeface="文泉驿微米黑"/>
                <a:ea typeface="Calibri"/>
              </a:rPr>
              <a:t>, which specifies </a:t>
            </a:r>
            <a:r>
              <a:rPr b="0" lang="en-US" sz="2400" spc="-1" strike="noStrike" u="sng">
                <a:solidFill>
                  <a:srgbClr val="0097a7"/>
                </a:solidFill>
                <a:uFill>
                  <a:solidFill>
                    <a:srgbClr val="ffffff"/>
                  </a:solidFill>
                </a:uFill>
                <a:latin typeface="文泉驿微米黑"/>
                <a:ea typeface="Calibri"/>
                <a:hlinkClick r:id="rId2"/>
              </a:rPr>
              <a:t>an options object</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onsolas"/>
              </a:rPr>
              <a:t>method: </a:t>
            </a:r>
            <a:r>
              <a:rPr b="0" lang="en-US" sz="2400" spc="-1" strike="noStrike">
                <a:solidFill>
                  <a:srgbClr val="434343"/>
                </a:solidFill>
                <a:uFill>
                  <a:solidFill>
                    <a:srgbClr val="ffffff"/>
                  </a:solidFill>
                </a:uFill>
                <a:latin typeface="文泉驿微米黑"/>
                <a:ea typeface="Calibri"/>
              </a:rPr>
              <a:t>specifies the HTTP request method, e.g. POST, PUT, PATCH, DELETE, etc.</a:t>
            </a:r>
            <a:endParaRPr b="0" lang="en-US" sz="1400" spc="-1" strike="noStrike">
              <a:solidFill>
                <a:srgbClr val="000000"/>
              </a:solidFill>
              <a:uFill>
                <a:solidFill>
                  <a:srgbClr val="ffffff"/>
                </a:solidFill>
              </a:uFill>
              <a:latin typeface="Arial"/>
            </a:endParaRPr>
          </a:p>
          <a:p>
            <a:pPr lvl="1" marL="9144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GET is the default value.</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p:txBody>
      </p:sp>
    </p:spTree>
  </p:cSld>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Consolas"/>
              </a:rPr>
              <a:t>fetch()</a:t>
            </a:r>
            <a:r>
              <a:rPr b="0" lang="en-US" sz="3600" spc="-1" strike="noStrike">
                <a:solidFill>
                  <a:srgbClr val="000000"/>
                </a:solidFill>
                <a:uFill>
                  <a:solidFill>
                    <a:srgbClr val="ffffff"/>
                  </a:solidFill>
                </a:uFill>
                <a:latin typeface="文泉驿微米黑"/>
                <a:ea typeface="Montserrat"/>
              </a:rPr>
              <a:t> with POST</a:t>
            </a:r>
            <a:endParaRPr b="0" lang="en-US" sz="1400" spc="-1" strike="noStrike">
              <a:solidFill>
                <a:srgbClr val="000000"/>
              </a:solidFill>
              <a:uFill>
                <a:solidFill>
                  <a:srgbClr val="ffffff"/>
                </a:solidFill>
              </a:uFill>
              <a:latin typeface="Arial"/>
            </a:endParaRPr>
          </a:p>
        </p:txBody>
      </p:sp>
      <p:pic>
        <p:nvPicPr>
          <p:cNvPr id="505" name="Google Shape;672;p78" descr=""/>
          <p:cNvPicPr/>
          <p:nvPr/>
        </p:nvPicPr>
        <p:blipFill>
          <a:blip r:embed="rId1"/>
          <a:stretch/>
        </p:blipFill>
        <p:spPr>
          <a:xfrm>
            <a:off x="782640" y="1641960"/>
            <a:ext cx="5271840" cy="4461840"/>
          </a:xfrm>
          <a:prstGeom prst="rect">
            <a:avLst/>
          </a:prstGeom>
          <a:ln>
            <a:noFill/>
          </a:ln>
        </p:spPr>
      </p:pic>
      <p:sp>
        <p:nvSpPr>
          <p:cNvPr id="506" name="CustomShape 2"/>
          <p:cNvSpPr/>
          <p:nvPr/>
        </p:nvSpPr>
        <p:spPr>
          <a:xfrm>
            <a:off x="860040" y="4461480"/>
            <a:ext cx="5271840" cy="617760"/>
          </a:xfrm>
          <a:prstGeom prst="roundRect">
            <a:avLst>
              <a:gd name="adj" fmla="val 16667"/>
            </a:avLst>
          </a:prstGeom>
          <a:noFill/>
          <a:ln w="28440">
            <a:solidFill>
              <a:srgbClr val="0000ff"/>
            </a:solidFill>
            <a:round/>
          </a:ln>
        </p:spPr>
        <p:style>
          <a:lnRef idx="0"/>
          <a:fillRef idx="0"/>
          <a:effectRef idx="0"/>
          <a:fontRef idx="minor"/>
        </p:style>
      </p:sp>
      <p:sp>
        <p:nvSpPr>
          <p:cNvPr id="507" name="CustomShape 3"/>
          <p:cNvSpPr/>
          <p:nvPr/>
        </p:nvSpPr>
        <p:spPr>
          <a:xfrm>
            <a:off x="782640" y="6002640"/>
            <a:ext cx="7332120" cy="855000"/>
          </a:xfrm>
          <a:prstGeom prst="rect">
            <a:avLst/>
          </a:prstGeom>
          <a:noFill/>
          <a:ln>
            <a:noFill/>
          </a:ln>
        </p:spPr>
        <p:style>
          <a:lnRef idx="0"/>
          <a:fillRef idx="0"/>
          <a:effectRef idx="0"/>
          <a:fontRef idx="minor"/>
        </p:style>
        <p:txBody>
          <a:bodyPr tIns="91440" bIns="91440"/>
          <a:p>
            <a:pPr>
              <a:lnSpc>
                <a:spcPct val="100000"/>
              </a:lnSpc>
            </a:pPr>
            <a:r>
              <a:rPr b="0" lang="en-US" sz="2400" spc="-1" strike="noStrike" u="sng">
                <a:solidFill>
                  <a:srgbClr val="0097a7"/>
                </a:solidFill>
                <a:uFill>
                  <a:solidFill>
                    <a:srgbClr val="ffffff"/>
                  </a:solidFill>
                </a:uFill>
                <a:latin typeface="Calibri"/>
                <a:ea typeface="Calibri"/>
                <a:hlinkClick r:id="rId2"/>
              </a:rPr>
              <a:t>GitHub</a:t>
            </a:r>
            <a:endParaRPr b="0" lang="en-US" sz="1800" spc="-1" strike="noStrike">
              <a:solidFill>
                <a:srgbClr val="000000"/>
              </a:solidFill>
              <a:uFill>
                <a:solidFill>
                  <a:srgbClr val="ffffff"/>
                </a:solidFill>
              </a:uFill>
              <a:latin typeface="Arial"/>
            </a:endParaRPr>
          </a:p>
        </p:txBody>
      </p:sp>
    </p:spTree>
  </p:cSld>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TextShape 1"/>
          <p:cNvSpPr txBox="1"/>
          <p:nvPr/>
        </p:nvSpPr>
        <p:spPr>
          <a:xfrm>
            <a:off x="311760" y="2867760"/>
            <a:ext cx="8520120" cy="1122120"/>
          </a:xfrm>
          <a:prstGeom prst="rect">
            <a:avLst/>
          </a:prstGeom>
          <a:noFill/>
          <a:ln>
            <a:noFill/>
          </a:ln>
        </p:spPr>
        <p:txBody>
          <a:bodyPr tIns="91440" bIns="91440" anchor="ctr"/>
          <a:p>
            <a:pPr algn="ctr">
              <a:lnSpc>
                <a:spcPct val="100000"/>
              </a:lnSpc>
            </a:pPr>
            <a:r>
              <a:rPr b="0" lang="en-US" sz="3600" spc="-1" strike="noStrike">
                <a:solidFill>
                  <a:srgbClr val="000000"/>
                </a:solidFill>
                <a:uFill>
                  <a:solidFill>
                    <a:srgbClr val="ffffff"/>
                  </a:solidFill>
                </a:uFill>
                <a:latin typeface="文泉驿微米黑"/>
                <a:ea typeface="Montserrat"/>
              </a:rPr>
              <a:t>Sending data to the server</a:t>
            </a:r>
            <a:endParaRPr b="0" lang="en-US" sz="1400" spc="-1" strike="noStrike">
              <a:solidFill>
                <a:srgbClr val="000000"/>
              </a:solidFill>
              <a:uFill>
                <a:solidFill>
                  <a:srgbClr val="ffffff"/>
                </a:solidFill>
              </a:uFill>
              <a:latin typeface="Arial"/>
            </a:endParaRPr>
          </a:p>
        </p:txBody>
      </p:sp>
    </p:spTree>
  </p:cSld>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Route parameters</a:t>
            </a:r>
            <a:endParaRPr b="0" lang="en-US" sz="1400" spc="-1" strike="noStrike">
              <a:solidFill>
                <a:srgbClr val="000000"/>
              </a:solidFill>
              <a:uFill>
                <a:solidFill>
                  <a:srgbClr val="ffffff"/>
                </a:solidFill>
              </a:uFill>
              <a:latin typeface="Arial"/>
            </a:endParaRPr>
          </a:p>
        </p:txBody>
      </p:sp>
      <p:sp>
        <p:nvSpPr>
          <p:cNvPr id="510" name="TextShape 2"/>
          <p:cNvSpPr txBox="1"/>
          <p:nvPr/>
        </p:nvSpPr>
        <p:spPr>
          <a:xfrm>
            <a:off x="782640" y="1560240"/>
            <a:ext cx="7578360" cy="48906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When we used the Spotify API, we saw a few ways to send information to the server via our </a:t>
            </a:r>
            <a:r>
              <a:rPr b="0" lang="en-US" sz="2400" spc="-1" strike="noStrike">
                <a:solidFill>
                  <a:srgbClr val="434343"/>
                </a:solidFill>
                <a:uFill>
                  <a:solidFill>
                    <a:srgbClr val="ffffff"/>
                  </a:solidFill>
                </a:uFill>
                <a:latin typeface="文泉驿微米黑"/>
                <a:ea typeface="Consolas"/>
              </a:rPr>
              <a:t>fetch()</a:t>
            </a:r>
            <a:r>
              <a:rPr b="0" lang="en-US" sz="2400" spc="-1" strike="noStrike">
                <a:solidFill>
                  <a:srgbClr val="434343"/>
                </a:solidFill>
                <a:uFill>
                  <a:solidFill>
                    <a:srgbClr val="ffffff"/>
                  </a:solidFill>
                </a:uFill>
                <a:latin typeface="文泉驿微米黑"/>
                <a:ea typeface="Calibri"/>
              </a:rPr>
              <a:t> request.</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u="sng">
                <a:solidFill>
                  <a:srgbClr val="434343"/>
                </a:solidFill>
                <a:uFill>
                  <a:solidFill>
                    <a:srgbClr val="ffffff"/>
                  </a:solidFill>
                </a:uFill>
                <a:latin typeface="文泉驿微米黑"/>
                <a:ea typeface="Calibri"/>
              </a:rPr>
              <a:t>Example: Spotify Album API</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onsolas"/>
              </a:rPr>
              <a:t>https://api.spotify.com/v1/albums/</a:t>
            </a:r>
            <a:r>
              <a:rPr b="1" lang="en-US" sz="2400" spc="-1" strike="noStrike">
                <a:solidFill>
                  <a:srgbClr val="434343"/>
                </a:solidFill>
                <a:uFill>
                  <a:solidFill>
                    <a:srgbClr val="ffffff"/>
                  </a:solidFill>
                </a:uFill>
                <a:latin typeface="文泉驿微米黑"/>
                <a:ea typeface="Consolas"/>
              </a:rPr>
              <a:t>7aDBFWp72Pz4NZEtVBANi9</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The last part of the URL is a </a:t>
            </a:r>
            <a:r>
              <a:rPr b="1" lang="en-US" sz="2400" spc="-1" strike="noStrike">
                <a:solidFill>
                  <a:srgbClr val="434343"/>
                </a:solidFill>
                <a:uFill>
                  <a:solidFill>
                    <a:srgbClr val="ffffff"/>
                  </a:solidFill>
                </a:uFill>
                <a:latin typeface="文泉驿微米黑"/>
                <a:ea typeface="Calibri"/>
              </a:rPr>
              <a:t>parameter</a:t>
            </a:r>
            <a:r>
              <a:rPr b="0" lang="en-US" sz="2400" spc="-1" strike="noStrike">
                <a:solidFill>
                  <a:srgbClr val="434343"/>
                </a:solidFill>
                <a:uFill>
                  <a:solidFill>
                    <a:srgbClr val="ffffff"/>
                  </a:solidFill>
                </a:uFill>
                <a:latin typeface="文泉驿微米黑"/>
                <a:ea typeface="Calibri"/>
              </a:rPr>
              <a:t> representing the album id, </a:t>
            </a:r>
            <a:r>
              <a:rPr b="0" lang="en-US" sz="2400" spc="-1" strike="noStrike">
                <a:solidFill>
                  <a:srgbClr val="434343"/>
                </a:solidFill>
                <a:uFill>
                  <a:solidFill>
                    <a:srgbClr val="ffffff"/>
                  </a:solidFill>
                </a:uFill>
                <a:latin typeface="文泉驿微米黑"/>
                <a:ea typeface="Consolas"/>
              </a:rPr>
              <a:t>7aDBFWp72Pz4NZEtVBANi9</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A parameter defined in the URL of the request is often called a "</a:t>
            </a:r>
            <a:r>
              <a:rPr b="1" lang="en-US" sz="2400" spc="-1" strike="noStrike">
                <a:solidFill>
                  <a:srgbClr val="434343"/>
                </a:solidFill>
                <a:uFill>
                  <a:solidFill>
                    <a:srgbClr val="ffffff"/>
                  </a:solidFill>
                </a:uFill>
                <a:latin typeface="文泉驿微米黑"/>
                <a:ea typeface="Calibri"/>
              </a:rPr>
              <a:t>route parameter</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p:txBody>
      </p:sp>
    </p:spTree>
  </p:cSld>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Route parameters</a:t>
            </a:r>
            <a:endParaRPr b="0" lang="en-US" sz="1400" spc="-1" strike="noStrike">
              <a:solidFill>
                <a:srgbClr val="000000"/>
              </a:solidFill>
              <a:uFill>
                <a:solidFill>
                  <a:srgbClr val="ffffff"/>
                </a:solidFill>
              </a:uFill>
              <a:latin typeface="Arial"/>
            </a:endParaRPr>
          </a:p>
        </p:txBody>
      </p:sp>
      <p:sp>
        <p:nvSpPr>
          <p:cNvPr id="512" name="TextShape 2"/>
          <p:cNvSpPr txBox="1"/>
          <p:nvPr/>
        </p:nvSpPr>
        <p:spPr>
          <a:xfrm>
            <a:off x="782640" y="1560240"/>
            <a:ext cx="7578360" cy="1823760"/>
          </a:xfrm>
          <a:prstGeom prst="rect">
            <a:avLst/>
          </a:prstGeom>
          <a:noFill/>
          <a:ln>
            <a:noFill/>
          </a:ln>
        </p:spPr>
        <p:txBody>
          <a:bodyPr tIns="91440" bIns="91440"/>
          <a:p>
            <a:pPr>
              <a:lnSpc>
                <a:spcPct val="115000"/>
              </a:lnSpc>
            </a:pPr>
            <a:r>
              <a:rPr b="1" lang="en-US" sz="2200" spc="-1" strike="noStrike">
                <a:solidFill>
                  <a:srgbClr val="434343"/>
                </a:solidFill>
                <a:uFill>
                  <a:solidFill>
                    <a:srgbClr val="ffffff"/>
                  </a:solidFill>
                </a:uFill>
                <a:latin typeface="文泉驿微米黑"/>
                <a:ea typeface="Calibri"/>
              </a:rPr>
              <a:t>Q: How do we read route parameters in our server?</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200" spc="-1" strike="noStrike">
                <a:solidFill>
                  <a:srgbClr val="434343"/>
                </a:solidFill>
                <a:uFill>
                  <a:solidFill>
                    <a:srgbClr val="ffffff"/>
                  </a:solidFill>
                </a:uFill>
                <a:latin typeface="文泉驿微米黑"/>
                <a:ea typeface="Calibri"/>
              </a:rPr>
              <a:t>A: We can use the </a:t>
            </a:r>
            <a:r>
              <a:rPr b="0" lang="en-US" sz="2200" spc="-1" strike="noStrike">
                <a:solidFill>
                  <a:srgbClr val="434343"/>
                </a:solidFill>
                <a:uFill>
                  <a:solidFill>
                    <a:srgbClr val="ffffff"/>
                  </a:solidFill>
                </a:uFill>
                <a:latin typeface="文泉驿微米黑"/>
                <a:ea typeface="Consolas"/>
              </a:rPr>
              <a:t>:</a:t>
            </a:r>
            <a:r>
              <a:rPr b="1" i="1" lang="en-US" sz="2200" spc="-1" strike="noStrike">
                <a:solidFill>
                  <a:srgbClr val="434343"/>
                </a:solidFill>
                <a:uFill>
                  <a:solidFill>
                    <a:srgbClr val="ffffff"/>
                  </a:solidFill>
                </a:uFill>
                <a:latin typeface="文泉驿微米黑"/>
                <a:ea typeface="Calibri"/>
              </a:rPr>
              <a:t>variableName</a:t>
            </a:r>
            <a:r>
              <a:rPr b="0" lang="en-US" sz="2200" spc="-1" strike="noStrike">
                <a:solidFill>
                  <a:srgbClr val="434343"/>
                </a:solidFill>
                <a:uFill>
                  <a:solidFill>
                    <a:srgbClr val="ffffff"/>
                  </a:solidFill>
                </a:uFill>
                <a:latin typeface="文泉驿微米黑"/>
                <a:ea typeface="Calibri"/>
              </a:rPr>
              <a:t> syntax in the path to specify a route parameter (</a:t>
            </a:r>
            <a:r>
              <a:rPr b="0" lang="en-US" sz="2200" spc="-1" strike="noStrike" u="sng">
                <a:solidFill>
                  <a:srgbClr val="0097a7"/>
                </a:solidFill>
                <a:uFill>
                  <a:solidFill>
                    <a:srgbClr val="ffffff"/>
                  </a:solidFill>
                </a:uFill>
                <a:latin typeface="文泉驿微米黑"/>
                <a:ea typeface="Calibri"/>
                <a:hlinkClick r:id="rId1"/>
              </a:rPr>
              <a:t>Express docs</a:t>
            </a:r>
            <a:r>
              <a:rPr b="0" lang="en-US" sz="22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p:txBody>
      </p:sp>
      <p:pic>
        <p:nvPicPr>
          <p:cNvPr id="513" name="Google Shape;692;p81" descr=""/>
          <p:cNvPicPr/>
          <p:nvPr/>
        </p:nvPicPr>
        <p:blipFill>
          <a:blip r:embed="rId2"/>
          <a:stretch/>
        </p:blipFill>
        <p:spPr>
          <a:xfrm>
            <a:off x="809640" y="3692520"/>
            <a:ext cx="7524360" cy="2095200"/>
          </a:xfrm>
          <a:prstGeom prst="rect">
            <a:avLst/>
          </a:prstGeom>
          <a:ln>
            <a:noFill/>
          </a:ln>
        </p:spPr>
      </p:pic>
      <p:sp>
        <p:nvSpPr>
          <p:cNvPr id="514" name="TextShape 3"/>
          <p:cNvSpPr txBox="1"/>
          <p:nvPr/>
        </p:nvSpPr>
        <p:spPr>
          <a:xfrm>
            <a:off x="858960" y="5751360"/>
            <a:ext cx="7578360" cy="8622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We can access the route parameters via </a:t>
            </a:r>
            <a:r>
              <a:rPr b="1" lang="en-US" sz="2400" spc="-1" strike="noStrike">
                <a:solidFill>
                  <a:srgbClr val="434343"/>
                </a:solidFill>
                <a:uFill>
                  <a:solidFill>
                    <a:srgbClr val="ffffff"/>
                  </a:solidFill>
                </a:uFill>
                <a:latin typeface="文泉驿微米黑"/>
                <a:ea typeface="Consolas"/>
              </a:rPr>
              <a:t>req.params</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Consolas"/>
              </a:rPr>
              <a:t>node</a:t>
            </a:r>
            <a:r>
              <a:rPr b="0" lang="en-US" sz="3600" spc="-1" strike="noStrike">
                <a:solidFill>
                  <a:srgbClr val="000000"/>
                </a:solidFill>
                <a:uFill>
                  <a:solidFill>
                    <a:srgbClr val="ffffff"/>
                  </a:solidFill>
                </a:uFill>
                <a:latin typeface="文泉驿微米黑"/>
                <a:ea typeface="Montserrat"/>
              </a:rPr>
              <a:t> command</a:t>
            </a:r>
            <a:endParaRPr b="0" lang="en-US" sz="1400" spc="-1" strike="noStrike">
              <a:solidFill>
                <a:srgbClr val="000000"/>
              </a:solidFill>
              <a:uFill>
                <a:solidFill>
                  <a:srgbClr val="ffffff"/>
                </a:solidFill>
              </a:uFill>
              <a:latin typeface="Arial"/>
            </a:endParaRPr>
          </a:p>
        </p:txBody>
      </p:sp>
      <p:sp>
        <p:nvSpPr>
          <p:cNvPr id="161" name="TextShape 2"/>
          <p:cNvSpPr txBox="1"/>
          <p:nvPr/>
        </p:nvSpPr>
        <p:spPr>
          <a:xfrm>
            <a:off x="723960" y="1440000"/>
            <a:ext cx="7844040" cy="110736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The node command can be used to execute a JS file (</a:t>
            </a:r>
            <a:r>
              <a:rPr b="0" lang="en-US" sz="2400" spc="-1" strike="noStrike" u="sng">
                <a:solidFill>
                  <a:srgbClr val="0097a7"/>
                </a:solidFill>
                <a:uFill>
                  <a:solidFill>
                    <a:srgbClr val="ffffff"/>
                  </a:solidFill>
                </a:uFill>
                <a:latin typeface="文泉驿微米黑"/>
                <a:ea typeface="Calibri"/>
                <a:hlinkClick r:id="rId1"/>
              </a:rPr>
              <a:t>Code</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a:p>
            <a:pPr>
              <a:lnSpc>
                <a:spcPct val="115000"/>
              </a:lnSpc>
            </a:pPr>
            <a:r>
              <a:rPr b="0" lang="en-US" sz="3000" spc="-1" strike="noStrike">
                <a:solidFill>
                  <a:srgbClr val="434343"/>
                </a:solidFill>
                <a:uFill>
                  <a:solidFill>
                    <a:srgbClr val="ffffff"/>
                  </a:solidFill>
                </a:uFill>
                <a:latin typeface="文泉驿微米黑"/>
                <a:ea typeface="Consolas"/>
              </a:rPr>
              <a:t>$ node</a:t>
            </a:r>
            <a:r>
              <a:rPr b="0" lang="en-US" sz="3000" spc="-1" strike="noStrike">
                <a:solidFill>
                  <a:srgbClr val="434343"/>
                </a:solidFill>
                <a:uFill>
                  <a:solidFill>
                    <a:srgbClr val="ffffff"/>
                  </a:solidFill>
                </a:uFill>
                <a:latin typeface="文泉驿微米黑"/>
                <a:ea typeface="Calibri"/>
              </a:rPr>
              <a:t> </a:t>
            </a:r>
            <a:r>
              <a:rPr b="1" i="1" lang="en-US" sz="3000" spc="-1" strike="noStrike">
                <a:solidFill>
                  <a:srgbClr val="434343"/>
                </a:solidFill>
                <a:uFill>
                  <a:solidFill>
                    <a:srgbClr val="ffffff"/>
                  </a:solidFill>
                </a:uFill>
                <a:latin typeface="文泉驿微米黑"/>
                <a:ea typeface="Calibri"/>
              </a:rPr>
              <a:t>fileName</a:t>
            </a:r>
            <a:endParaRPr b="0" lang="en-US" sz="1400" spc="-1" strike="noStrike">
              <a:solidFill>
                <a:srgbClr val="000000"/>
              </a:solidFill>
              <a:uFill>
                <a:solidFill>
                  <a:srgbClr val="ffffff"/>
                </a:solidFill>
              </a:uFill>
              <a:latin typeface="Arial"/>
            </a:endParaRPr>
          </a:p>
        </p:txBody>
      </p:sp>
      <p:sp>
        <p:nvSpPr>
          <p:cNvPr id="162" name="CustomShape 3"/>
          <p:cNvSpPr/>
          <p:nvPr/>
        </p:nvSpPr>
        <p:spPr>
          <a:xfrm>
            <a:off x="782640" y="2881440"/>
            <a:ext cx="7342920" cy="3330720"/>
          </a:xfrm>
          <a:prstGeom prst="rect">
            <a:avLst/>
          </a:prstGeom>
          <a:noFill/>
          <a:ln>
            <a:noFill/>
          </a:ln>
        </p:spPr>
        <p:style>
          <a:lnRef idx="0"/>
          <a:fillRef idx="0"/>
          <a:effectRef idx="0"/>
          <a:fontRef idx="minor"/>
        </p:style>
        <p:txBody>
          <a:bodyPr tIns="91440" bIns="91440"/>
          <a:p>
            <a:pPr>
              <a:lnSpc>
                <a:spcPct val="100000"/>
              </a:lnSpc>
            </a:pPr>
            <a:r>
              <a:rPr b="1" lang="en-US" sz="2400" spc="-1" strike="noStrike">
                <a:solidFill>
                  <a:srgbClr val="666666"/>
                </a:solidFill>
                <a:uFill>
                  <a:solidFill>
                    <a:srgbClr val="ffffff"/>
                  </a:solidFill>
                </a:uFill>
                <a:latin typeface="文泉驿微米黑"/>
                <a:ea typeface="Consolas"/>
              </a:rPr>
              <a:t>$ node simple-script.js</a:t>
            </a:r>
            <a:endParaRPr b="0" lang="en-US" sz="18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文泉驿微米黑"/>
                <a:ea typeface="Consolas"/>
              </a:rPr>
              <a:t>Roses are red,</a:t>
            </a:r>
            <a:endParaRPr b="0" lang="en-US" sz="18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文泉驿微米黑"/>
                <a:ea typeface="Consolas"/>
              </a:rPr>
              <a:t>Violets are blue,</a:t>
            </a:r>
            <a:endParaRPr b="0" lang="en-US" sz="18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文泉驿微米黑"/>
                <a:ea typeface="Consolas"/>
              </a:rPr>
              <a:t>Sugar is sweet,</a:t>
            </a:r>
            <a:endParaRPr b="0" lang="en-US" sz="18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文泉驿微米黑"/>
                <a:ea typeface="Consolas"/>
              </a:rPr>
              <a:t>And so are you.</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文泉驿微米黑"/>
                <a:ea typeface="Consolas"/>
              </a:rPr>
              <a:t>Roses are red,</a:t>
            </a:r>
            <a:endParaRPr b="0" lang="en-US" sz="18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文泉驿微米黑"/>
                <a:ea typeface="Consolas"/>
              </a:rPr>
              <a:t>Violets are blue,</a:t>
            </a:r>
            <a:endParaRPr b="0" lang="en-US" sz="18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文泉驿微米黑"/>
                <a:ea typeface="Consolas"/>
              </a:rPr>
              <a:t>Sugar is sweet,</a:t>
            </a:r>
            <a:endParaRPr b="0" lang="en-US" sz="18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文泉驿微米黑"/>
                <a:ea typeface="Consolas"/>
              </a:rPr>
              <a:t>And so are you.</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Route parameters</a:t>
            </a:r>
            <a:endParaRPr b="0" lang="en-US" sz="1400" spc="-1" strike="noStrike">
              <a:solidFill>
                <a:srgbClr val="000000"/>
              </a:solidFill>
              <a:uFill>
                <a:solidFill>
                  <a:srgbClr val="ffffff"/>
                </a:solidFill>
              </a:uFill>
              <a:latin typeface="Arial"/>
            </a:endParaRPr>
          </a:p>
        </p:txBody>
      </p:sp>
      <p:pic>
        <p:nvPicPr>
          <p:cNvPr id="516" name="Google Shape;699;p82" descr=""/>
          <p:cNvPicPr/>
          <p:nvPr/>
        </p:nvPicPr>
        <p:blipFill>
          <a:blip r:embed="rId1"/>
          <a:stretch/>
        </p:blipFill>
        <p:spPr>
          <a:xfrm>
            <a:off x="782640" y="1731600"/>
            <a:ext cx="6663240" cy="1855440"/>
          </a:xfrm>
          <a:prstGeom prst="rect">
            <a:avLst/>
          </a:prstGeom>
          <a:ln>
            <a:noFill/>
          </a:ln>
        </p:spPr>
      </p:pic>
      <p:pic>
        <p:nvPicPr>
          <p:cNvPr id="517" name="Google Shape;700;p82" descr=""/>
          <p:cNvPicPr/>
          <p:nvPr/>
        </p:nvPicPr>
        <p:blipFill>
          <a:blip r:embed="rId2"/>
          <a:srcRect l="0" t="0" r="0" b="41955"/>
          <a:stretch/>
        </p:blipFill>
        <p:spPr>
          <a:xfrm>
            <a:off x="782640" y="3735720"/>
            <a:ext cx="6504480" cy="2194920"/>
          </a:xfrm>
          <a:prstGeom prst="rect">
            <a:avLst/>
          </a:prstGeom>
          <a:ln w="38160">
            <a:solidFill>
              <a:srgbClr val="595959"/>
            </a:solidFill>
            <a:round/>
          </a:ln>
        </p:spPr>
      </p:pic>
      <p:sp>
        <p:nvSpPr>
          <p:cNvPr id="518" name="CustomShape 2"/>
          <p:cNvSpPr/>
          <p:nvPr/>
        </p:nvSpPr>
        <p:spPr>
          <a:xfrm>
            <a:off x="782640" y="6002640"/>
            <a:ext cx="7332120" cy="855000"/>
          </a:xfrm>
          <a:prstGeom prst="rect">
            <a:avLst/>
          </a:prstGeom>
          <a:noFill/>
          <a:ln>
            <a:noFill/>
          </a:ln>
        </p:spPr>
        <p:style>
          <a:lnRef idx="0"/>
          <a:fillRef idx="0"/>
          <a:effectRef idx="0"/>
          <a:fontRef idx="minor"/>
        </p:style>
        <p:txBody>
          <a:bodyPr tIns="91440" bIns="91440"/>
          <a:p>
            <a:pPr>
              <a:lnSpc>
                <a:spcPct val="100000"/>
              </a:lnSpc>
            </a:pPr>
            <a:r>
              <a:rPr b="0" lang="en-US" sz="2400" spc="-1" strike="noStrike" u="sng">
                <a:solidFill>
                  <a:srgbClr val="0097a7"/>
                </a:solidFill>
                <a:uFill>
                  <a:solidFill>
                    <a:srgbClr val="ffffff"/>
                  </a:solidFill>
                </a:uFill>
                <a:latin typeface="Calibri"/>
                <a:ea typeface="Calibri"/>
                <a:hlinkClick r:id="rId3"/>
              </a:rPr>
              <a:t>GitHub</a:t>
            </a:r>
            <a:endParaRPr b="0" lang="en-US" sz="1800" spc="-1" strike="noStrike">
              <a:solidFill>
                <a:srgbClr val="000000"/>
              </a:solidFill>
              <a:uFill>
                <a:solidFill>
                  <a:srgbClr val="ffffff"/>
                </a:solidFill>
              </a:uFill>
              <a:latin typeface="Arial"/>
            </a:endParaRPr>
          </a:p>
        </p:txBody>
      </p:sp>
    </p:spTree>
  </p:cSld>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Montserrat"/>
                <a:ea typeface="Montserrat"/>
              </a:rPr>
              <a:t>Route parameters</a:t>
            </a:r>
            <a:endParaRPr b="0" lang="en-US" sz="1400" spc="-1" strike="noStrike">
              <a:solidFill>
                <a:srgbClr val="000000"/>
              </a:solidFill>
              <a:uFill>
                <a:solidFill>
                  <a:srgbClr val="ffffff"/>
                </a:solidFill>
              </a:uFill>
              <a:latin typeface="Arial"/>
            </a:endParaRPr>
          </a:p>
        </p:txBody>
      </p:sp>
      <p:sp>
        <p:nvSpPr>
          <p:cNvPr id="520" name="TextShape 2"/>
          <p:cNvSpPr txBox="1"/>
          <p:nvPr/>
        </p:nvSpPr>
        <p:spPr>
          <a:xfrm>
            <a:off x="782640" y="1560240"/>
            <a:ext cx="7578360" cy="549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Calibri"/>
                <a:ea typeface="Calibri"/>
              </a:rPr>
              <a:t>You can define multiple route parameters in a URL (</a:t>
            </a:r>
            <a:r>
              <a:rPr b="0" lang="en-US" sz="2400" spc="-1" strike="noStrike" u="sng">
                <a:solidFill>
                  <a:srgbClr val="0097a7"/>
                </a:solidFill>
                <a:uFill>
                  <a:solidFill>
                    <a:srgbClr val="ffffff"/>
                  </a:solidFill>
                </a:uFill>
                <a:latin typeface="Calibri"/>
                <a:ea typeface="Calibri"/>
                <a:hlinkClick r:id="rId1"/>
              </a:rPr>
              <a:t>docs</a:t>
            </a:r>
            <a:r>
              <a:rPr b="0" lang="en-US" sz="2400" spc="-1" strike="noStrike">
                <a:solidFill>
                  <a:srgbClr val="434343"/>
                </a:solidFill>
                <a:uFill>
                  <a:solidFill>
                    <a:srgbClr val="ffffff"/>
                  </a:solidFill>
                </a:uFill>
                <a:latin typeface="Calibri"/>
                <a:ea typeface="Calibri"/>
              </a:rPr>
              <a:t>):</a:t>
            </a:r>
            <a:endParaRPr b="0" lang="en-US" sz="1400" spc="-1" strike="noStrike">
              <a:solidFill>
                <a:srgbClr val="000000"/>
              </a:solidFill>
              <a:uFill>
                <a:solidFill>
                  <a:srgbClr val="ffffff"/>
                </a:solidFill>
              </a:uFill>
              <a:latin typeface="Arial"/>
            </a:endParaRPr>
          </a:p>
        </p:txBody>
      </p:sp>
      <p:pic>
        <p:nvPicPr>
          <p:cNvPr id="521" name="Google Shape;708;p83" descr=""/>
          <p:cNvPicPr/>
          <p:nvPr/>
        </p:nvPicPr>
        <p:blipFill>
          <a:blip r:embed="rId2"/>
          <a:stretch/>
        </p:blipFill>
        <p:spPr>
          <a:xfrm>
            <a:off x="844920" y="2244960"/>
            <a:ext cx="7013160" cy="2154240"/>
          </a:xfrm>
          <a:prstGeom prst="rect">
            <a:avLst/>
          </a:prstGeom>
          <a:ln>
            <a:noFill/>
          </a:ln>
        </p:spPr>
      </p:pic>
      <p:pic>
        <p:nvPicPr>
          <p:cNvPr id="522" name="Google Shape;709;p83" descr=""/>
          <p:cNvPicPr/>
          <p:nvPr/>
        </p:nvPicPr>
        <p:blipFill>
          <a:blip r:embed="rId3"/>
          <a:srcRect l="0" t="0" r="0" b="47128"/>
          <a:stretch/>
        </p:blipFill>
        <p:spPr>
          <a:xfrm>
            <a:off x="982080" y="4246920"/>
            <a:ext cx="6101280" cy="1907280"/>
          </a:xfrm>
          <a:prstGeom prst="rect">
            <a:avLst/>
          </a:prstGeom>
          <a:ln w="38160">
            <a:solidFill>
              <a:srgbClr val="595959"/>
            </a:solidFill>
            <a:round/>
          </a:ln>
        </p:spPr>
      </p:pic>
      <p:sp>
        <p:nvSpPr>
          <p:cNvPr id="523" name="CustomShape 3"/>
          <p:cNvSpPr/>
          <p:nvPr/>
        </p:nvSpPr>
        <p:spPr>
          <a:xfrm>
            <a:off x="782640" y="6231240"/>
            <a:ext cx="7332120" cy="855000"/>
          </a:xfrm>
          <a:prstGeom prst="rect">
            <a:avLst/>
          </a:prstGeom>
          <a:noFill/>
          <a:ln>
            <a:noFill/>
          </a:ln>
        </p:spPr>
        <p:style>
          <a:lnRef idx="0"/>
          <a:fillRef idx="0"/>
          <a:effectRef idx="0"/>
          <a:fontRef idx="minor"/>
        </p:style>
        <p:txBody>
          <a:bodyPr tIns="91440" bIns="91440"/>
          <a:p>
            <a:pPr>
              <a:lnSpc>
                <a:spcPct val="100000"/>
              </a:lnSpc>
            </a:pPr>
            <a:r>
              <a:rPr b="0" lang="en-US" sz="2400" spc="-1" strike="noStrike" u="sng">
                <a:solidFill>
                  <a:srgbClr val="0097a7"/>
                </a:solidFill>
                <a:uFill>
                  <a:solidFill>
                    <a:srgbClr val="ffffff"/>
                  </a:solidFill>
                </a:uFill>
                <a:latin typeface="Calibri"/>
                <a:ea typeface="Calibri"/>
                <a:hlinkClick r:id="rId4"/>
              </a:rPr>
              <a:t>GitHub</a:t>
            </a:r>
            <a:endParaRPr b="0" lang="en-US" sz="1800" spc="-1" strike="noStrike">
              <a:solidFill>
                <a:srgbClr val="000000"/>
              </a:solidFill>
              <a:uFill>
                <a:solidFill>
                  <a:srgbClr val="ffffff"/>
                </a:solidFill>
              </a:uFill>
              <a:latin typeface="Arial"/>
            </a:endParaRPr>
          </a:p>
        </p:txBody>
      </p:sp>
    </p:spTree>
  </p:cSld>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Query parameters</a:t>
            </a:r>
            <a:endParaRPr b="0" lang="en-US" sz="1400" spc="-1" strike="noStrike">
              <a:solidFill>
                <a:srgbClr val="000000"/>
              </a:solidFill>
              <a:uFill>
                <a:solidFill>
                  <a:srgbClr val="ffffff"/>
                </a:solidFill>
              </a:uFill>
              <a:latin typeface="Arial"/>
            </a:endParaRPr>
          </a:p>
        </p:txBody>
      </p:sp>
      <p:sp>
        <p:nvSpPr>
          <p:cNvPr id="525" name="TextShape 2"/>
          <p:cNvSpPr txBox="1"/>
          <p:nvPr/>
        </p:nvSpPr>
        <p:spPr>
          <a:xfrm>
            <a:off x="782640" y="1560240"/>
            <a:ext cx="7578360" cy="48906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The Spotify Search API was formed a little differently:</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u="sng">
                <a:solidFill>
                  <a:srgbClr val="434343"/>
                </a:solidFill>
                <a:uFill>
                  <a:solidFill>
                    <a:srgbClr val="ffffff"/>
                  </a:solidFill>
                </a:uFill>
                <a:latin typeface="文泉驿微米黑"/>
                <a:ea typeface="Calibri"/>
              </a:rPr>
              <a:t>Example: Spotify Search API</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onsolas"/>
              </a:rPr>
              <a:t>https://api.spotify.com/v1/search</a:t>
            </a:r>
            <a:r>
              <a:rPr b="1" lang="en-US" sz="2400" spc="-1" strike="noStrike">
                <a:solidFill>
                  <a:srgbClr val="0000ff"/>
                </a:solidFill>
                <a:uFill>
                  <a:solidFill>
                    <a:srgbClr val="ffffff"/>
                  </a:solidFill>
                </a:uFill>
                <a:latin typeface="文泉驿微米黑"/>
                <a:ea typeface="Consolas"/>
              </a:rPr>
              <a:t>?type=album</a:t>
            </a:r>
            <a:r>
              <a:rPr b="1" lang="en-US" sz="2400" spc="-1" strike="noStrike">
                <a:solidFill>
                  <a:srgbClr val="9900ff"/>
                </a:solidFill>
                <a:uFill>
                  <a:solidFill>
                    <a:srgbClr val="ffffff"/>
                  </a:solidFill>
                </a:uFill>
                <a:latin typeface="文泉驿微米黑"/>
                <a:ea typeface="Consolas"/>
              </a:rPr>
              <a:t>&amp;q=beyonce</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There were two query parameters sent to the Spotify search endpoint:</a:t>
            </a:r>
            <a:endParaRPr b="0" lang="en-US" sz="1400" spc="-1" strike="noStrike">
              <a:solidFill>
                <a:srgbClr val="000000"/>
              </a:solidFill>
              <a:uFill>
                <a:solidFill>
                  <a:srgbClr val="ffffff"/>
                </a:solidFill>
              </a:uFill>
              <a:latin typeface="Arial"/>
            </a:endParaRPr>
          </a:p>
          <a:p>
            <a:pPr lvl="1" marL="9144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onsolas"/>
              </a:rPr>
              <a:t>type</a:t>
            </a:r>
            <a:r>
              <a:rPr b="0" lang="en-US" sz="2400" spc="-1" strike="noStrike">
                <a:solidFill>
                  <a:srgbClr val="434343"/>
                </a:solidFill>
                <a:uFill>
                  <a:solidFill>
                    <a:srgbClr val="ffffff"/>
                  </a:solidFill>
                </a:uFill>
                <a:latin typeface="文泉驿微米黑"/>
                <a:ea typeface="Calibri"/>
              </a:rPr>
              <a:t>, whose value is </a:t>
            </a:r>
            <a:r>
              <a:rPr b="0" lang="en-US" sz="2400" spc="-1" strike="noStrike">
                <a:solidFill>
                  <a:srgbClr val="434343"/>
                </a:solidFill>
                <a:uFill>
                  <a:solidFill>
                    <a:srgbClr val="ffffff"/>
                  </a:solidFill>
                </a:uFill>
                <a:latin typeface="文泉驿微米黑"/>
                <a:ea typeface="Consolas"/>
              </a:rPr>
              <a:t>album</a:t>
            </a:r>
            <a:endParaRPr b="0" lang="en-US" sz="1400" spc="-1" strike="noStrike">
              <a:solidFill>
                <a:srgbClr val="000000"/>
              </a:solidFill>
              <a:uFill>
                <a:solidFill>
                  <a:srgbClr val="ffffff"/>
                </a:solidFill>
              </a:uFill>
              <a:latin typeface="Arial"/>
            </a:endParaRPr>
          </a:p>
          <a:p>
            <a:pPr lvl="1" marL="9144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onsolas"/>
              </a:rPr>
              <a:t>q</a:t>
            </a:r>
            <a:r>
              <a:rPr b="0" lang="en-US" sz="2400" spc="-1" strike="noStrike">
                <a:solidFill>
                  <a:srgbClr val="434343"/>
                </a:solidFill>
                <a:uFill>
                  <a:solidFill>
                    <a:srgbClr val="ffffff"/>
                  </a:solidFill>
                </a:uFill>
                <a:latin typeface="文泉驿微米黑"/>
                <a:ea typeface="Calibri"/>
              </a:rPr>
              <a:t>, whose value is </a:t>
            </a:r>
            <a:r>
              <a:rPr b="0" lang="en-US" sz="2400" spc="-1" strike="noStrike">
                <a:solidFill>
                  <a:srgbClr val="434343"/>
                </a:solidFill>
                <a:uFill>
                  <a:solidFill>
                    <a:srgbClr val="ffffff"/>
                  </a:solidFill>
                </a:uFill>
                <a:latin typeface="文泉驿微米黑"/>
                <a:ea typeface="Consolas"/>
              </a:rPr>
              <a:t>beyonce</a:t>
            </a:r>
            <a:endParaRPr b="0" lang="en-US" sz="1400" spc="-1" strike="noStrike">
              <a:solidFill>
                <a:srgbClr val="000000"/>
              </a:solidFill>
              <a:uFill>
                <a:solidFill>
                  <a:srgbClr val="ffffff"/>
                </a:solidFill>
              </a:uFill>
              <a:latin typeface="Arial"/>
            </a:endParaRPr>
          </a:p>
        </p:txBody>
      </p:sp>
    </p:spTree>
  </p:cSld>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Query parameters</a:t>
            </a:r>
            <a:endParaRPr b="0" lang="en-US" sz="1400" spc="-1" strike="noStrike">
              <a:solidFill>
                <a:srgbClr val="000000"/>
              </a:solidFill>
              <a:uFill>
                <a:solidFill>
                  <a:srgbClr val="ffffff"/>
                </a:solidFill>
              </a:uFill>
              <a:latin typeface="Arial"/>
            </a:endParaRPr>
          </a:p>
        </p:txBody>
      </p:sp>
      <p:sp>
        <p:nvSpPr>
          <p:cNvPr id="527" name="TextShape 2"/>
          <p:cNvSpPr txBox="1"/>
          <p:nvPr/>
        </p:nvSpPr>
        <p:spPr>
          <a:xfrm>
            <a:off x="782640" y="1560240"/>
            <a:ext cx="7578360" cy="1689120"/>
          </a:xfrm>
          <a:prstGeom prst="rect">
            <a:avLst/>
          </a:prstGeom>
          <a:noFill/>
          <a:ln>
            <a:noFill/>
          </a:ln>
        </p:spPr>
        <p:txBody>
          <a:bodyPr tIns="91440" bIns="91440"/>
          <a:p>
            <a:pPr>
              <a:lnSpc>
                <a:spcPct val="115000"/>
              </a:lnSpc>
            </a:pPr>
            <a:r>
              <a:rPr b="1" lang="en-US" sz="2200" spc="-1" strike="noStrike">
                <a:solidFill>
                  <a:srgbClr val="434343"/>
                </a:solidFill>
                <a:uFill>
                  <a:solidFill>
                    <a:srgbClr val="ffffff"/>
                  </a:solidFill>
                </a:uFill>
                <a:latin typeface="文泉驿微米黑"/>
                <a:ea typeface="Calibri"/>
              </a:rPr>
              <a:t>Q: How do we read query parameters in our server?</a:t>
            </a:r>
            <a:endParaRPr b="0" lang="en-US" sz="1400" spc="-1" strike="noStrike">
              <a:solidFill>
                <a:srgbClr val="000000"/>
              </a:solidFill>
              <a:uFill>
                <a:solidFill>
                  <a:srgbClr val="ffffff"/>
                </a:solidFill>
              </a:uFill>
              <a:latin typeface="Arial"/>
            </a:endParaRPr>
          </a:p>
          <a:p>
            <a:pPr>
              <a:lnSpc>
                <a:spcPct val="100000"/>
              </a:lnSpc>
            </a:pPr>
            <a:r>
              <a:rPr b="0" lang="en-US" sz="2200" spc="-1" strike="noStrike">
                <a:solidFill>
                  <a:srgbClr val="434343"/>
                </a:solidFill>
                <a:uFill>
                  <a:solidFill>
                    <a:srgbClr val="ffffff"/>
                  </a:solidFill>
                </a:uFill>
                <a:latin typeface="文泉驿微米黑"/>
                <a:ea typeface="Calibri"/>
              </a:rPr>
              <a:t>A: We can access query parameters via </a:t>
            </a:r>
            <a:r>
              <a:rPr b="1" lang="en-US" sz="2200" spc="-1" strike="noStrike">
                <a:solidFill>
                  <a:srgbClr val="434343"/>
                </a:solidFill>
                <a:uFill>
                  <a:solidFill>
                    <a:srgbClr val="ffffff"/>
                  </a:solidFill>
                </a:uFill>
                <a:latin typeface="文泉驿微米黑"/>
                <a:ea typeface="Consolas"/>
              </a:rPr>
              <a:t>req.query</a:t>
            </a:r>
            <a:r>
              <a:rPr b="0" lang="en-US" sz="2200" spc="-1" strike="noStrike">
                <a:solidFill>
                  <a:srgbClr val="000000"/>
                </a:solidFill>
                <a:uFill>
                  <a:solidFill>
                    <a:srgbClr val="ffffff"/>
                  </a:solidFill>
                </a:uFill>
                <a:latin typeface="文泉驿微米黑"/>
                <a:ea typeface="Arial"/>
              </a:rPr>
              <a:t>:</a:t>
            </a:r>
            <a:endParaRPr b="0" lang="en-US" sz="1400" spc="-1" strike="noStrike">
              <a:solidFill>
                <a:srgbClr val="000000"/>
              </a:solidFill>
              <a:uFill>
                <a:solidFill>
                  <a:srgbClr val="ffffff"/>
                </a:solidFill>
              </a:uFill>
              <a:latin typeface="Arial"/>
            </a:endParaRPr>
          </a:p>
        </p:txBody>
      </p:sp>
      <p:pic>
        <p:nvPicPr>
          <p:cNvPr id="528" name="Google Shape;723;p85" descr=""/>
          <p:cNvPicPr/>
          <p:nvPr/>
        </p:nvPicPr>
        <p:blipFill>
          <a:blip r:embed="rId1"/>
          <a:stretch/>
        </p:blipFill>
        <p:spPr>
          <a:xfrm>
            <a:off x="782640" y="2485440"/>
            <a:ext cx="6176160" cy="1964880"/>
          </a:xfrm>
          <a:prstGeom prst="rect">
            <a:avLst/>
          </a:prstGeom>
          <a:ln>
            <a:noFill/>
          </a:ln>
        </p:spPr>
      </p:pic>
      <p:pic>
        <p:nvPicPr>
          <p:cNvPr id="529" name="Google Shape;724;p85" descr=""/>
          <p:cNvPicPr/>
          <p:nvPr/>
        </p:nvPicPr>
        <p:blipFill>
          <a:blip r:embed="rId2"/>
          <a:stretch/>
        </p:blipFill>
        <p:spPr>
          <a:xfrm>
            <a:off x="958680" y="4568760"/>
            <a:ext cx="6358320" cy="1673640"/>
          </a:xfrm>
          <a:prstGeom prst="rect">
            <a:avLst/>
          </a:prstGeom>
          <a:ln w="38160">
            <a:solidFill>
              <a:srgbClr val="595959"/>
            </a:solidFill>
            <a:round/>
          </a:ln>
        </p:spPr>
      </p:pic>
      <p:sp>
        <p:nvSpPr>
          <p:cNvPr id="530" name="CustomShape 3"/>
          <p:cNvSpPr/>
          <p:nvPr/>
        </p:nvSpPr>
        <p:spPr>
          <a:xfrm>
            <a:off x="782640" y="6307560"/>
            <a:ext cx="7332120" cy="855000"/>
          </a:xfrm>
          <a:prstGeom prst="rect">
            <a:avLst/>
          </a:prstGeom>
          <a:noFill/>
          <a:ln>
            <a:noFill/>
          </a:ln>
        </p:spPr>
        <p:style>
          <a:lnRef idx="0"/>
          <a:fillRef idx="0"/>
          <a:effectRef idx="0"/>
          <a:fontRef idx="minor"/>
        </p:style>
        <p:txBody>
          <a:bodyPr tIns="91440" bIns="91440"/>
          <a:p>
            <a:pPr>
              <a:lnSpc>
                <a:spcPct val="100000"/>
              </a:lnSpc>
            </a:pPr>
            <a:r>
              <a:rPr b="0" lang="en-US" sz="2400" spc="-1" strike="noStrike" u="sng">
                <a:solidFill>
                  <a:srgbClr val="0097a7"/>
                </a:solidFill>
                <a:uFill>
                  <a:solidFill>
                    <a:srgbClr val="ffffff"/>
                  </a:solidFill>
                </a:uFill>
                <a:latin typeface="Calibri"/>
                <a:ea typeface="Calibri"/>
                <a:hlinkClick r:id="rId3"/>
              </a:rPr>
              <a:t>GitHub</a:t>
            </a:r>
            <a:endParaRPr b="0" lang="en-US" sz="1800" spc="-1" strike="noStrike">
              <a:solidFill>
                <a:srgbClr val="000000"/>
              </a:solidFill>
              <a:uFill>
                <a:solidFill>
                  <a:srgbClr val="ffffff"/>
                </a:solidFill>
              </a:uFill>
              <a:latin typeface="Arial"/>
            </a:endParaRPr>
          </a:p>
        </p:txBody>
      </p:sp>
    </p:spTree>
  </p:cSld>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Query params with POST</a:t>
            </a:r>
            <a:endParaRPr b="0" lang="en-US" sz="1400" spc="-1" strike="noStrike">
              <a:solidFill>
                <a:srgbClr val="000000"/>
              </a:solidFill>
              <a:uFill>
                <a:solidFill>
                  <a:srgbClr val="ffffff"/>
                </a:solidFill>
              </a:uFill>
              <a:latin typeface="Arial"/>
            </a:endParaRPr>
          </a:p>
        </p:txBody>
      </p:sp>
      <p:sp>
        <p:nvSpPr>
          <p:cNvPr id="532" name="TextShape 2"/>
          <p:cNvSpPr txBox="1"/>
          <p:nvPr/>
        </p:nvSpPr>
        <p:spPr>
          <a:xfrm>
            <a:off x="782640" y="1560240"/>
            <a:ext cx="7578360" cy="7002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You can send query parameters via POST as well:</a:t>
            </a:r>
            <a:endParaRPr b="0" lang="en-US" sz="1400" spc="-1" strike="noStrike">
              <a:solidFill>
                <a:srgbClr val="000000"/>
              </a:solidFill>
              <a:uFill>
                <a:solidFill>
                  <a:srgbClr val="ffffff"/>
                </a:solidFill>
              </a:uFill>
              <a:latin typeface="Arial"/>
            </a:endParaRPr>
          </a:p>
        </p:txBody>
      </p:sp>
      <p:pic>
        <p:nvPicPr>
          <p:cNvPr id="533" name="Google Shape;732;p86" descr=""/>
          <p:cNvPicPr/>
          <p:nvPr/>
        </p:nvPicPr>
        <p:blipFill>
          <a:blip r:embed="rId1"/>
          <a:stretch/>
        </p:blipFill>
        <p:spPr>
          <a:xfrm>
            <a:off x="1069200" y="2260800"/>
            <a:ext cx="5848920" cy="3490200"/>
          </a:xfrm>
          <a:prstGeom prst="rect">
            <a:avLst/>
          </a:prstGeom>
          <a:ln>
            <a:noFill/>
          </a:ln>
        </p:spPr>
      </p:pic>
      <p:sp>
        <p:nvSpPr>
          <p:cNvPr id="534" name="TextShape 3"/>
          <p:cNvSpPr txBox="1"/>
          <p:nvPr/>
        </p:nvSpPr>
        <p:spPr>
          <a:xfrm>
            <a:off x="496440" y="5756760"/>
            <a:ext cx="8214120" cy="950040"/>
          </a:xfrm>
          <a:prstGeom prst="rect">
            <a:avLst/>
          </a:prstGeom>
          <a:noFill/>
          <a:ln>
            <a:noFill/>
          </a:ln>
        </p:spPr>
        <p:txBody>
          <a:bodyPr tIns="91440" bIns="91440"/>
          <a:p>
            <a:pPr algn="ctr">
              <a:lnSpc>
                <a:spcPct val="115000"/>
              </a:lnSpc>
            </a:pPr>
            <a:r>
              <a:rPr b="1" lang="en-US" sz="2200" spc="-1" strike="noStrike">
                <a:solidFill>
                  <a:srgbClr val="434343"/>
                </a:solidFill>
                <a:uFill>
                  <a:solidFill>
                    <a:srgbClr val="ffffff"/>
                  </a:solidFill>
                </a:uFill>
                <a:latin typeface="文泉驿微米黑"/>
                <a:ea typeface="Calibri"/>
              </a:rPr>
              <a:t>(WARNING: We will </a:t>
            </a:r>
            <a:r>
              <a:rPr b="1" lang="en-US" sz="2200" spc="-1" strike="noStrike">
                <a:solidFill>
                  <a:srgbClr val="ff0000"/>
                </a:solidFill>
                <a:uFill>
                  <a:solidFill>
                    <a:srgbClr val="ffffff"/>
                  </a:solidFill>
                </a:uFill>
                <a:latin typeface="文泉驿微米黑"/>
                <a:ea typeface="Calibri"/>
              </a:rPr>
              <a:t>not</a:t>
            </a:r>
            <a:r>
              <a:rPr b="1" lang="en-US" sz="2200" spc="-1" strike="noStrike">
                <a:solidFill>
                  <a:srgbClr val="434343"/>
                </a:solidFill>
                <a:uFill>
                  <a:solidFill>
                    <a:srgbClr val="ffffff"/>
                  </a:solidFill>
                </a:uFill>
                <a:latin typeface="文泉驿微米黑"/>
                <a:ea typeface="Calibri"/>
              </a:rPr>
              <a:t> be making POST requests like this! </a:t>
            </a:r>
            <a:r>
              <a:rPr b="1" lang="en-US" sz="2200" spc="-1" strike="noStrike">
                <a:solidFill>
                  <a:srgbClr val="434343"/>
                </a:solidFill>
                <a:uFill>
                  <a:solidFill>
                    <a:srgbClr val="ffffff"/>
                  </a:solidFill>
                </a:uFill>
                <a:latin typeface="文泉驿微米黑"/>
                <a:ea typeface="Calibri"/>
              </a:rPr>
              <a:t>
</a:t>
            </a:r>
            <a:r>
              <a:rPr b="0" lang="en-US" sz="1600" spc="-1" strike="noStrike">
                <a:solidFill>
                  <a:srgbClr val="434343"/>
                </a:solidFill>
                <a:uFill>
                  <a:solidFill>
                    <a:srgbClr val="ffffff"/>
                  </a:solidFill>
                </a:uFill>
                <a:latin typeface="文泉驿微米黑"/>
                <a:ea typeface="Calibri"/>
              </a:rPr>
              <a:t>We will be sending data in the body of the request instead of via query params.)</a:t>
            </a:r>
            <a:endParaRPr b="0" lang="en-US" sz="1400" spc="-1" strike="noStrike">
              <a:solidFill>
                <a:srgbClr val="000000"/>
              </a:solidFill>
              <a:uFill>
                <a:solidFill>
                  <a:srgbClr val="ffffff"/>
                </a:solidFill>
              </a:uFill>
              <a:latin typeface="Arial"/>
            </a:endParaRPr>
          </a:p>
        </p:txBody>
      </p:sp>
    </p:spTree>
  </p:cSld>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Query params with POST</a:t>
            </a:r>
            <a:endParaRPr b="0" lang="en-US" sz="1400" spc="-1" strike="noStrike">
              <a:solidFill>
                <a:srgbClr val="000000"/>
              </a:solidFill>
              <a:uFill>
                <a:solidFill>
                  <a:srgbClr val="ffffff"/>
                </a:solidFill>
              </a:uFill>
              <a:latin typeface="Arial"/>
            </a:endParaRPr>
          </a:p>
        </p:txBody>
      </p:sp>
      <p:sp>
        <p:nvSpPr>
          <p:cNvPr id="536" name="TextShape 2"/>
          <p:cNvSpPr txBox="1"/>
          <p:nvPr/>
        </p:nvSpPr>
        <p:spPr>
          <a:xfrm>
            <a:off x="782640" y="1560240"/>
            <a:ext cx="7578360" cy="6552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These parameters are accessed the same way:</a:t>
            </a:r>
            <a:endParaRPr b="0" lang="en-US" sz="1400" spc="-1" strike="noStrike">
              <a:solidFill>
                <a:srgbClr val="000000"/>
              </a:solidFill>
              <a:uFill>
                <a:solidFill>
                  <a:srgbClr val="ffffff"/>
                </a:solidFill>
              </a:uFill>
              <a:latin typeface="Arial"/>
            </a:endParaRPr>
          </a:p>
        </p:txBody>
      </p:sp>
      <p:sp>
        <p:nvSpPr>
          <p:cNvPr id="537" name="TextShape 3"/>
          <p:cNvSpPr txBox="1"/>
          <p:nvPr/>
        </p:nvSpPr>
        <p:spPr>
          <a:xfrm>
            <a:off x="496440" y="5452200"/>
            <a:ext cx="8214120" cy="950040"/>
          </a:xfrm>
          <a:prstGeom prst="rect">
            <a:avLst/>
          </a:prstGeom>
          <a:noFill/>
          <a:ln>
            <a:noFill/>
          </a:ln>
        </p:spPr>
        <p:txBody>
          <a:bodyPr tIns="91440" bIns="91440"/>
          <a:p>
            <a:pPr algn="ctr">
              <a:lnSpc>
                <a:spcPct val="115000"/>
              </a:lnSpc>
            </a:pPr>
            <a:r>
              <a:rPr b="1" lang="en-US" sz="2200" spc="-1" strike="noStrike">
                <a:solidFill>
                  <a:srgbClr val="434343"/>
                </a:solidFill>
                <a:uFill>
                  <a:solidFill>
                    <a:srgbClr val="ffffff"/>
                  </a:solidFill>
                </a:uFill>
                <a:latin typeface="文泉驿微米黑"/>
                <a:ea typeface="Calibri"/>
              </a:rPr>
              <a:t>(WARNING: We will </a:t>
            </a:r>
            <a:r>
              <a:rPr b="1" lang="en-US" sz="2200" spc="-1" strike="noStrike">
                <a:solidFill>
                  <a:srgbClr val="ff0000"/>
                </a:solidFill>
                <a:uFill>
                  <a:solidFill>
                    <a:srgbClr val="ffffff"/>
                  </a:solidFill>
                </a:uFill>
                <a:latin typeface="文泉驿微米黑"/>
                <a:ea typeface="Calibri"/>
              </a:rPr>
              <a:t>not</a:t>
            </a:r>
            <a:r>
              <a:rPr b="1" lang="en-US" sz="2200" spc="-1" strike="noStrike">
                <a:solidFill>
                  <a:srgbClr val="434343"/>
                </a:solidFill>
                <a:uFill>
                  <a:solidFill>
                    <a:srgbClr val="ffffff"/>
                  </a:solidFill>
                </a:uFill>
                <a:latin typeface="文泉驿微米黑"/>
                <a:ea typeface="Calibri"/>
              </a:rPr>
              <a:t> be making POST requests like this! </a:t>
            </a:r>
            <a:r>
              <a:rPr b="1" lang="en-US" sz="2200" spc="-1" strike="noStrike">
                <a:solidFill>
                  <a:srgbClr val="434343"/>
                </a:solidFill>
                <a:uFill>
                  <a:solidFill>
                    <a:srgbClr val="ffffff"/>
                  </a:solidFill>
                </a:uFill>
                <a:latin typeface="文泉驿微米黑"/>
                <a:ea typeface="Calibri"/>
              </a:rPr>
              <a:t>
</a:t>
            </a:r>
            <a:r>
              <a:rPr b="0" lang="en-US" sz="1600" spc="-1" strike="noStrike">
                <a:solidFill>
                  <a:srgbClr val="434343"/>
                </a:solidFill>
                <a:uFill>
                  <a:solidFill>
                    <a:srgbClr val="ffffff"/>
                  </a:solidFill>
                </a:uFill>
                <a:latin typeface="文泉驿微米黑"/>
                <a:ea typeface="Calibri"/>
              </a:rPr>
              <a:t>We will be sending data in the body of the request instead of via query params.)</a:t>
            </a:r>
            <a:endParaRPr b="0" lang="en-US" sz="1400" spc="-1" strike="noStrike">
              <a:solidFill>
                <a:srgbClr val="000000"/>
              </a:solidFill>
              <a:uFill>
                <a:solidFill>
                  <a:srgbClr val="ffffff"/>
                </a:solidFill>
              </a:uFill>
              <a:latin typeface="Arial"/>
            </a:endParaRPr>
          </a:p>
        </p:txBody>
      </p:sp>
      <p:pic>
        <p:nvPicPr>
          <p:cNvPr id="538" name="Google Shape;741;p87" descr=""/>
          <p:cNvPicPr/>
          <p:nvPr/>
        </p:nvPicPr>
        <p:blipFill>
          <a:blip r:embed="rId1"/>
          <a:stretch/>
        </p:blipFill>
        <p:spPr>
          <a:xfrm>
            <a:off x="896040" y="2381400"/>
            <a:ext cx="6762240" cy="2095200"/>
          </a:xfrm>
          <a:prstGeom prst="rect">
            <a:avLst/>
          </a:prstGeom>
          <a:ln>
            <a:noFill/>
          </a:ln>
        </p:spPr>
      </p:pic>
      <p:sp>
        <p:nvSpPr>
          <p:cNvPr id="539" name="CustomShape 4"/>
          <p:cNvSpPr/>
          <p:nvPr/>
        </p:nvSpPr>
        <p:spPr>
          <a:xfrm>
            <a:off x="782640" y="4783680"/>
            <a:ext cx="7332120" cy="855000"/>
          </a:xfrm>
          <a:prstGeom prst="rect">
            <a:avLst/>
          </a:prstGeom>
          <a:noFill/>
          <a:ln>
            <a:noFill/>
          </a:ln>
        </p:spPr>
        <p:style>
          <a:lnRef idx="0"/>
          <a:fillRef idx="0"/>
          <a:effectRef idx="0"/>
          <a:fontRef idx="minor"/>
        </p:style>
        <p:txBody>
          <a:bodyPr tIns="91440" bIns="91440"/>
          <a:p>
            <a:pPr>
              <a:lnSpc>
                <a:spcPct val="100000"/>
              </a:lnSpc>
            </a:pPr>
            <a:r>
              <a:rPr b="0" lang="en-US" sz="2400" spc="-1" strike="noStrike" u="sng">
                <a:solidFill>
                  <a:srgbClr val="0097a7"/>
                </a:solidFill>
                <a:uFill>
                  <a:solidFill>
                    <a:srgbClr val="ffffff"/>
                  </a:solidFill>
                </a:uFill>
                <a:latin typeface="Calibri"/>
                <a:ea typeface="Calibri"/>
                <a:hlinkClick r:id="rId2"/>
              </a:rPr>
              <a:t>GitHub</a:t>
            </a:r>
            <a:endParaRPr b="0" lang="en-US" sz="1800" spc="-1" strike="noStrike">
              <a:solidFill>
                <a:srgbClr val="000000"/>
              </a:solidFill>
              <a:uFill>
                <a:solidFill>
                  <a:srgbClr val="ffffff"/>
                </a:solidFill>
              </a:uFill>
              <a:latin typeface="Arial"/>
            </a:endParaRPr>
          </a:p>
        </p:txBody>
      </p:sp>
    </p:spTree>
  </p:cSld>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0"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POST message body</a:t>
            </a:r>
            <a:endParaRPr b="0" lang="en-US" sz="1400" spc="-1" strike="noStrike">
              <a:solidFill>
                <a:srgbClr val="000000"/>
              </a:solidFill>
              <a:uFill>
                <a:solidFill>
                  <a:srgbClr val="ffffff"/>
                </a:solidFill>
              </a:uFill>
              <a:latin typeface="Arial"/>
            </a:endParaRPr>
          </a:p>
        </p:txBody>
      </p:sp>
      <p:sp>
        <p:nvSpPr>
          <p:cNvPr id="541" name="TextShape 2"/>
          <p:cNvSpPr txBox="1"/>
          <p:nvPr/>
        </p:nvSpPr>
        <p:spPr>
          <a:xfrm>
            <a:off x="782640" y="1560240"/>
            <a:ext cx="7578360" cy="190044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However, generally it is poor style to send data via query parameters in a POST request.</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Instead, you should specify a message body in your </a:t>
            </a:r>
            <a:r>
              <a:rPr b="0" lang="en-US" sz="2400" spc="-1" strike="noStrike">
                <a:solidFill>
                  <a:srgbClr val="434343"/>
                </a:solidFill>
                <a:uFill>
                  <a:solidFill>
                    <a:srgbClr val="ffffff"/>
                  </a:solidFill>
                </a:uFill>
                <a:latin typeface="文泉驿微米黑"/>
                <a:ea typeface="Consolas"/>
              </a:rPr>
              <a:t>fetch()</a:t>
            </a:r>
            <a:r>
              <a:rPr b="0" lang="en-US" sz="2400" spc="-1" strike="noStrike">
                <a:solidFill>
                  <a:srgbClr val="434343"/>
                </a:solidFill>
                <a:uFill>
                  <a:solidFill>
                    <a:srgbClr val="ffffff"/>
                  </a:solidFill>
                </a:uFill>
                <a:latin typeface="文泉驿微米黑"/>
                <a:ea typeface="Calibri"/>
              </a:rPr>
              <a:t> call:</a:t>
            </a:r>
            <a:endParaRPr b="0" lang="en-US" sz="1400" spc="-1" strike="noStrike">
              <a:solidFill>
                <a:srgbClr val="000000"/>
              </a:solidFill>
              <a:uFill>
                <a:solidFill>
                  <a:srgbClr val="ffffff"/>
                </a:solidFill>
              </a:uFill>
              <a:latin typeface="Arial"/>
            </a:endParaRPr>
          </a:p>
        </p:txBody>
      </p:sp>
      <p:pic>
        <p:nvPicPr>
          <p:cNvPr id="542" name="Google Shape;749;p88" descr=""/>
          <p:cNvPicPr/>
          <p:nvPr/>
        </p:nvPicPr>
        <p:blipFill>
          <a:blip r:embed="rId1"/>
          <a:stretch/>
        </p:blipFill>
        <p:spPr>
          <a:xfrm>
            <a:off x="383760" y="3998880"/>
            <a:ext cx="8376120" cy="2692080"/>
          </a:xfrm>
          <a:prstGeom prst="rect">
            <a:avLst/>
          </a:prstGeom>
          <a:ln>
            <a:noFill/>
          </a:ln>
        </p:spPr>
      </p:pic>
      <p:sp>
        <p:nvSpPr>
          <p:cNvPr id="543" name="CustomShape 3"/>
          <p:cNvSpPr/>
          <p:nvPr/>
        </p:nvSpPr>
        <p:spPr>
          <a:xfrm>
            <a:off x="5231160" y="5575320"/>
            <a:ext cx="3434040" cy="448920"/>
          </a:xfrm>
          <a:prstGeom prst="roundRect">
            <a:avLst>
              <a:gd name="adj" fmla="val 16667"/>
            </a:avLst>
          </a:prstGeom>
          <a:noFill/>
          <a:ln w="28440">
            <a:solidFill>
              <a:srgbClr val="0000ff"/>
            </a:solidFill>
            <a:round/>
          </a:ln>
        </p:spPr>
        <p:style>
          <a:lnRef idx="0"/>
          <a:fillRef idx="0"/>
          <a:effectRef idx="0"/>
          <a:fontRef idx="minor"/>
        </p:style>
      </p:sp>
    </p:spTree>
  </p:cSld>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POST message body</a:t>
            </a:r>
            <a:endParaRPr b="0" lang="en-US" sz="1400" spc="-1" strike="noStrike">
              <a:solidFill>
                <a:srgbClr val="000000"/>
              </a:solidFill>
              <a:uFill>
                <a:solidFill>
                  <a:srgbClr val="ffffff"/>
                </a:solidFill>
              </a:uFill>
              <a:latin typeface="Arial"/>
            </a:endParaRPr>
          </a:p>
        </p:txBody>
      </p:sp>
      <p:sp>
        <p:nvSpPr>
          <p:cNvPr id="545" name="TextShape 2"/>
          <p:cNvSpPr txBox="1"/>
          <p:nvPr/>
        </p:nvSpPr>
        <p:spPr>
          <a:xfrm>
            <a:off x="782640" y="1560240"/>
            <a:ext cx="7578360" cy="11826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Handling the message body in NodeJS/Express is a little messy (</a:t>
            </a:r>
            <a:r>
              <a:rPr b="0" lang="en-US" sz="2400" spc="-1" strike="noStrike" u="sng">
                <a:solidFill>
                  <a:srgbClr val="0097a7"/>
                </a:solidFill>
                <a:uFill>
                  <a:solidFill>
                    <a:srgbClr val="ffffff"/>
                  </a:solidFill>
                </a:uFill>
                <a:latin typeface="文泉驿微米黑"/>
                <a:ea typeface="Calibri"/>
                <a:hlinkClick r:id="rId1"/>
              </a:rPr>
              <a:t>GitHub</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p:txBody>
      </p:sp>
      <p:pic>
        <p:nvPicPr>
          <p:cNvPr id="546" name="Google Shape;757;p89" descr=""/>
          <p:cNvPicPr/>
          <p:nvPr/>
        </p:nvPicPr>
        <p:blipFill>
          <a:blip r:embed="rId2"/>
          <a:stretch/>
        </p:blipFill>
        <p:spPr>
          <a:xfrm>
            <a:off x="782640" y="2639160"/>
            <a:ext cx="6664680" cy="3972240"/>
          </a:xfrm>
          <a:prstGeom prst="rect">
            <a:avLst/>
          </a:prstGeom>
          <a:ln>
            <a:noFill/>
          </a:ln>
        </p:spPr>
      </p:pic>
    </p:spTree>
  </p:cSld>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body-parser</a:t>
            </a:r>
            <a:endParaRPr b="0" lang="en-US" sz="1400" spc="-1" strike="noStrike">
              <a:solidFill>
                <a:srgbClr val="000000"/>
              </a:solidFill>
              <a:uFill>
                <a:solidFill>
                  <a:srgbClr val="ffffff"/>
                </a:solidFill>
              </a:uFill>
              <a:latin typeface="Arial"/>
            </a:endParaRPr>
          </a:p>
        </p:txBody>
      </p:sp>
      <p:sp>
        <p:nvSpPr>
          <p:cNvPr id="548" name="TextShape 2"/>
          <p:cNvSpPr txBox="1"/>
          <p:nvPr/>
        </p:nvSpPr>
        <p:spPr>
          <a:xfrm>
            <a:off x="782640" y="1560240"/>
            <a:ext cx="7578360" cy="7081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We can use the </a:t>
            </a:r>
            <a:r>
              <a:rPr b="0" lang="en-US" sz="2400" spc="-1" strike="noStrike" u="sng">
                <a:solidFill>
                  <a:srgbClr val="0097a7"/>
                </a:solidFill>
                <a:uFill>
                  <a:solidFill>
                    <a:srgbClr val="ffffff"/>
                  </a:solidFill>
                </a:uFill>
                <a:latin typeface="文泉驿微米黑"/>
                <a:ea typeface="Calibri"/>
                <a:hlinkClick r:id="rId1"/>
              </a:rPr>
              <a:t>body-parser library</a:t>
            </a:r>
            <a:r>
              <a:rPr b="0" lang="en-US" sz="2400" spc="-1" strike="noStrike">
                <a:solidFill>
                  <a:srgbClr val="434343"/>
                </a:solidFill>
                <a:uFill>
                  <a:solidFill>
                    <a:srgbClr val="ffffff"/>
                  </a:solidFill>
                </a:uFill>
                <a:latin typeface="文泉驿微米黑"/>
                <a:ea typeface="Calibri"/>
              </a:rPr>
              <a:t> to help:</a:t>
            </a:r>
            <a:endParaRPr b="0" lang="en-US" sz="1400" spc="-1" strike="noStrike">
              <a:solidFill>
                <a:srgbClr val="000000"/>
              </a:solidFill>
              <a:uFill>
                <a:solidFill>
                  <a:srgbClr val="ffffff"/>
                </a:solidFill>
              </a:uFill>
              <a:latin typeface="Arial"/>
            </a:endParaRPr>
          </a:p>
        </p:txBody>
      </p:sp>
      <p:pic>
        <p:nvPicPr>
          <p:cNvPr id="549" name="Google Shape;764;p90" descr=""/>
          <p:cNvPicPr/>
          <p:nvPr/>
        </p:nvPicPr>
        <p:blipFill>
          <a:blip r:embed="rId2"/>
          <a:stretch/>
        </p:blipFill>
        <p:spPr>
          <a:xfrm>
            <a:off x="782640" y="2357280"/>
            <a:ext cx="6972120" cy="628200"/>
          </a:xfrm>
          <a:prstGeom prst="rect">
            <a:avLst/>
          </a:prstGeom>
          <a:ln>
            <a:noFill/>
          </a:ln>
        </p:spPr>
      </p:pic>
      <p:sp>
        <p:nvSpPr>
          <p:cNvPr id="550" name="TextShape 3"/>
          <p:cNvSpPr txBox="1"/>
          <p:nvPr/>
        </p:nvSpPr>
        <p:spPr>
          <a:xfrm>
            <a:off x="576000" y="3387600"/>
            <a:ext cx="7785000" cy="147744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This is not a NodeJS API library, so we need to install it:</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onsolas"/>
              </a:rPr>
              <a:t>$ npm install body-parser</a:t>
            </a:r>
            <a:endParaRPr b="0" lang="en-US" sz="1400" spc="-1" strike="noStrike">
              <a:solidFill>
                <a:srgbClr val="000000"/>
              </a:solidFill>
              <a:uFill>
                <a:solidFill>
                  <a:srgbClr val="ffffff"/>
                </a:solidFill>
              </a:uFill>
              <a:latin typeface="Arial"/>
            </a:endParaRPr>
          </a:p>
        </p:txBody>
      </p:sp>
    </p:spTree>
  </p:cSld>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body-parser</a:t>
            </a:r>
            <a:endParaRPr b="0" lang="en-US" sz="1400" spc="-1" strike="noStrike">
              <a:solidFill>
                <a:srgbClr val="000000"/>
              </a:solidFill>
              <a:uFill>
                <a:solidFill>
                  <a:srgbClr val="ffffff"/>
                </a:solidFill>
              </a:uFill>
              <a:latin typeface="Arial"/>
            </a:endParaRPr>
          </a:p>
        </p:txBody>
      </p:sp>
      <p:sp>
        <p:nvSpPr>
          <p:cNvPr id="552" name="TextShape 2"/>
          <p:cNvSpPr txBox="1"/>
          <p:nvPr/>
        </p:nvSpPr>
        <p:spPr>
          <a:xfrm>
            <a:off x="782640" y="1560240"/>
            <a:ext cx="7578360" cy="7081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We can use the </a:t>
            </a:r>
            <a:r>
              <a:rPr b="0" lang="en-US" sz="2400" spc="-1" strike="noStrike" u="sng">
                <a:solidFill>
                  <a:srgbClr val="0097a7"/>
                </a:solidFill>
                <a:uFill>
                  <a:solidFill>
                    <a:srgbClr val="ffffff"/>
                  </a:solidFill>
                </a:uFill>
                <a:latin typeface="文泉驿微米黑"/>
                <a:ea typeface="Calibri"/>
                <a:hlinkClick r:id="rId1"/>
              </a:rPr>
              <a:t>body-parser library</a:t>
            </a:r>
            <a:r>
              <a:rPr b="0" lang="en-US" sz="2400" spc="-1" strike="noStrike">
                <a:solidFill>
                  <a:srgbClr val="434343"/>
                </a:solidFill>
                <a:uFill>
                  <a:solidFill>
                    <a:srgbClr val="ffffff"/>
                  </a:solidFill>
                </a:uFill>
                <a:latin typeface="文泉驿微米黑"/>
                <a:ea typeface="Calibri"/>
              </a:rPr>
              <a:t> to help:</a:t>
            </a:r>
            <a:endParaRPr b="0" lang="en-US" sz="1400" spc="-1" strike="noStrike">
              <a:solidFill>
                <a:srgbClr val="000000"/>
              </a:solidFill>
              <a:uFill>
                <a:solidFill>
                  <a:srgbClr val="ffffff"/>
                </a:solidFill>
              </a:uFill>
              <a:latin typeface="Arial"/>
            </a:endParaRPr>
          </a:p>
        </p:txBody>
      </p:sp>
      <p:pic>
        <p:nvPicPr>
          <p:cNvPr id="553" name="Google Shape;772;p91" descr=""/>
          <p:cNvPicPr/>
          <p:nvPr/>
        </p:nvPicPr>
        <p:blipFill>
          <a:blip r:embed="rId2"/>
          <a:stretch/>
        </p:blipFill>
        <p:spPr>
          <a:xfrm>
            <a:off x="782640" y="2357280"/>
            <a:ext cx="6972120" cy="628200"/>
          </a:xfrm>
          <a:prstGeom prst="rect">
            <a:avLst/>
          </a:prstGeom>
          <a:ln>
            <a:noFill/>
          </a:ln>
        </p:spPr>
      </p:pic>
      <p:sp>
        <p:nvSpPr>
          <p:cNvPr id="554" name="TextShape 3"/>
          <p:cNvSpPr txBox="1"/>
          <p:nvPr/>
        </p:nvSpPr>
        <p:spPr>
          <a:xfrm>
            <a:off x="782640" y="3926160"/>
            <a:ext cx="7578360" cy="147744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This creates a JSON parser stored in </a:t>
            </a:r>
            <a:r>
              <a:rPr b="0" lang="en-US" sz="2400" spc="-1" strike="noStrike">
                <a:solidFill>
                  <a:srgbClr val="434343"/>
                </a:solidFill>
                <a:uFill>
                  <a:solidFill>
                    <a:srgbClr val="ffffff"/>
                  </a:solidFill>
                </a:uFill>
                <a:latin typeface="文泉驿微米黑"/>
                <a:ea typeface="Consolas"/>
              </a:rPr>
              <a:t>jsonParser</a:t>
            </a:r>
            <a:r>
              <a:rPr b="0" lang="en-US" sz="2400" spc="-1" strike="noStrike">
                <a:solidFill>
                  <a:srgbClr val="434343"/>
                </a:solidFill>
                <a:uFill>
                  <a:solidFill>
                    <a:srgbClr val="ffffff"/>
                  </a:solidFill>
                </a:uFill>
                <a:latin typeface="文泉驿微米黑"/>
                <a:ea typeface="Calibri"/>
              </a:rPr>
              <a:t>, which we can then pass to routes whose message bodies we want parsed as JSON.</a:t>
            </a:r>
            <a:endParaRPr b="0" lang="en-US" sz="1400" spc="-1" strike="noStrike">
              <a:solidFill>
                <a:srgbClr val="000000"/>
              </a:solidFill>
              <a:uFill>
                <a:solidFill>
                  <a:srgbClr val="ffffff"/>
                </a:solidFill>
              </a:uFill>
              <a:latin typeface="Arial"/>
            </a:endParaRPr>
          </a:p>
        </p:txBody>
      </p:sp>
      <p:pic>
        <p:nvPicPr>
          <p:cNvPr id="555" name="Google Shape;774;p91" descr=""/>
          <p:cNvPicPr/>
          <p:nvPr/>
        </p:nvPicPr>
        <p:blipFill>
          <a:blip r:embed="rId3"/>
          <a:stretch/>
        </p:blipFill>
        <p:spPr>
          <a:xfrm>
            <a:off x="782640" y="2915640"/>
            <a:ext cx="6152760" cy="704520"/>
          </a:xfrm>
          <a:prstGeom prst="rect">
            <a:avLst/>
          </a:prstGeom>
          <a:ln>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Node for servers</a:t>
            </a:r>
            <a:endParaRPr b="0" lang="en-US" sz="1400" spc="-1" strike="noStrike">
              <a:solidFill>
                <a:srgbClr val="000000"/>
              </a:solidFill>
              <a:uFill>
                <a:solidFill>
                  <a:srgbClr val="ffffff"/>
                </a:solidFill>
              </a:uFill>
              <a:latin typeface="Arial"/>
            </a:endParaRPr>
          </a:p>
        </p:txBody>
      </p:sp>
      <p:pic>
        <p:nvPicPr>
          <p:cNvPr id="164" name="Google Shape;99;p20" descr=""/>
          <p:cNvPicPr/>
          <p:nvPr/>
        </p:nvPicPr>
        <p:blipFill>
          <a:blip r:embed="rId1"/>
          <a:stretch/>
        </p:blipFill>
        <p:spPr>
          <a:xfrm>
            <a:off x="782640" y="2277720"/>
            <a:ext cx="5677560" cy="4566960"/>
          </a:xfrm>
          <a:prstGeom prst="rect">
            <a:avLst/>
          </a:prstGeom>
          <a:ln>
            <a:noFill/>
          </a:ln>
        </p:spPr>
      </p:pic>
      <p:sp>
        <p:nvSpPr>
          <p:cNvPr id="165" name="TextShape 2"/>
          <p:cNvSpPr txBox="1"/>
          <p:nvPr/>
        </p:nvSpPr>
        <p:spPr>
          <a:xfrm>
            <a:off x="867240" y="1515960"/>
            <a:ext cx="3444120" cy="763200"/>
          </a:xfrm>
          <a:prstGeom prst="rect">
            <a:avLst/>
          </a:prstGeom>
          <a:noFill/>
          <a:ln>
            <a:noFill/>
          </a:ln>
        </p:spPr>
        <p:txBody>
          <a:bodyPr tIns="91440" bIns="91440"/>
          <a:p>
            <a:pPr>
              <a:lnSpc>
                <a:spcPct val="115000"/>
              </a:lnSpc>
            </a:pPr>
            <a:r>
              <a:rPr b="1" lang="en-US" sz="2400" spc="-1" strike="noStrike">
                <a:solidFill>
                  <a:srgbClr val="434343"/>
                </a:solidFill>
                <a:uFill>
                  <a:solidFill>
                    <a:srgbClr val="ffffff"/>
                  </a:solidFill>
                </a:uFill>
                <a:latin typeface="文泉驿微米黑"/>
                <a:ea typeface="Calibri"/>
              </a:rPr>
              <a:t>server.js (</a:t>
            </a:r>
            <a:r>
              <a:rPr b="1" lang="en-US" sz="2400" spc="-1" strike="noStrike" u="sng">
                <a:solidFill>
                  <a:srgbClr val="0097a7"/>
                </a:solidFill>
                <a:uFill>
                  <a:solidFill>
                    <a:srgbClr val="ffffff"/>
                  </a:solidFill>
                </a:uFill>
                <a:latin typeface="文泉驿微米黑"/>
                <a:ea typeface="Calibri"/>
                <a:hlinkClick r:id="rId2"/>
              </a:rPr>
              <a:t>Code</a:t>
            </a:r>
            <a:r>
              <a:rPr b="1"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p:txBody>
      </p:sp>
    </p:spTree>
  </p:cSld>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POST message body</a:t>
            </a:r>
            <a:endParaRPr b="0" lang="en-US" sz="1400" spc="-1" strike="noStrike">
              <a:solidFill>
                <a:srgbClr val="000000"/>
              </a:solidFill>
              <a:uFill>
                <a:solidFill>
                  <a:srgbClr val="ffffff"/>
                </a:solidFill>
              </a:uFill>
              <a:latin typeface="Arial"/>
            </a:endParaRPr>
          </a:p>
        </p:txBody>
      </p:sp>
      <p:sp>
        <p:nvSpPr>
          <p:cNvPr id="557" name="TextShape 2"/>
          <p:cNvSpPr txBox="1"/>
          <p:nvPr/>
        </p:nvSpPr>
        <p:spPr>
          <a:xfrm>
            <a:off x="782640" y="1560240"/>
            <a:ext cx="7578360" cy="5029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Now instead of this code:</a:t>
            </a:r>
            <a:endParaRPr b="0" lang="en-US" sz="1400" spc="-1" strike="noStrike">
              <a:solidFill>
                <a:srgbClr val="000000"/>
              </a:solidFill>
              <a:uFill>
                <a:solidFill>
                  <a:srgbClr val="ffffff"/>
                </a:solidFill>
              </a:uFill>
              <a:latin typeface="Arial"/>
            </a:endParaRPr>
          </a:p>
        </p:txBody>
      </p:sp>
      <p:pic>
        <p:nvPicPr>
          <p:cNvPr id="558" name="Google Shape;781;p92" descr=""/>
          <p:cNvPicPr/>
          <p:nvPr/>
        </p:nvPicPr>
        <p:blipFill>
          <a:blip r:embed="rId1"/>
          <a:stretch/>
        </p:blipFill>
        <p:spPr>
          <a:xfrm>
            <a:off x="782640" y="2258280"/>
            <a:ext cx="6664680" cy="3972240"/>
          </a:xfrm>
          <a:prstGeom prst="rect">
            <a:avLst/>
          </a:prstGeom>
          <a:ln>
            <a:noFill/>
          </a:ln>
        </p:spPr>
      </p:pic>
    </p:spTree>
  </p:cSld>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POST message body</a:t>
            </a:r>
            <a:endParaRPr b="0" lang="en-US" sz="1400" spc="-1" strike="noStrike">
              <a:solidFill>
                <a:srgbClr val="000000"/>
              </a:solidFill>
              <a:uFill>
                <a:solidFill>
                  <a:srgbClr val="ffffff"/>
                </a:solidFill>
              </a:uFill>
              <a:latin typeface="Arial"/>
            </a:endParaRPr>
          </a:p>
        </p:txBody>
      </p:sp>
      <p:sp>
        <p:nvSpPr>
          <p:cNvPr id="560" name="TextShape 2"/>
          <p:cNvSpPr txBox="1"/>
          <p:nvPr/>
        </p:nvSpPr>
        <p:spPr>
          <a:xfrm>
            <a:off x="782640" y="1560240"/>
            <a:ext cx="7578360" cy="5029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We can access the message body through </a:t>
            </a:r>
            <a:r>
              <a:rPr b="0" lang="en-US" sz="2400" spc="-1" strike="noStrike">
                <a:solidFill>
                  <a:srgbClr val="434343"/>
                </a:solidFill>
                <a:uFill>
                  <a:solidFill>
                    <a:srgbClr val="ffffff"/>
                  </a:solidFill>
                </a:uFill>
                <a:latin typeface="文泉驿微米黑"/>
                <a:ea typeface="Consolas"/>
              </a:rPr>
              <a:t>req.body</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p:txBody>
      </p:sp>
      <p:pic>
        <p:nvPicPr>
          <p:cNvPr id="561" name="Google Shape;788;p93" descr=""/>
          <p:cNvPicPr/>
          <p:nvPr/>
        </p:nvPicPr>
        <p:blipFill>
          <a:blip r:embed="rId1"/>
          <a:stretch/>
        </p:blipFill>
        <p:spPr>
          <a:xfrm>
            <a:off x="782640" y="2283840"/>
            <a:ext cx="6933960" cy="1918080"/>
          </a:xfrm>
          <a:prstGeom prst="rect">
            <a:avLst/>
          </a:prstGeom>
          <a:ln>
            <a:noFill/>
          </a:ln>
        </p:spPr>
      </p:pic>
      <p:sp>
        <p:nvSpPr>
          <p:cNvPr id="562" name="CustomShape 3"/>
          <p:cNvSpPr/>
          <p:nvPr/>
        </p:nvSpPr>
        <p:spPr>
          <a:xfrm>
            <a:off x="782640" y="4193640"/>
            <a:ext cx="7332120" cy="855000"/>
          </a:xfrm>
          <a:prstGeom prst="rect">
            <a:avLst/>
          </a:prstGeom>
          <a:noFill/>
          <a:ln>
            <a:noFill/>
          </a:ln>
        </p:spPr>
        <p:style>
          <a:lnRef idx="0"/>
          <a:fillRef idx="0"/>
          <a:effectRef idx="0"/>
          <a:fontRef idx="minor"/>
        </p:style>
        <p:txBody>
          <a:bodyPr tIns="91440" bIns="91440"/>
          <a:p>
            <a:pPr>
              <a:lnSpc>
                <a:spcPct val="100000"/>
              </a:lnSpc>
            </a:pPr>
            <a:r>
              <a:rPr b="0" lang="en-US" sz="2400" spc="-1" strike="noStrike" u="sng">
                <a:solidFill>
                  <a:srgbClr val="0097a7"/>
                </a:solidFill>
                <a:uFill>
                  <a:solidFill>
                    <a:srgbClr val="ffffff"/>
                  </a:solidFill>
                </a:uFill>
                <a:latin typeface="Calibri"/>
                <a:ea typeface="Calibri"/>
                <a:hlinkClick r:id="rId2"/>
              </a:rPr>
              <a:t>GitHub</a:t>
            </a:r>
            <a:endParaRPr b="0" lang="en-US" sz="1800" spc="-1" strike="noStrike">
              <a:solidFill>
                <a:srgbClr val="000000"/>
              </a:solidFill>
              <a:uFill>
                <a:solidFill>
                  <a:srgbClr val="ffffff"/>
                </a:solidFill>
              </a:uFill>
              <a:latin typeface="Arial"/>
            </a:endParaRPr>
          </a:p>
        </p:txBody>
      </p:sp>
    </p:spTree>
  </p:cSld>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POST message body</a:t>
            </a:r>
            <a:endParaRPr b="0" lang="en-US" sz="1400" spc="-1" strike="noStrike">
              <a:solidFill>
                <a:srgbClr val="000000"/>
              </a:solidFill>
              <a:uFill>
                <a:solidFill>
                  <a:srgbClr val="ffffff"/>
                </a:solidFill>
              </a:uFill>
              <a:latin typeface="Arial"/>
            </a:endParaRPr>
          </a:p>
        </p:txBody>
      </p:sp>
      <p:sp>
        <p:nvSpPr>
          <p:cNvPr id="564" name="TextShape 2"/>
          <p:cNvSpPr txBox="1"/>
          <p:nvPr/>
        </p:nvSpPr>
        <p:spPr>
          <a:xfrm>
            <a:off x="782640" y="1560240"/>
            <a:ext cx="7578360" cy="5029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We can access the message body through </a:t>
            </a:r>
            <a:r>
              <a:rPr b="0" lang="en-US" sz="2400" spc="-1" strike="noStrike">
                <a:solidFill>
                  <a:srgbClr val="434343"/>
                </a:solidFill>
                <a:uFill>
                  <a:solidFill>
                    <a:srgbClr val="ffffff"/>
                  </a:solidFill>
                </a:uFill>
                <a:latin typeface="文泉驿微米黑"/>
                <a:ea typeface="Consolas"/>
              </a:rPr>
              <a:t>req.body</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p:txBody>
      </p:sp>
      <p:sp>
        <p:nvSpPr>
          <p:cNvPr id="565" name="TextShape 3"/>
          <p:cNvSpPr txBox="1"/>
          <p:nvPr/>
        </p:nvSpPr>
        <p:spPr>
          <a:xfrm>
            <a:off x="711720" y="5384520"/>
            <a:ext cx="7578360" cy="111996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Note that we also had to add the </a:t>
            </a:r>
            <a:r>
              <a:rPr b="0" lang="en-US" sz="2400" spc="-1" strike="noStrike">
                <a:solidFill>
                  <a:srgbClr val="434343"/>
                </a:solidFill>
                <a:uFill>
                  <a:solidFill>
                    <a:srgbClr val="ffffff"/>
                  </a:solidFill>
                </a:uFill>
                <a:latin typeface="文泉驿微米黑"/>
                <a:ea typeface="Consolas"/>
              </a:rPr>
              <a:t>jsonParser</a:t>
            </a:r>
            <a:r>
              <a:rPr b="0" lang="en-US" sz="2400" spc="-1" strike="noStrike">
                <a:solidFill>
                  <a:srgbClr val="434343"/>
                </a:solidFill>
                <a:uFill>
                  <a:solidFill>
                    <a:srgbClr val="ffffff"/>
                  </a:solidFill>
                </a:uFill>
                <a:latin typeface="文泉驿微米黑"/>
                <a:ea typeface="Calibri"/>
              </a:rPr>
              <a:t> as a parameter when defining this route.</a:t>
            </a:r>
            <a:endParaRPr b="0" lang="en-US" sz="1400" spc="-1" strike="noStrike">
              <a:solidFill>
                <a:srgbClr val="000000"/>
              </a:solidFill>
              <a:uFill>
                <a:solidFill>
                  <a:srgbClr val="ffffff"/>
                </a:solidFill>
              </a:uFill>
              <a:latin typeface="Arial"/>
            </a:endParaRPr>
          </a:p>
        </p:txBody>
      </p:sp>
      <p:pic>
        <p:nvPicPr>
          <p:cNvPr id="566" name="Google Shape;797;p94" descr=""/>
          <p:cNvPicPr/>
          <p:nvPr/>
        </p:nvPicPr>
        <p:blipFill>
          <a:blip r:embed="rId1"/>
          <a:stretch/>
        </p:blipFill>
        <p:spPr>
          <a:xfrm>
            <a:off x="782640" y="2283840"/>
            <a:ext cx="6933960" cy="1918080"/>
          </a:xfrm>
          <a:prstGeom prst="rect">
            <a:avLst/>
          </a:prstGeom>
          <a:ln>
            <a:noFill/>
          </a:ln>
        </p:spPr>
      </p:pic>
      <p:sp>
        <p:nvSpPr>
          <p:cNvPr id="567" name="CustomShape 4"/>
          <p:cNvSpPr/>
          <p:nvPr/>
        </p:nvSpPr>
        <p:spPr>
          <a:xfrm>
            <a:off x="3526200" y="2230920"/>
            <a:ext cx="1562400" cy="421920"/>
          </a:xfrm>
          <a:prstGeom prst="roundRect">
            <a:avLst>
              <a:gd name="adj" fmla="val 16667"/>
            </a:avLst>
          </a:prstGeom>
          <a:noFill/>
          <a:ln w="28440">
            <a:solidFill>
              <a:srgbClr val="0000ff"/>
            </a:solidFill>
            <a:round/>
          </a:ln>
        </p:spPr>
        <p:style>
          <a:lnRef idx="0"/>
          <a:fillRef idx="0"/>
          <a:effectRef idx="0"/>
          <a:fontRef idx="minor"/>
        </p:style>
      </p:sp>
      <p:sp>
        <p:nvSpPr>
          <p:cNvPr id="568" name="CustomShape 5"/>
          <p:cNvSpPr/>
          <p:nvPr/>
        </p:nvSpPr>
        <p:spPr>
          <a:xfrm>
            <a:off x="782640" y="4193640"/>
            <a:ext cx="7332120" cy="855000"/>
          </a:xfrm>
          <a:prstGeom prst="rect">
            <a:avLst/>
          </a:prstGeom>
          <a:noFill/>
          <a:ln>
            <a:noFill/>
          </a:ln>
        </p:spPr>
        <p:style>
          <a:lnRef idx="0"/>
          <a:fillRef idx="0"/>
          <a:effectRef idx="0"/>
          <a:fontRef idx="minor"/>
        </p:style>
        <p:txBody>
          <a:bodyPr tIns="91440" bIns="91440"/>
          <a:p>
            <a:pPr>
              <a:lnSpc>
                <a:spcPct val="100000"/>
              </a:lnSpc>
            </a:pPr>
            <a:r>
              <a:rPr b="0" lang="en-US" sz="2400" spc="-1" strike="noStrike" u="sng">
                <a:solidFill>
                  <a:srgbClr val="0097a7"/>
                </a:solidFill>
                <a:uFill>
                  <a:solidFill>
                    <a:srgbClr val="ffffff"/>
                  </a:solidFill>
                </a:uFill>
                <a:latin typeface="Calibri"/>
                <a:ea typeface="Calibri"/>
                <a:hlinkClick r:id="rId2"/>
              </a:rPr>
              <a:t>GitHub</a:t>
            </a:r>
            <a:endParaRPr b="0" lang="en-US" sz="1800" spc="-1" strike="noStrike">
              <a:solidFill>
                <a:srgbClr val="000000"/>
              </a:solidFill>
              <a:uFill>
                <a:solidFill>
                  <a:srgbClr val="ffffff"/>
                </a:solidFill>
              </a:uFill>
              <a:latin typeface="Arial"/>
            </a:endParaRPr>
          </a:p>
        </p:txBody>
      </p:sp>
    </p:spTree>
  </p:cSld>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POST message body</a:t>
            </a:r>
            <a:endParaRPr b="0" lang="en-US" sz="1400" spc="-1" strike="noStrike">
              <a:solidFill>
                <a:srgbClr val="000000"/>
              </a:solidFill>
              <a:uFill>
                <a:solidFill>
                  <a:srgbClr val="ffffff"/>
                </a:solidFill>
              </a:uFill>
              <a:latin typeface="Arial"/>
            </a:endParaRPr>
          </a:p>
        </p:txBody>
      </p:sp>
      <p:sp>
        <p:nvSpPr>
          <p:cNvPr id="570" name="TextShape 2"/>
          <p:cNvSpPr txBox="1"/>
          <p:nvPr/>
        </p:nvSpPr>
        <p:spPr>
          <a:xfrm>
            <a:off x="782640" y="1560240"/>
            <a:ext cx="7578360" cy="99036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Finally, we need to add JSON content-type headers on the </a:t>
            </a:r>
            <a:r>
              <a:rPr b="0" lang="en-US" sz="2400" spc="-1" strike="noStrike">
                <a:solidFill>
                  <a:srgbClr val="434343"/>
                </a:solidFill>
                <a:uFill>
                  <a:solidFill>
                    <a:srgbClr val="ffffff"/>
                  </a:solidFill>
                </a:uFill>
                <a:latin typeface="文泉驿微米黑"/>
                <a:ea typeface="Consolas"/>
              </a:rPr>
              <a:t>fetch()</a:t>
            </a:r>
            <a:r>
              <a:rPr b="0" lang="en-US" sz="2400" spc="-1" strike="noStrike">
                <a:solidFill>
                  <a:srgbClr val="434343"/>
                </a:solidFill>
                <a:uFill>
                  <a:solidFill>
                    <a:srgbClr val="ffffff"/>
                  </a:solidFill>
                </a:uFill>
                <a:latin typeface="文泉驿微米黑"/>
                <a:ea typeface="Calibri"/>
              </a:rPr>
              <a:t>-side (</a:t>
            </a:r>
            <a:r>
              <a:rPr b="0" lang="en-US" sz="2400" spc="-1" strike="noStrike" u="sng">
                <a:solidFill>
                  <a:srgbClr val="0097a7"/>
                </a:solidFill>
                <a:uFill>
                  <a:solidFill>
                    <a:srgbClr val="ffffff"/>
                  </a:solidFill>
                </a:uFill>
                <a:latin typeface="文泉驿微米黑"/>
                <a:ea typeface="Calibri"/>
                <a:hlinkClick r:id="rId1"/>
              </a:rPr>
              <a:t>GitHub</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p:txBody>
      </p:sp>
      <p:pic>
        <p:nvPicPr>
          <p:cNvPr id="571" name="Google Shape;806;p95" descr=""/>
          <p:cNvPicPr/>
          <p:nvPr/>
        </p:nvPicPr>
        <p:blipFill>
          <a:blip r:embed="rId2"/>
          <a:stretch/>
        </p:blipFill>
        <p:spPr>
          <a:xfrm>
            <a:off x="782640" y="2652120"/>
            <a:ext cx="3990240" cy="4002120"/>
          </a:xfrm>
          <a:prstGeom prst="rect">
            <a:avLst/>
          </a:prstGeom>
          <a:ln>
            <a:noFill/>
          </a:ln>
        </p:spPr>
      </p:pic>
      <p:pic>
        <p:nvPicPr>
          <p:cNvPr id="572" name="Google Shape;807;p95" descr=""/>
          <p:cNvPicPr/>
          <p:nvPr/>
        </p:nvPicPr>
        <p:blipFill>
          <a:blip r:embed="rId3"/>
          <a:stretch/>
        </p:blipFill>
        <p:spPr>
          <a:xfrm>
            <a:off x="4411080" y="5202000"/>
            <a:ext cx="4511880" cy="1451880"/>
          </a:xfrm>
          <a:prstGeom prst="rect">
            <a:avLst/>
          </a:prstGeom>
          <a:ln w="38160">
            <a:solidFill>
              <a:srgbClr val="595959"/>
            </a:solidFill>
            <a:round/>
          </a:ln>
        </p:spPr>
      </p:pic>
    </p:spTree>
  </p:cSld>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Recap</a:t>
            </a:r>
            <a:endParaRPr b="0" lang="en-US" sz="1400" spc="-1" strike="noStrike">
              <a:solidFill>
                <a:srgbClr val="000000"/>
              </a:solidFill>
              <a:uFill>
                <a:solidFill>
                  <a:srgbClr val="ffffff"/>
                </a:solidFill>
              </a:uFill>
              <a:latin typeface="Arial"/>
            </a:endParaRPr>
          </a:p>
        </p:txBody>
      </p:sp>
      <p:sp>
        <p:nvSpPr>
          <p:cNvPr id="574"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You can deliver parameterized information to the server in the following ways:</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StarSymbol"/>
              <a:buAutoNum type="arabicPeriod"/>
            </a:pPr>
            <a:r>
              <a:rPr b="0" lang="en-US" sz="2400" spc="-1" strike="noStrike">
                <a:solidFill>
                  <a:srgbClr val="434343"/>
                </a:solidFill>
                <a:uFill>
                  <a:solidFill>
                    <a:srgbClr val="ffffff"/>
                  </a:solidFill>
                </a:uFill>
                <a:latin typeface="文泉驿微米黑"/>
                <a:ea typeface="Calibri"/>
              </a:rPr>
              <a:t>Route parameters</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StarSymbol"/>
              <a:buAutoNum type="arabicPeriod"/>
            </a:pPr>
            <a:r>
              <a:rPr b="0" lang="en-US" sz="2400" spc="-1" strike="noStrike">
                <a:solidFill>
                  <a:srgbClr val="434343"/>
                </a:solidFill>
                <a:uFill>
                  <a:solidFill>
                    <a:srgbClr val="ffffff"/>
                  </a:solidFill>
                </a:uFill>
                <a:latin typeface="文泉驿微米黑"/>
                <a:ea typeface="Calibri"/>
              </a:rPr>
              <a:t>GET request with query parameters</a:t>
            </a:r>
            <a:endParaRPr b="0" lang="en-US" sz="1400" spc="-1" strike="noStrike">
              <a:solidFill>
                <a:srgbClr val="000000"/>
              </a:solidFill>
              <a:uFill>
                <a:solidFill>
                  <a:srgbClr val="ffffff"/>
                </a:solidFill>
              </a:uFill>
              <a:latin typeface="Arial"/>
            </a:endParaRPr>
          </a:p>
          <a:p>
            <a:pPr>
              <a:lnSpc>
                <a:spcPct val="115000"/>
              </a:lnSpc>
            </a:pPr>
            <a:r>
              <a:rPr b="1" lang="en-US" sz="2400" spc="-1" strike="noStrike">
                <a:solidFill>
                  <a:srgbClr val="999999"/>
                </a:solidFill>
                <a:uFill>
                  <a:solidFill>
                    <a:srgbClr val="ffffff"/>
                  </a:solidFill>
                </a:uFill>
                <a:latin typeface="文泉驿微米黑"/>
                <a:ea typeface="Calibri"/>
              </a:rPr>
              <a:t>(DISCOURAGED: </a:t>
            </a:r>
            <a:r>
              <a:rPr b="0" lang="en-US" sz="2400" spc="-1" strike="noStrike">
                <a:solidFill>
                  <a:srgbClr val="999999"/>
                </a:solidFill>
                <a:uFill>
                  <a:solidFill>
                    <a:srgbClr val="ffffff"/>
                  </a:solidFill>
                </a:uFill>
                <a:latin typeface="文泉驿微米黑"/>
                <a:ea typeface="Calibri"/>
              </a:rPr>
              <a:t>POST with query parameters)</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StarSymbol"/>
              <a:buAutoNum type="arabicPeriod"/>
            </a:pPr>
            <a:r>
              <a:rPr b="0" lang="en-US" sz="2400" spc="-1" strike="noStrike">
                <a:solidFill>
                  <a:srgbClr val="434343"/>
                </a:solidFill>
                <a:uFill>
                  <a:solidFill>
                    <a:srgbClr val="ffffff"/>
                  </a:solidFill>
                </a:uFill>
                <a:latin typeface="文泉驿微米黑"/>
                <a:ea typeface="Calibri"/>
              </a:rPr>
              <a:t> </a:t>
            </a:r>
            <a:r>
              <a:rPr b="0" lang="en-US" sz="2400" spc="-1" strike="noStrike">
                <a:solidFill>
                  <a:srgbClr val="434343"/>
                </a:solidFill>
                <a:uFill>
                  <a:solidFill>
                    <a:srgbClr val="ffffff"/>
                  </a:solidFill>
                </a:uFill>
                <a:latin typeface="文泉驿微米黑"/>
                <a:ea typeface="Calibri"/>
              </a:rPr>
              <a:t>POST request with message body</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gn="ctr">
              <a:lnSpc>
                <a:spcPct val="115000"/>
              </a:lnSpc>
            </a:pPr>
            <a:r>
              <a:rPr b="1" lang="en-US" sz="2400" spc="-1" strike="noStrike">
                <a:solidFill>
                  <a:srgbClr val="434343"/>
                </a:solidFill>
                <a:uFill>
                  <a:solidFill>
                    <a:srgbClr val="ffffff"/>
                  </a:solidFill>
                </a:uFill>
                <a:latin typeface="文泉驿微米黑"/>
                <a:ea typeface="Calibri"/>
              </a:rPr>
              <a:t>Q: When do you use route parameters vs query parameters vs message body?</a:t>
            </a:r>
            <a:endParaRPr b="0" lang="en-US" sz="1400" spc="-1" strike="noStrike">
              <a:solidFill>
                <a:srgbClr val="000000"/>
              </a:solidFill>
              <a:uFill>
                <a:solidFill>
                  <a:srgbClr val="ffffff"/>
                </a:solidFill>
              </a:uFill>
              <a:latin typeface="Arial"/>
            </a:endParaRPr>
          </a:p>
        </p:txBody>
      </p:sp>
    </p:spTree>
  </p:cSld>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5"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GET vs POST</a:t>
            </a:r>
            <a:endParaRPr b="0" lang="en-US" sz="1400" spc="-1" strike="noStrike">
              <a:solidFill>
                <a:srgbClr val="000000"/>
              </a:solidFill>
              <a:uFill>
                <a:solidFill>
                  <a:srgbClr val="ffffff"/>
                </a:solidFill>
              </a:uFill>
              <a:latin typeface="Arial"/>
            </a:endParaRPr>
          </a:p>
        </p:txBody>
      </p:sp>
      <p:sp>
        <p:nvSpPr>
          <p:cNvPr id="576" name="TextShape 2"/>
          <p:cNvSpPr txBox="1"/>
          <p:nvPr/>
        </p:nvSpPr>
        <p:spPr>
          <a:xfrm>
            <a:off x="782640" y="1560240"/>
            <a:ext cx="7578360" cy="4554720"/>
          </a:xfrm>
          <a:prstGeom prst="rect">
            <a:avLst/>
          </a:prstGeom>
          <a:noFill/>
          <a:ln>
            <a:noFill/>
          </a:ln>
        </p:spPr>
        <p:txBody>
          <a:bodyPr tIns="91440" bIns="91440"/>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Use </a:t>
            </a:r>
            <a:r>
              <a:rPr b="0" lang="en-US" sz="2200" spc="-1" strike="noStrike" u="sng">
                <a:solidFill>
                  <a:srgbClr val="0097a7"/>
                </a:solidFill>
                <a:uFill>
                  <a:solidFill>
                    <a:srgbClr val="ffffff"/>
                  </a:solidFill>
                </a:uFill>
                <a:latin typeface="文泉驿微米黑"/>
                <a:ea typeface="Calibri"/>
                <a:hlinkClick r:id="rId1"/>
              </a:rPr>
              <a:t>GET</a:t>
            </a:r>
            <a:r>
              <a:rPr b="0" lang="en-US" sz="2200" spc="-1" strike="noStrike">
                <a:solidFill>
                  <a:srgbClr val="434343"/>
                </a:solidFill>
                <a:uFill>
                  <a:solidFill>
                    <a:srgbClr val="ffffff"/>
                  </a:solidFill>
                </a:uFill>
                <a:latin typeface="文泉驿微米黑"/>
                <a:ea typeface="Calibri"/>
              </a:rPr>
              <a:t> requests for retrieving data, not writing data</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Use </a:t>
            </a:r>
            <a:r>
              <a:rPr b="0" lang="en-US" sz="2200" spc="-1" strike="noStrike" u="sng">
                <a:solidFill>
                  <a:srgbClr val="0097a7"/>
                </a:solidFill>
                <a:uFill>
                  <a:solidFill>
                    <a:srgbClr val="ffffff"/>
                  </a:solidFill>
                </a:uFill>
                <a:latin typeface="文泉驿微米黑"/>
                <a:ea typeface="Calibri"/>
                <a:hlinkClick r:id="rId2"/>
              </a:rPr>
              <a:t>POST</a:t>
            </a:r>
            <a:r>
              <a:rPr b="0" lang="en-US" sz="2200" spc="-1" strike="noStrike">
                <a:solidFill>
                  <a:srgbClr val="434343"/>
                </a:solidFill>
                <a:uFill>
                  <a:solidFill>
                    <a:srgbClr val="ffffff"/>
                  </a:solidFill>
                </a:uFill>
                <a:latin typeface="文泉驿微米黑"/>
                <a:ea typeface="Calibri"/>
              </a:rPr>
              <a:t> requests for writing data, not retrieving data</a:t>
            </a:r>
            <a:endParaRPr b="0" lang="en-US" sz="1400" spc="-1" strike="noStrike">
              <a:solidFill>
                <a:srgbClr val="000000"/>
              </a:solidFill>
              <a:uFill>
                <a:solidFill>
                  <a:srgbClr val="ffffff"/>
                </a:solidFill>
              </a:uFill>
              <a:latin typeface="Arial"/>
            </a:endParaRPr>
          </a:p>
          <a:p>
            <a:pPr marL="457200">
              <a:lnSpc>
                <a:spcPct val="115000"/>
              </a:lnSpc>
            </a:pPr>
            <a:r>
              <a:rPr b="0" lang="en-US" sz="2200" spc="-1" strike="noStrike">
                <a:solidFill>
                  <a:srgbClr val="434343"/>
                </a:solidFill>
                <a:uFill>
                  <a:solidFill>
                    <a:srgbClr val="ffffff"/>
                  </a:solidFill>
                </a:uFill>
                <a:latin typeface="文泉驿微米黑"/>
                <a:ea typeface="Calibri"/>
              </a:rPr>
              <a:t>You can also use more specific HTTP methods:</a:t>
            </a:r>
            <a:endParaRPr b="0" lang="en-US" sz="1400" spc="-1" strike="noStrike">
              <a:solidFill>
                <a:srgbClr val="000000"/>
              </a:solidFill>
              <a:uFill>
                <a:solidFill>
                  <a:srgbClr val="ffffff"/>
                </a:solidFill>
              </a:uFill>
              <a:latin typeface="Arial"/>
            </a:endParaRPr>
          </a:p>
          <a:p>
            <a:pPr lvl="1" marL="9144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PATCH: Updates the specified resource</a:t>
            </a:r>
            <a:endParaRPr b="0" lang="en-US" sz="1400" spc="-1" strike="noStrike">
              <a:solidFill>
                <a:srgbClr val="000000"/>
              </a:solidFill>
              <a:uFill>
                <a:solidFill>
                  <a:srgbClr val="ffffff"/>
                </a:solidFill>
              </a:uFill>
              <a:latin typeface="Arial"/>
            </a:endParaRPr>
          </a:p>
          <a:p>
            <a:pPr lvl="1" marL="914400" indent="-355320">
              <a:lnSpc>
                <a:spcPct val="115000"/>
              </a:lnSpc>
              <a:buClr>
                <a:srgbClr val="434343"/>
              </a:buClr>
              <a:buFont typeface="Calibri"/>
              <a:buChar char="○"/>
            </a:pPr>
            <a:r>
              <a:rPr b="0" lang="en-US" sz="2200" spc="-1" strike="noStrike">
                <a:solidFill>
                  <a:srgbClr val="434343"/>
                </a:solidFill>
                <a:uFill>
                  <a:solidFill>
                    <a:srgbClr val="ffffff"/>
                  </a:solidFill>
                </a:uFill>
                <a:latin typeface="文泉驿微米黑"/>
                <a:ea typeface="Calibri"/>
              </a:rPr>
              <a:t>DELETE: Deletes the specified resource</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200" spc="-1" strike="noStrike">
                <a:solidFill>
                  <a:srgbClr val="434343"/>
                </a:solidFill>
                <a:uFill>
                  <a:solidFill>
                    <a:srgbClr val="ffffff"/>
                  </a:solidFill>
                </a:uFill>
                <a:latin typeface="文泉驿微米黑"/>
                <a:ea typeface="Calibri"/>
              </a:rPr>
              <a:t>There's nothing technically preventing you from breaking these rules, but you should use the HTTP methods for their intended purpose.</a:t>
            </a:r>
            <a:endParaRPr b="0" lang="en-US" sz="1400" spc="-1" strike="noStrike">
              <a:solidFill>
                <a:srgbClr val="000000"/>
              </a:solidFill>
              <a:uFill>
                <a:solidFill>
                  <a:srgbClr val="ffffff"/>
                </a:solidFill>
              </a:uFill>
              <a:latin typeface="Arial"/>
            </a:endParaRPr>
          </a:p>
        </p:txBody>
      </p:sp>
    </p:spTree>
  </p:cSld>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Route params vs Query params</a:t>
            </a:r>
            <a:endParaRPr b="0" lang="en-US" sz="1400" spc="-1" strike="noStrike">
              <a:solidFill>
                <a:srgbClr val="000000"/>
              </a:solidFill>
              <a:uFill>
                <a:solidFill>
                  <a:srgbClr val="ffffff"/>
                </a:solidFill>
              </a:uFill>
              <a:latin typeface="Arial"/>
            </a:endParaRPr>
          </a:p>
        </p:txBody>
      </p:sp>
      <p:sp>
        <p:nvSpPr>
          <p:cNvPr id="578" name="TextShape 2"/>
          <p:cNvSpPr txBox="1"/>
          <p:nvPr/>
        </p:nvSpPr>
        <p:spPr>
          <a:xfrm>
            <a:off x="782640" y="1512720"/>
            <a:ext cx="7578360" cy="519264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Generally follow these rules:</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Use </a:t>
            </a:r>
            <a:r>
              <a:rPr b="1" lang="en-US" sz="2400" spc="-1" strike="noStrike">
                <a:solidFill>
                  <a:srgbClr val="434343"/>
                </a:solidFill>
                <a:uFill>
                  <a:solidFill>
                    <a:srgbClr val="ffffff"/>
                  </a:solidFill>
                </a:uFill>
                <a:latin typeface="文泉驿微米黑"/>
                <a:ea typeface="Calibri"/>
              </a:rPr>
              <a:t>route parameters</a:t>
            </a:r>
            <a:r>
              <a:rPr b="0" lang="en-US" sz="2400" spc="-1" strike="noStrike">
                <a:solidFill>
                  <a:srgbClr val="434343"/>
                </a:solidFill>
                <a:uFill>
                  <a:solidFill>
                    <a:srgbClr val="ffffff"/>
                  </a:solidFill>
                </a:uFill>
                <a:latin typeface="文泉驿微米黑"/>
                <a:ea typeface="Calibri"/>
              </a:rPr>
              <a:t> for required parameters for the request</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Use </a:t>
            </a:r>
            <a:r>
              <a:rPr b="1" lang="en-US" sz="2400" spc="-1" strike="noStrike">
                <a:solidFill>
                  <a:srgbClr val="434343"/>
                </a:solidFill>
                <a:uFill>
                  <a:solidFill>
                    <a:srgbClr val="ffffff"/>
                  </a:solidFill>
                </a:uFill>
                <a:latin typeface="文泉驿微米黑"/>
                <a:ea typeface="Calibri"/>
              </a:rPr>
              <a:t>query parameters</a:t>
            </a:r>
            <a:r>
              <a:rPr b="0" lang="en-US" sz="2400" spc="-1" strike="noStrike">
                <a:solidFill>
                  <a:srgbClr val="434343"/>
                </a:solidFill>
                <a:uFill>
                  <a:solidFill>
                    <a:srgbClr val="ffffff"/>
                  </a:solidFill>
                </a:uFill>
                <a:latin typeface="文泉驿微米黑"/>
                <a:ea typeface="Calibri"/>
              </a:rPr>
              <a:t> for:</a:t>
            </a:r>
            <a:endParaRPr b="0" lang="en-US" sz="1400" spc="-1" strike="noStrike">
              <a:solidFill>
                <a:srgbClr val="000000"/>
              </a:solidFill>
              <a:uFill>
                <a:solidFill>
                  <a:srgbClr val="ffffff"/>
                </a:solidFill>
              </a:uFill>
              <a:latin typeface="Arial"/>
            </a:endParaRPr>
          </a:p>
          <a:p>
            <a:pPr lvl="1" marL="9144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Optional parameters</a:t>
            </a:r>
            <a:endParaRPr b="0" lang="en-US" sz="1400" spc="-1" strike="noStrike">
              <a:solidFill>
                <a:srgbClr val="000000"/>
              </a:solidFill>
              <a:uFill>
                <a:solidFill>
                  <a:srgbClr val="ffffff"/>
                </a:solidFill>
              </a:uFill>
              <a:latin typeface="Arial"/>
            </a:endParaRPr>
          </a:p>
          <a:p>
            <a:pPr lvl="1" marL="9144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Parameters whose values can have spaces</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These are conventions and are not technically enforced, nor are they followed by every REST API.</a:t>
            </a:r>
            <a:endParaRPr b="0" lang="en-US" sz="1400" spc="-1" strike="noStrike">
              <a:solidFill>
                <a:srgbClr val="000000"/>
              </a:solidFill>
              <a:uFill>
                <a:solidFill>
                  <a:srgbClr val="ffffff"/>
                </a:solidFill>
              </a:uFill>
              <a:latin typeface="Arial"/>
            </a:endParaRPr>
          </a:p>
        </p:txBody>
      </p:sp>
    </p:spTree>
  </p:cSld>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Example: Spotify API</a:t>
            </a:r>
            <a:endParaRPr b="0" lang="en-US" sz="1400" spc="-1" strike="noStrike">
              <a:solidFill>
                <a:srgbClr val="000000"/>
              </a:solidFill>
              <a:uFill>
                <a:solidFill>
                  <a:srgbClr val="ffffff"/>
                </a:solidFill>
              </a:uFill>
              <a:latin typeface="Arial"/>
            </a:endParaRPr>
          </a:p>
        </p:txBody>
      </p:sp>
      <p:sp>
        <p:nvSpPr>
          <p:cNvPr id="580" name="TextShape 2"/>
          <p:cNvSpPr txBox="1"/>
          <p:nvPr/>
        </p:nvSpPr>
        <p:spPr>
          <a:xfrm>
            <a:off x="782640" y="1550880"/>
            <a:ext cx="8036280" cy="51541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The Spotify API mostly followed these conventions:</a:t>
            </a:r>
            <a:endParaRPr b="0" lang="en-US" sz="1400" spc="-1" strike="noStrike">
              <a:solidFill>
                <a:srgbClr val="000000"/>
              </a:solidFill>
              <a:uFill>
                <a:solidFill>
                  <a:srgbClr val="ffffff"/>
                </a:solidFill>
              </a:uFill>
              <a:latin typeface="Arial"/>
            </a:endParaRPr>
          </a:p>
          <a:p>
            <a:pPr>
              <a:lnSpc>
                <a:spcPct val="115000"/>
              </a:lnSpc>
            </a:pPr>
            <a:r>
              <a:rPr b="0" lang="en-US" sz="2000" spc="-1" strike="noStrike" u="sng">
                <a:solidFill>
                  <a:srgbClr val="0097a7"/>
                </a:solidFill>
                <a:uFill>
                  <a:solidFill>
                    <a:srgbClr val="ffffff"/>
                  </a:solidFill>
                </a:uFill>
                <a:latin typeface="文泉驿微米黑"/>
                <a:ea typeface="Consolas"/>
                <a:hlinkClick r:id="rId1"/>
              </a:rPr>
              <a:t>https://api.spotify.com/v1/albums/7aDBFWp72Pz4NZEtVBANi9</a:t>
            </a:r>
            <a:endParaRPr b="0" lang="en-US" sz="1400" spc="-1" strike="noStrike">
              <a:solidFill>
                <a:srgbClr val="000000"/>
              </a:solidFill>
              <a:uFill>
                <a:solidFill>
                  <a:srgbClr val="ffffff"/>
                </a:solidFill>
              </a:uFill>
              <a:latin typeface="Arial"/>
            </a:endParaRPr>
          </a:p>
          <a:p>
            <a:pPr marL="457200" indent="-380520">
              <a:lnSpc>
                <a:spcPct val="115000"/>
              </a:lnSpc>
              <a:buClr>
                <a:srgbClr val="434343"/>
              </a:buClr>
              <a:buFont typeface="Consolas"/>
              <a:buChar char="-"/>
            </a:pPr>
            <a:r>
              <a:rPr b="0" lang="en-US" sz="2400" spc="-1" strike="noStrike">
                <a:solidFill>
                  <a:srgbClr val="434343"/>
                </a:solidFill>
                <a:uFill>
                  <a:solidFill>
                    <a:srgbClr val="ffffff"/>
                  </a:solidFill>
                </a:uFill>
                <a:latin typeface="文泉驿微米黑"/>
                <a:ea typeface="Calibri"/>
              </a:rPr>
              <a:t>The Album ID  is required and it is a route parameter.</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000" spc="-1" strike="noStrike" u="sng">
                <a:solidFill>
                  <a:srgbClr val="0097a7"/>
                </a:solidFill>
                <a:uFill>
                  <a:solidFill>
                    <a:srgbClr val="ffffff"/>
                  </a:solidFill>
                </a:uFill>
                <a:latin typeface="文泉驿微米黑"/>
                <a:ea typeface="Consolas"/>
                <a:hlinkClick r:id="rId2"/>
              </a:rPr>
              <a:t>https://api.spotify.com/v1/search?type=album&amp;q=the%20weeknd&amp;limit=10</a:t>
            </a:r>
            <a:endParaRPr b="0" lang="en-US" sz="1400" spc="-1" strike="noStrike">
              <a:solidFill>
                <a:srgbClr val="000000"/>
              </a:solidFill>
              <a:uFill>
                <a:solidFill>
                  <a:srgbClr val="ffffff"/>
                </a:solidFill>
              </a:uFill>
              <a:latin typeface="Arial"/>
            </a:endParaRPr>
          </a:p>
          <a:p>
            <a:pPr marL="457200" indent="-380520">
              <a:lnSpc>
                <a:spcPct val="115000"/>
              </a:lnSpc>
              <a:buClr>
                <a:srgbClr val="434343"/>
              </a:buClr>
              <a:buFont typeface="Consolas"/>
              <a:buChar char="-"/>
            </a:pPr>
            <a:r>
              <a:rPr b="0" lang="en-US" sz="2400" spc="-1" strike="noStrike">
                <a:solidFill>
                  <a:srgbClr val="434343"/>
                </a:solidFill>
                <a:uFill>
                  <a:solidFill>
                    <a:srgbClr val="ffffff"/>
                  </a:solidFill>
                </a:uFill>
                <a:latin typeface="文泉驿微米黑"/>
                <a:ea typeface="Calibri"/>
              </a:rPr>
              <a:t>q is required but might have spaces, so it is a query parameter</a:t>
            </a:r>
            <a:endParaRPr b="0" lang="en-US" sz="1400" spc="-1" strike="noStrike">
              <a:solidFill>
                <a:srgbClr val="000000"/>
              </a:solidFill>
              <a:uFill>
                <a:solidFill>
                  <a:srgbClr val="ffffff"/>
                </a:solidFill>
              </a:uFill>
              <a:latin typeface="Arial"/>
            </a:endParaRPr>
          </a:p>
          <a:p>
            <a:pPr marL="457200" indent="-3805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limit is optional and is a query parameter</a:t>
            </a:r>
            <a:endParaRPr b="0" lang="en-US" sz="1400" spc="-1" strike="noStrike">
              <a:solidFill>
                <a:srgbClr val="000000"/>
              </a:solidFill>
              <a:uFill>
                <a:solidFill>
                  <a:srgbClr val="ffffff"/>
                </a:solidFill>
              </a:uFill>
              <a:latin typeface="Arial"/>
            </a:endParaRPr>
          </a:p>
          <a:p>
            <a:pPr marL="457200" indent="-3805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type is required but is a query parameter (breaks convention)</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Notice both searches are GET requests, too</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p:txBody>
      </p:sp>
    </p:spTree>
  </p:cSld>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TextShape 1"/>
          <p:cNvSpPr txBox="1"/>
          <p:nvPr/>
        </p:nvSpPr>
        <p:spPr>
          <a:xfrm>
            <a:off x="311760" y="2867760"/>
            <a:ext cx="8520120" cy="1122120"/>
          </a:xfrm>
          <a:prstGeom prst="rect">
            <a:avLst/>
          </a:prstGeom>
          <a:noFill/>
          <a:ln>
            <a:noFill/>
          </a:ln>
        </p:spPr>
        <p:txBody>
          <a:bodyPr tIns="91440" bIns="91440" anchor="ctr"/>
          <a:p>
            <a:pPr algn="ctr">
              <a:lnSpc>
                <a:spcPct val="100000"/>
              </a:lnSpc>
            </a:pPr>
            <a:r>
              <a:rPr b="0" lang="en-US" sz="3600" spc="-1" strike="noStrike">
                <a:solidFill>
                  <a:srgbClr val="000000"/>
                </a:solidFill>
                <a:uFill>
                  <a:solidFill>
                    <a:srgbClr val="ffffff"/>
                  </a:solidFill>
                </a:uFill>
                <a:latin typeface="文泉驿微米黑"/>
                <a:ea typeface="Montserrat"/>
              </a:rPr>
              <a:t>package.json</a:t>
            </a:r>
            <a:endParaRPr b="0" lang="en-US" sz="1400" spc="-1" strike="noStrike">
              <a:solidFill>
                <a:srgbClr val="000000"/>
              </a:solidFill>
              <a:uFill>
                <a:solidFill>
                  <a:srgbClr val="ffffff"/>
                </a:solidFill>
              </a:uFill>
              <a:latin typeface="Arial"/>
            </a:endParaRPr>
          </a:p>
        </p:txBody>
      </p:sp>
    </p:spTree>
  </p:cSld>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Installing dependencies</a:t>
            </a:r>
            <a:endParaRPr b="0" lang="en-US" sz="1400" spc="-1" strike="noStrike">
              <a:solidFill>
                <a:srgbClr val="000000"/>
              </a:solidFill>
              <a:uFill>
                <a:solidFill>
                  <a:srgbClr val="ffffff"/>
                </a:solidFill>
              </a:uFill>
              <a:latin typeface="Arial"/>
            </a:endParaRPr>
          </a:p>
        </p:txBody>
      </p:sp>
      <p:sp>
        <p:nvSpPr>
          <p:cNvPr id="583"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In our examples, we had to install the express and body-parser npm packages.</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onsolas"/>
              </a:rPr>
              <a:t>$ npm install express</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onsolas"/>
              </a:rPr>
              <a:t>$ npm install body-parser</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These get written to the </a:t>
            </a:r>
            <a:r>
              <a:rPr b="0" lang="en-US" sz="2400" spc="-1" strike="noStrike">
                <a:solidFill>
                  <a:srgbClr val="434343"/>
                </a:solidFill>
                <a:uFill>
                  <a:solidFill>
                    <a:srgbClr val="ffffff"/>
                  </a:solidFill>
                </a:uFill>
                <a:latin typeface="文泉驿微米黑"/>
                <a:ea typeface="Consolas"/>
              </a:rPr>
              <a:t>node_modules</a:t>
            </a:r>
            <a:r>
              <a:rPr b="0" lang="en-US" sz="2400" spc="-1" strike="noStrike">
                <a:solidFill>
                  <a:srgbClr val="434343"/>
                </a:solidFill>
                <a:uFill>
                  <a:solidFill>
                    <a:srgbClr val="ffffff"/>
                  </a:solidFill>
                </a:uFill>
                <a:latin typeface="文泉驿微米黑"/>
                <a:ea typeface="Calibri"/>
              </a:rPr>
              <a:t> directory.</a:t>
            </a:r>
            <a:endParaRPr b="0" lang="en-US" sz="1400" spc="-1" strike="noStrike">
              <a:solidFill>
                <a:srgbClr val="000000"/>
              </a:solidFill>
              <a:uFill>
                <a:solidFill>
                  <a:srgbClr val="ffffff"/>
                </a:solidFill>
              </a:u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Node for servers</a:t>
            </a:r>
            <a:endParaRPr b="0" lang="en-US" sz="1400" spc="-1" strike="noStrike">
              <a:solidFill>
                <a:srgbClr val="000000"/>
              </a:solidFill>
              <a:uFill>
                <a:solidFill>
                  <a:srgbClr val="ffffff"/>
                </a:solidFill>
              </a:uFill>
              <a:latin typeface="Arial"/>
            </a:endParaRPr>
          </a:p>
        </p:txBody>
      </p:sp>
      <p:pic>
        <p:nvPicPr>
          <p:cNvPr id="167" name="Google Shape;106;p21" descr=""/>
          <p:cNvPicPr/>
          <p:nvPr/>
        </p:nvPicPr>
        <p:blipFill>
          <a:blip r:embed="rId1"/>
          <a:stretch/>
        </p:blipFill>
        <p:spPr>
          <a:xfrm>
            <a:off x="2867040" y="1556640"/>
            <a:ext cx="6383880" cy="5135040"/>
          </a:xfrm>
          <a:prstGeom prst="rect">
            <a:avLst/>
          </a:prstGeom>
          <a:ln>
            <a:noFill/>
          </a:ln>
        </p:spPr>
      </p:pic>
      <p:sp>
        <p:nvSpPr>
          <p:cNvPr id="168" name="TextShape 2"/>
          <p:cNvSpPr txBox="1"/>
          <p:nvPr/>
        </p:nvSpPr>
        <p:spPr>
          <a:xfrm>
            <a:off x="104400" y="1477080"/>
            <a:ext cx="2608200" cy="763200"/>
          </a:xfrm>
          <a:prstGeom prst="rect">
            <a:avLst/>
          </a:prstGeom>
          <a:noFill/>
          <a:ln>
            <a:noFill/>
          </a:ln>
        </p:spPr>
        <p:txBody>
          <a:bodyPr tIns="91440" bIns="91440"/>
          <a:p>
            <a:pPr algn="r">
              <a:lnSpc>
                <a:spcPct val="115000"/>
              </a:lnSpc>
            </a:pPr>
            <a:r>
              <a:rPr b="0" lang="en-US" sz="1800" spc="-1" strike="noStrike">
                <a:solidFill>
                  <a:srgbClr val="0000ff"/>
                </a:solidFill>
                <a:uFill>
                  <a:solidFill>
                    <a:srgbClr val="ffffff"/>
                  </a:solidFill>
                </a:uFill>
                <a:latin typeface="Calibri"/>
                <a:ea typeface="Calibri"/>
              </a:rPr>
              <a:t>Include the HTTP NodeJS library</a:t>
            </a:r>
            <a:endParaRPr b="0" lang="en-US" sz="1400" spc="-1" strike="noStrike">
              <a:solidFill>
                <a:srgbClr val="000000"/>
              </a:solidFill>
              <a:uFill>
                <a:solidFill>
                  <a:srgbClr val="ffffff"/>
                </a:solidFill>
              </a:uFill>
              <a:latin typeface="Arial"/>
            </a:endParaRPr>
          </a:p>
        </p:txBody>
      </p:sp>
      <p:sp>
        <p:nvSpPr>
          <p:cNvPr id="169" name="TextShape 3"/>
          <p:cNvSpPr txBox="1"/>
          <p:nvPr/>
        </p:nvSpPr>
        <p:spPr>
          <a:xfrm>
            <a:off x="0" y="2880720"/>
            <a:ext cx="2608200" cy="763200"/>
          </a:xfrm>
          <a:prstGeom prst="rect">
            <a:avLst/>
          </a:prstGeom>
          <a:noFill/>
          <a:ln>
            <a:noFill/>
          </a:ln>
        </p:spPr>
        <p:txBody>
          <a:bodyPr tIns="91440" bIns="91440"/>
          <a:p>
            <a:pPr algn="r">
              <a:lnSpc>
                <a:spcPct val="115000"/>
              </a:lnSpc>
            </a:pPr>
            <a:r>
              <a:rPr b="0" lang="en-US" sz="1800" spc="-1" strike="noStrike">
                <a:solidFill>
                  <a:srgbClr val="9900ff"/>
                </a:solidFill>
                <a:uFill>
                  <a:solidFill>
                    <a:srgbClr val="ffffff"/>
                  </a:solidFill>
                </a:uFill>
                <a:latin typeface="Calibri"/>
                <a:ea typeface="Calibri"/>
              </a:rPr>
              <a:t>When the server gets a request, send back "Hello World" in plain text</a:t>
            </a:r>
            <a:endParaRPr b="0" lang="en-US" sz="1400" spc="-1" strike="noStrike">
              <a:solidFill>
                <a:srgbClr val="000000"/>
              </a:solidFill>
              <a:uFill>
                <a:solidFill>
                  <a:srgbClr val="ffffff"/>
                </a:solidFill>
              </a:uFill>
              <a:latin typeface="Arial"/>
            </a:endParaRPr>
          </a:p>
        </p:txBody>
      </p:sp>
      <p:sp>
        <p:nvSpPr>
          <p:cNvPr id="170" name="TextShape 4"/>
          <p:cNvSpPr txBox="1"/>
          <p:nvPr/>
        </p:nvSpPr>
        <p:spPr>
          <a:xfrm>
            <a:off x="-151920" y="4811400"/>
            <a:ext cx="2608200" cy="763200"/>
          </a:xfrm>
          <a:prstGeom prst="rect">
            <a:avLst/>
          </a:prstGeom>
          <a:noFill/>
          <a:ln>
            <a:noFill/>
          </a:ln>
        </p:spPr>
        <p:txBody>
          <a:bodyPr tIns="91440" bIns="91440"/>
          <a:p>
            <a:pPr algn="r">
              <a:lnSpc>
                <a:spcPct val="115000"/>
              </a:lnSpc>
            </a:pPr>
            <a:r>
              <a:rPr b="0" lang="en-US" sz="1800" spc="-1" strike="noStrike">
                <a:solidFill>
                  <a:srgbClr val="ff00ff"/>
                </a:solidFill>
                <a:uFill>
                  <a:solidFill>
                    <a:srgbClr val="ffffff"/>
                  </a:solidFill>
                </a:uFill>
                <a:latin typeface="Calibri"/>
                <a:ea typeface="Calibri"/>
              </a:rPr>
              <a:t>When the server is started, print a log message</a:t>
            </a:r>
            <a:endParaRPr b="0" lang="en-US" sz="1400" spc="-1" strike="noStrike">
              <a:solidFill>
                <a:srgbClr val="000000"/>
              </a:solidFill>
              <a:uFill>
                <a:solidFill>
                  <a:srgbClr val="ffffff"/>
                </a:solidFill>
              </a:uFill>
              <a:latin typeface="Arial"/>
            </a:endParaRPr>
          </a:p>
        </p:txBody>
      </p:sp>
      <p:sp>
        <p:nvSpPr>
          <p:cNvPr id="171" name="CustomShape 5"/>
          <p:cNvSpPr/>
          <p:nvPr/>
        </p:nvSpPr>
        <p:spPr>
          <a:xfrm>
            <a:off x="2867040" y="3078360"/>
            <a:ext cx="360" cy="1318320"/>
          </a:xfrm>
          <a:custGeom>
            <a:avLst/>
            <a:gdLst/>
            <a:ahLst/>
            <a:rect l="l" t="t" r="r" b="b"/>
            <a:pathLst>
              <a:path w="21600" h="21600">
                <a:moveTo>
                  <a:pt x="0" y="0"/>
                </a:moveTo>
                <a:lnTo>
                  <a:pt x="21600" y="21600"/>
                </a:lnTo>
              </a:path>
            </a:pathLst>
          </a:custGeom>
          <a:noFill/>
          <a:ln w="38160">
            <a:solidFill>
              <a:srgbClr val="9900ff"/>
            </a:solidFill>
            <a:round/>
          </a:ln>
        </p:spPr>
        <p:style>
          <a:lnRef idx="0"/>
          <a:fillRef idx="0"/>
          <a:effectRef idx="0"/>
          <a:fontRef idx="minor"/>
        </p:style>
      </p:sp>
      <p:sp>
        <p:nvSpPr>
          <p:cNvPr id="172" name="CustomShape 6"/>
          <p:cNvSpPr/>
          <p:nvPr/>
        </p:nvSpPr>
        <p:spPr>
          <a:xfrm>
            <a:off x="2867040" y="4974120"/>
            <a:ext cx="360" cy="846720"/>
          </a:xfrm>
          <a:custGeom>
            <a:avLst/>
            <a:gdLst/>
            <a:ahLst/>
            <a:rect l="l" t="t" r="r" b="b"/>
            <a:pathLst>
              <a:path w="21600" h="21600">
                <a:moveTo>
                  <a:pt x="0" y="0"/>
                </a:moveTo>
                <a:lnTo>
                  <a:pt x="21600" y="21600"/>
                </a:lnTo>
              </a:path>
            </a:pathLst>
          </a:custGeom>
          <a:noFill/>
          <a:ln w="38160">
            <a:solidFill>
              <a:srgbClr val="ff00ff"/>
            </a:solidFill>
            <a:round/>
          </a:ln>
        </p:spPr>
        <p:style>
          <a:lnRef idx="0"/>
          <a:fillRef idx="0"/>
          <a:effectRef idx="0"/>
          <a:fontRef idx="minor"/>
        </p:style>
      </p:sp>
      <p:sp>
        <p:nvSpPr>
          <p:cNvPr id="173" name="CustomShape 7"/>
          <p:cNvSpPr/>
          <p:nvPr/>
        </p:nvSpPr>
        <p:spPr>
          <a:xfrm>
            <a:off x="2867040" y="1604520"/>
            <a:ext cx="360" cy="340920"/>
          </a:xfrm>
          <a:custGeom>
            <a:avLst/>
            <a:gdLst/>
            <a:ahLst/>
            <a:rect l="l" t="t" r="r" b="b"/>
            <a:pathLst>
              <a:path w="21600" h="21600">
                <a:moveTo>
                  <a:pt x="0" y="0"/>
                </a:moveTo>
                <a:lnTo>
                  <a:pt x="21600" y="21600"/>
                </a:lnTo>
              </a:path>
            </a:pathLst>
          </a:custGeom>
          <a:noFill/>
          <a:ln w="38160">
            <a:solidFill>
              <a:srgbClr val="0000ff"/>
            </a:solidFill>
            <a:round/>
          </a:ln>
        </p:spPr>
        <p:style>
          <a:lnRef idx="0"/>
          <a:fillRef idx="0"/>
          <a:effectRef idx="0"/>
          <a:fontRef idx="minor"/>
        </p:style>
      </p:sp>
      <p:sp>
        <p:nvSpPr>
          <p:cNvPr id="174" name="TextShape 8"/>
          <p:cNvSpPr txBox="1"/>
          <p:nvPr/>
        </p:nvSpPr>
        <p:spPr>
          <a:xfrm>
            <a:off x="104400" y="6049080"/>
            <a:ext cx="2608200" cy="763200"/>
          </a:xfrm>
          <a:prstGeom prst="rect">
            <a:avLst/>
          </a:prstGeom>
          <a:noFill/>
          <a:ln>
            <a:noFill/>
          </a:ln>
        </p:spPr>
        <p:txBody>
          <a:bodyPr tIns="91440" bIns="91440"/>
          <a:p>
            <a:pPr algn="r">
              <a:lnSpc>
                <a:spcPct val="115000"/>
              </a:lnSpc>
            </a:pPr>
            <a:r>
              <a:rPr b="0" lang="en-US" sz="1800" spc="-1" strike="noStrike">
                <a:solidFill>
                  <a:srgbClr val="0000ff"/>
                </a:solidFill>
                <a:uFill>
                  <a:solidFill>
                    <a:srgbClr val="ffffff"/>
                  </a:solidFill>
                </a:uFill>
                <a:latin typeface="Calibri"/>
                <a:ea typeface="Calibri"/>
              </a:rPr>
              <a:t>Start listening for messages!</a:t>
            </a:r>
            <a:endParaRPr b="0" lang="en-US" sz="1400" spc="-1" strike="noStrike">
              <a:solidFill>
                <a:srgbClr val="000000"/>
              </a:solidFill>
              <a:uFill>
                <a:solidFill>
                  <a:srgbClr val="ffffff"/>
                </a:solidFill>
              </a:uFill>
              <a:latin typeface="Arial"/>
            </a:endParaRPr>
          </a:p>
        </p:txBody>
      </p:sp>
      <p:sp>
        <p:nvSpPr>
          <p:cNvPr id="175" name="CustomShape 9"/>
          <p:cNvSpPr/>
          <p:nvPr/>
        </p:nvSpPr>
        <p:spPr>
          <a:xfrm>
            <a:off x="2867040" y="6176520"/>
            <a:ext cx="360" cy="340920"/>
          </a:xfrm>
          <a:custGeom>
            <a:avLst/>
            <a:gdLst/>
            <a:ahLst/>
            <a:rect l="l" t="t" r="r" b="b"/>
            <a:pathLst>
              <a:path w="21600" h="21600">
                <a:moveTo>
                  <a:pt x="0" y="0"/>
                </a:moveTo>
                <a:lnTo>
                  <a:pt x="21600" y="21600"/>
                </a:lnTo>
              </a:path>
            </a:pathLst>
          </a:custGeom>
          <a:noFill/>
          <a:ln w="38160">
            <a:solidFill>
              <a:srgbClr val="0000ff"/>
            </a:solidFill>
            <a:round/>
          </a:ln>
        </p:spPr>
        <p:style>
          <a:lnRef idx="0"/>
          <a:fillRef idx="0"/>
          <a:effectRef idx="0"/>
          <a:fontRef idx="minor"/>
        </p:style>
      </p:sp>
    </p:spTree>
  </p:cSld>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Uploading server code</a:t>
            </a:r>
            <a:endParaRPr b="0" lang="en-US" sz="1400" spc="-1" strike="noStrike">
              <a:solidFill>
                <a:srgbClr val="000000"/>
              </a:solidFill>
              <a:uFill>
                <a:solidFill>
                  <a:srgbClr val="ffffff"/>
                </a:solidFill>
              </a:uFill>
              <a:latin typeface="Arial"/>
            </a:endParaRPr>
          </a:p>
        </p:txBody>
      </p:sp>
      <p:sp>
        <p:nvSpPr>
          <p:cNvPr id="585"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When you upload NodeJS code to a GitHub repository (or any code repository), </a:t>
            </a:r>
            <a:r>
              <a:rPr b="0" lang="en-US" sz="2400" spc="-1" strike="noStrike">
                <a:solidFill>
                  <a:srgbClr val="9900ff"/>
                </a:solidFill>
                <a:uFill>
                  <a:solidFill>
                    <a:srgbClr val="ffffff"/>
                  </a:solidFill>
                </a:uFill>
                <a:latin typeface="文泉驿微米黑"/>
                <a:ea typeface="Calibri"/>
              </a:rPr>
              <a:t>you should </a:t>
            </a:r>
            <a:r>
              <a:rPr b="1" lang="en-US" sz="2400" spc="-1" strike="noStrike">
                <a:solidFill>
                  <a:srgbClr val="9900ff"/>
                </a:solidFill>
                <a:uFill>
                  <a:solidFill>
                    <a:srgbClr val="ffffff"/>
                  </a:solidFill>
                </a:uFill>
                <a:latin typeface="文泉驿微米黑"/>
                <a:ea typeface="Calibri"/>
              </a:rPr>
              <a:t>not</a:t>
            </a:r>
            <a:r>
              <a:rPr b="0" lang="en-US" sz="2400" spc="-1" strike="noStrike">
                <a:solidFill>
                  <a:srgbClr val="9900ff"/>
                </a:solidFill>
                <a:uFill>
                  <a:solidFill>
                    <a:srgbClr val="ffffff"/>
                  </a:solidFill>
                </a:uFill>
                <a:latin typeface="文泉驿微米黑"/>
                <a:ea typeface="Calibri"/>
              </a:rPr>
              <a:t> upload the </a:t>
            </a:r>
            <a:r>
              <a:rPr b="0" lang="en-US" sz="2400" spc="-1" strike="noStrike">
                <a:solidFill>
                  <a:srgbClr val="9900ff"/>
                </a:solidFill>
                <a:uFill>
                  <a:solidFill>
                    <a:srgbClr val="ffffff"/>
                  </a:solidFill>
                </a:uFill>
                <a:latin typeface="文泉驿微米黑"/>
                <a:ea typeface="Consolas"/>
              </a:rPr>
              <a:t>node_modules</a:t>
            </a:r>
            <a:r>
              <a:rPr b="0" lang="en-US" sz="2400" spc="-1" strike="noStrike">
                <a:solidFill>
                  <a:srgbClr val="9900ff"/>
                </a:solidFill>
                <a:uFill>
                  <a:solidFill>
                    <a:srgbClr val="ffffff"/>
                  </a:solidFill>
                </a:uFill>
                <a:latin typeface="文泉驿微米黑"/>
                <a:ea typeface="Calibri"/>
              </a:rPr>
              <a:t> directory</a:t>
            </a:r>
            <a:r>
              <a:rPr b="0" lang="en-US" sz="2400" spc="-1" strike="noStrike">
                <a:solidFill>
                  <a:srgbClr val="434343"/>
                </a:solidFill>
                <a:uFill>
                  <a:solidFill>
                    <a:srgbClr val="ffffff"/>
                  </a:solidFill>
                </a:uFill>
                <a:latin typeface="文泉驿微米黑"/>
                <a:ea typeface="Calibri"/>
              </a:rPr>
              <a:t>:</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You shouldn't be modifying code in the </a:t>
            </a:r>
            <a:r>
              <a:rPr b="0" lang="en-US" sz="2400" spc="-1" strike="noStrike">
                <a:solidFill>
                  <a:srgbClr val="434343"/>
                </a:solidFill>
                <a:uFill>
                  <a:solidFill>
                    <a:srgbClr val="ffffff"/>
                  </a:solidFill>
                </a:uFill>
                <a:latin typeface="文泉驿微米黑"/>
                <a:ea typeface="Consolas"/>
              </a:rPr>
              <a:t>node_modules</a:t>
            </a:r>
            <a:r>
              <a:rPr b="0" lang="en-US" sz="2400" spc="-1" strike="noStrike">
                <a:solidFill>
                  <a:srgbClr val="434343"/>
                </a:solidFill>
                <a:uFill>
                  <a:solidFill>
                    <a:srgbClr val="ffffff"/>
                  </a:solidFill>
                </a:uFill>
                <a:latin typeface="文泉驿微米黑"/>
                <a:ea typeface="Calibri"/>
              </a:rPr>
              <a:t> directory, so there's no reason to have it under version control</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驿微米黑"/>
                <a:ea typeface="Calibri"/>
              </a:rPr>
              <a:t>This will also increase your repo size significantly</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1" lang="en-US" sz="2400" spc="-1" strike="noStrike">
                <a:solidFill>
                  <a:srgbClr val="434343"/>
                </a:solidFill>
                <a:uFill>
                  <a:solidFill>
                    <a:srgbClr val="ffffff"/>
                  </a:solidFill>
                </a:uFill>
                <a:latin typeface="文泉驿微米黑"/>
                <a:ea typeface="Calibri"/>
              </a:rPr>
              <a:t>Q: But if you don't upload the node_modules directory to your code repository, how will anyone know what libraries they need to install?</a:t>
            </a:r>
            <a:endParaRPr b="0" lang="en-US" sz="1400" spc="-1" strike="noStrike">
              <a:solidFill>
                <a:srgbClr val="000000"/>
              </a:solidFill>
              <a:uFill>
                <a:solidFill>
                  <a:srgbClr val="ffffff"/>
                </a:solidFill>
              </a:uFill>
              <a:latin typeface="Arial"/>
            </a:endParaRPr>
          </a:p>
        </p:txBody>
      </p:sp>
    </p:spTree>
  </p:cSld>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6"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Managing dependencies</a:t>
            </a:r>
            <a:endParaRPr b="0" lang="en-US" sz="1400" spc="-1" strike="noStrike">
              <a:solidFill>
                <a:srgbClr val="000000"/>
              </a:solidFill>
              <a:uFill>
                <a:solidFill>
                  <a:srgbClr val="ffffff"/>
                </a:solidFill>
              </a:uFill>
              <a:latin typeface="Arial"/>
            </a:endParaRPr>
          </a:p>
        </p:txBody>
      </p:sp>
      <p:sp>
        <p:nvSpPr>
          <p:cNvPr id="587"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If we don't include the </a:t>
            </a:r>
            <a:r>
              <a:rPr b="0" lang="en-US" sz="2400" spc="-1" strike="noStrike">
                <a:solidFill>
                  <a:srgbClr val="434343"/>
                </a:solidFill>
                <a:uFill>
                  <a:solidFill>
                    <a:srgbClr val="ffffff"/>
                  </a:solidFill>
                </a:uFill>
                <a:latin typeface="文泉驿微米黑"/>
                <a:ea typeface="Consolas"/>
              </a:rPr>
              <a:t>node_modules</a:t>
            </a:r>
            <a:r>
              <a:rPr b="0" lang="en-US" sz="2400" spc="-1" strike="noStrike">
                <a:solidFill>
                  <a:srgbClr val="434343"/>
                </a:solidFill>
                <a:uFill>
                  <a:solidFill>
                    <a:srgbClr val="ffffff"/>
                  </a:solidFill>
                </a:uFill>
                <a:latin typeface="文泉驿微米黑"/>
                <a:ea typeface="Calibri"/>
              </a:rPr>
              <a:t> directory in our repository, we need to somehow tell other people what </a:t>
            </a:r>
            <a:r>
              <a:rPr b="0" lang="en-US" sz="2400" spc="-1" strike="noStrike">
                <a:solidFill>
                  <a:srgbClr val="434343"/>
                </a:solidFill>
                <a:uFill>
                  <a:solidFill>
                    <a:srgbClr val="ffffff"/>
                  </a:solidFill>
                </a:uFill>
                <a:latin typeface="文泉驿微米黑"/>
                <a:ea typeface="Consolas"/>
              </a:rPr>
              <a:t>npm</a:t>
            </a:r>
            <a:r>
              <a:rPr b="0" lang="en-US" sz="2400" spc="-1" strike="noStrike">
                <a:solidFill>
                  <a:srgbClr val="434343"/>
                </a:solidFill>
                <a:uFill>
                  <a:solidFill>
                    <a:srgbClr val="ffffff"/>
                  </a:solidFill>
                </a:uFill>
                <a:latin typeface="文泉驿微米黑"/>
                <a:ea typeface="Calibri"/>
              </a:rPr>
              <a:t> modules they need to install.</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1" lang="en-US" sz="2400" spc="-1" strike="noStrike">
                <a:solidFill>
                  <a:srgbClr val="434343"/>
                </a:solidFill>
                <a:uFill>
                  <a:solidFill>
                    <a:srgbClr val="ffffff"/>
                  </a:solidFill>
                </a:uFill>
                <a:latin typeface="文泉驿微米黑"/>
                <a:ea typeface="Consolas"/>
              </a:rPr>
              <a:t>npm</a:t>
            </a:r>
            <a:r>
              <a:rPr b="1" lang="en-US" sz="2400" spc="-1" strike="noStrike">
                <a:solidFill>
                  <a:srgbClr val="434343"/>
                </a:solidFill>
                <a:uFill>
                  <a:solidFill>
                    <a:srgbClr val="ffffff"/>
                  </a:solidFill>
                </a:uFill>
                <a:latin typeface="文泉驿微米黑"/>
                <a:ea typeface="Calibri"/>
              </a:rPr>
              <a:t> provides a mechanism for this: </a:t>
            </a:r>
            <a:r>
              <a:rPr b="1" lang="en-US" sz="2400" spc="-1" strike="noStrike" u="sng">
                <a:solidFill>
                  <a:srgbClr val="0097a7"/>
                </a:solidFill>
                <a:uFill>
                  <a:solidFill>
                    <a:srgbClr val="ffffff"/>
                  </a:solidFill>
                </a:uFill>
                <a:latin typeface="文泉驿微米黑"/>
                <a:ea typeface="Consolas"/>
                <a:hlinkClick r:id="rId1"/>
              </a:rPr>
              <a:t>package.json</a:t>
            </a:r>
            <a:endParaRPr b="0" lang="en-US" sz="1400" spc="-1" strike="noStrike">
              <a:solidFill>
                <a:srgbClr val="000000"/>
              </a:solidFill>
              <a:uFill>
                <a:solidFill>
                  <a:srgbClr val="ffffff"/>
                </a:solidFill>
              </a:uFill>
              <a:latin typeface="Arial"/>
            </a:endParaRPr>
          </a:p>
        </p:txBody>
      </p:sp>
    </p:spTree>
  </p:cSld>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package.json</a:t>
            </a:r>
            <a:endParaRPr b="0" lang="en-US" sz="1400" spc="-1" strike="noStrike">
              <a:solidFill>
                <a:srgbClr val="000000"/>
              </a:solidFill>
              <a:uFill>
                <a:solidFill>
                  <a:srgbClr val="ffffff"/>
                </a:solidFill>
              </a:uFill>
              <a:latin typeface="Arial"/>
            </a:endParaRPr>
          </a:p>
        </p:txBody>
      </p:sp>
      <p:sp>
        <p:nvSpPr>
          <p:cNvPr id="589"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You can put a file named </a:t>
            </a:r>
            <a:r>
              <a:rPr b="0" lang="en-US" sz="2400" spc="-1" strike="noStrike" u="sng">
                <a:solidFill>
                  <a:srgbClr val="0097a7"/>
                </a:solidFill>
                <a:uFill>
                  <a:solidFill>
                    <a:srgbClr val="ffffff"/>
                  </a:solidFill>
                </a:uFill>
                <a:latin typeface="文泉驿微米黑"/>
                <a:ea typeface="Consolas"/>
                <a:hlinkClick r:id="rId1"/>
              </a:rPr>
              <a:t>package</a:t>
            </a:r>
            <a:r>
              <a:rPr b="0" lang="en-US" sz="2400" spc="-1" strike="noStrike" u="sng">
                <a:solidFill>
                  <a:srgbClr val="0097a7"/>
                </a:solidFill>
                <a:uFill>
                  <a:solidFill>
                    <a:srgbClr val="ffffff"/>
                  </a:solidFill>
                </a:uFill>
                <a:latin typeface="文泉驿微米黑"/>
                <a:ea typeface="Consolas"/>
                <a:hlinkClick r:id="rId2"/>
              </a:rPr>
              <a:t>.json</a:t>
            </a:r>
            <a:r>
              <a:rPr b="0" lang="en-US" sz="2400" spc="-1" strike="noStrike">
                <a:solidFill>
                  <a:srgbClr val="434343"/>
                </a:solidFill>
                <a:uFill>
                  <a:solidFill>
                    <a:srgbClr val="ffffff"/>
                  </a:solidFill>
                </a:uFill>
                <a:latin typeface="文泉驿微米黑"/>
                <a:ea typeface="Calibri"/>
              </a:rPr>
              <a:t> in the root directory of your NodeJS project to specify metadata about your project.</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Create a </a:t>
            </a:r>
            <a:r>
              <a:rPr b="0" lang="en-US" sz="2400" spc="-1" strike="noStrike" u="sng">
                <a:solidFill>
                  <a:srgbClr val="0097a7"/>
                </a:solidFill>
                <a:uFill>
                  <a:solidFill>
                    <a:srgbClr val="ffffff"/>
                  </a:solidFill>
                </a:uFill>
                <a:latin typeface="文泉驿微米黑"/>
                <a:ea typeface="Consolas"/>
                <a:hlinkClick r:id="rId3"/>
              </a:rPr>
              <a:t>package.json</a:t>
            </a:r>
            <a:r>
              <a:rPr b="0" lang="en-US" sz="2400" spc="-1" strike="noStrike">
                <a:solidFill>
                  <a:srgbClr val="434343"/>
                </a:solidFill>
                <a:uFill>
                  <a:solidFill>
                    <a:srgbClr val="ffffff"/>
                  </a:solidFill>
                </a:uFill>
                <a:latin typeface="文泉驿微米黑"/>
                <a:ea typeface="Calibri"/>
              </a:rPr>
              <a:t> file using the following command:</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onsolas"/>
              </a:rPr>
              <a:t>$ npm init</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This will ask you a series of questions then generate a </a:t>
            </a:r>
            <a:r>
              <a:rPr b="0" lang="en-US" sz="2400" spc="-1" strike="noStrike">
                <a:solidFill>
                  <a:srgbClr val="434343"/>
                </a:solidFill>
                <a:uFill>
                  <a:solidFill>
                    <a:srgbClr val="ffffff"/>
                  </a:solidFill>
                </a:uFill>
                <a:latin typeface="文泉驿微米黑"/>
                <a:ea typeface="Consolas"/>
              </a:rPr>
              <a:t>package.json</a:t>
            </a:r>
            <a:r>
              <a:rPr b="0" lang="en-US" sz="2400" spc="-1" strike="noStrike">
                <a:solidFill>
                  <a:srgbClr val="434343"/>
                </a:solidFill>
                <a:uFill>
                  <a:solidFill>
                    <a:srgbClr val="ffffff"/>
                  </a:solidFill>
                </a:uFill>
                <a:latin typeface="文泉驿微米黑"/>
                <a:ea typeface="Calibri"/>
              </a:rPr>
              <a:t> file based on your answers.</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p:txBody>
      </p:sp>
    </p:spTree>
  </p:cSld>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Auto-generated package.json</a:t>
            </a:r>
            <a:endParaRPr b="0" lang="en-US" sz="1400" spc="-1" strike="noStrike">
              <a:solidFill>
                <a:srgbClr val="000000"/>
              </a:solidFill>
              <a:uFill>
                <a:solidFill>
                  <a:srgbClr val="ffffff"/>
                </a:solidFill>
              </a:uFill>
              <a:latin typeface="Arial"/>
            </a:endParaRPr>
          </a:p>
        </p:txBody>
      </p:sp>
      <p:pic>
        <p:nvPicPr>
          <p:cNvPr id="591" name="Google Shape;866;p105" descr=""/>
          <p:cNvPicPr/>
          <p:nvPr/>
        </p:nvPicPr>
        <p:blipFill>
          <a:blip r:embed="rId1"/>
          <a:stretch/>
        </p:blipFill>
        <p:spPr>
          <a:xfrm>
            <a:off x="782640" y="1620000"/>
            <a:ext cx="6644160" cy="4891320"/>
          </a:xfrm>
          <a:prstGeom prst="rect">
            <a:avLst/>
          </a:prstGeom>
          <a:ln>
            <a:noFill/>
          </a:ln>
        </p:spPr>
      </p:pic>
      <p:sp>
        <p:nvSpPr>
          <p:cNvPr id="592" name="CustomShape 2"/>
          <p:cNvSpPr/>
          <p:nvPr/>
        </p:nvSpPr>
        <p:spPr>
          <a:xfrm>
            <a:off x="6858000" y="5821560"/>
            <a:ext cx="1820520" cy="855000"/>
          </a:xfrm>
          <a:prstGeom prst="rect">
            <a:avLst/>
          </a:prstGeom>
          <a:noFill/>
          <a:ln>
            <a:noFill/>
          </a:ln>
        </p:spPr>
        <p:style>
          <a:lnRef idx="0"/>
          <a:fillRef idx="0"/>
          <a:effectRef idx="0"/>
          <a:fontRef idx="minor"/>
        </p:style>
        <p:txBody>
          <a:bodyPr tIns="91440" bIns="91440"/>
          <a:p>
            <a:pPr>
              <a:lnSpc>
                <a:spcPct val="100000"/>
              </a:lnSpc>
            </a:pPr>
            <a:r>
              <a:rPr b="0" lang="en-US" sz="2400" spc="-1" strike="noStrike" u="sng">
                <a:solidFill>
                  <a:srgbClr val="0097a7"/>
                </a:solidFill>
                <a:uFill>
                  <a:solidFill>
                    <a:srgbClr val="ffffff"/>
                  </a:solidFill>
                </a:uFill>
                <a:latin typeface="Calibri"/>
                <a:ea typeface="Calibri"/>
                <a:hlinkClick r:id="rId2"/>
              </a:rPr>
              <a:t>GitHub</a:t>
            </a:r>
            <a:endParaRPr b="0" lang="en-US" sz="1800" spc="-1" strike="noStrike">
              <a:solidFill>
                <a:srgbClr val="000000"/>
              </a:solidFill>
              <a:uFill>
                <a:solidFill>
                  <a:srgbClr val="ffffff"/>
                </a:solidFill>
              </a:uFill>
              <a:latin typeface="Arial"/>
            </a:endParaRPr>
          </a:p>
        </p:txBody>
      </p:sp>
    </p:spTree>
  </p:cSld>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Saving deps to package.json</a:t>
            </a:r>
            <a:endParaRPr b="0" lang="en-US" sz="1400" spc="-1" strike="noStrike">
              <a:solidFill>
                <a:srgbClr val="000000"/>
              </a:solidFill>
              <a:uFill>
                <a:solidFill>
                  <a:srgbClr val="ffffff"/>
                </a:solidFill>
              </a:uFill>
              <a:latin typeface="Arial"/>
            </a:endParaRPr>
          </a:p>
        </p:txBody>
      </p:sp>
      <p:sp>
        <p:nvSpPr>
          <p:cNvPr id="594"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Now when you install packages, you should pass in the --save parameter:</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200" spc="-1" strike="noStrike">
                <a:solidFill>
                  <a:srgbClr val="434343"/>
                </a:solidFill>
                <a:uFill>
                  <a:solidFill>
                    <a:srgbClr val="ffffff"/>
                  </a:solidFill>
                </a:uFill>
                <a:latin typeface="文泉驿微米黑"/>
                <a:ea typeface="Consolas"/>
              </a:rPr>
              <a:t>$ npm install --save express</a:t>
            </a:r>
            <a:endParaRPr b="0" lang="en-US" sz="1400" spc="-1" strike="noStrike">
              <a:solidFill>
                <a:srgbClr val="000000"/>
              </a:solidFill>
              <a:uFill>
                <a:solidFill>
                  <a:srgbClr val="ffffff"/>
                </a:solidFill>
              </a:uFill>
              <a:latin typeface="Arial"/>
            </a:endParaRPr>
          </a:p>
          <a:p>
            <a:pPr>
              <a:lnSpc>
                <a:spcPct val="115000"/>
              </a:lnSpc>
            </a:pPr>
            <a:r>
              <a:rPr b="0" lang="en-US" sz="2200" spc="-1" strike="noStrike">
                <a:solidFill>
                  <a:srgbClr val="434343"/>
                </a:solidFill>
                <a:uFill>
                  <a:solidFill>
                    <a:srgbClr val="ffffff"/>
                  </a:solidFill>
                </a:uFill>
                <a:latin typeface="文泉驿微米黑"/>
                <a:ea typeface="Consolas"/>
              </a:rPr>
              <a:t>$ npm install --save body-parser</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200" spc="-1" strike="noStrike">
                <a:solidFill>
                  <a:srgbClr val="434343"/>
                </a:solidFill>
                <a:uFill>
                  <a:solidFill>
                    <a:srgbClr val="ffffff"/>
                  </a:solidFill>
                </a:uFill>
                <a:latin typeface="文泉驿微米黑"/>
                <a:ea typeface="Calibri"/>
              </a:rPr>
              <a:t>This will also add an entry for this library in package.json.</a:t>
            </a:r>
            <a:endParaRPr b="0" lang="en-US" sz="1400" spc="-1" strike="noStrike">
              <a:solidFill>
                <a:srgbClr val="000000"/>
              </a:solidFill>
              <a:uFill>
                <a:solidFill>
                  <a:srgbClr val="ffffff"/>
                </a:solidFill>
              </a:uFill>
              <a:latin typeface="Arial"/>
            </a:endParaRPr>
          </a:p>
        </p:txBody>
      </p:sp>
      <p:pic>
        <p:nvPicPr>
          <p:cNvPr id="595" name="Google Shape;874;p106" descr=""/>
          <p:cNvPicPr/>
          <p:nvPr/>
        </p:nvPicPr>
        <p:blipFill>
          <a:blip r:embed="rId1"/>
          <a:srcRect l="0" t="33702" r="50932" b="50437"/>
          <a:stretch/>
        </p:blipFill>
        <p:spPr>
          <a:xfrm>
            <a:off x="910800" y="4845600"/>
            <a:ext cx="5126040" cy="1628640"/>
          </a:xfrm>
          <a:prstGeom prst="rect">
            <a:avLst/>
          </a:prstGeom>
          <a:ln>
            <a:noFill/>
          </a:ln>
        </p:spPr>
      </p:pic>
    </p:spTree>
  </p:cSld>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Saving deps to package.json</a:t>
            </a:r>
            <a:endParaRPr b="0" lang="en-US" sz="1400" spc="-1" strike="noStrike">
              <a:solidFill>
                <a:srgbClr val="000000"/>
              </a:solidFill>
              <a:uFill>
                <a:solidFill>
                  <a:srgbClr val="ffffff"/>
                </a:solidFill>
              </a:uFill>
              <a:latin typeface="Arial"/>
            </a:endParaRPr>
          </a:p>
        </p:txBody>
      </p:sp>
      <p:sp>
        <p:nvSpPr>
          <p:cNvPr id="597"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If you remove the node_modules directory:</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onsolas"/>
              </a:rPr>
              <a:t>$ rm -rf node_modules</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You can install your project dependencies again via:</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onsolas"/>
              </a:rPr>
              <a:t>$ npm install</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000" spc="-1" strike="noStrike">
                <a:solidFill>
                  <a:srgbClr val="434343"/>
                </a:solidFill>
                <a:uFill>
                  <a:solidFill>
                    <a:srgbClr val="ffffff"/>
                  </a:solidFill>
                </a:uFill>
                <a:latin typeface="文泉驿微米黑"/>
                <a:ea typeface="Calibri"/>
              </a:rPr>
              <a:t>This also allows people who have downloaded your code from GitHub to install all your dependencies with one command instead of having to install all dependencies individually.</a:t>
            </a:r>
            <a:endParaRPr b="0" lang="en-US" sz="1400" spc="-1" strike="noStrike">
              <a:solidFill>
                <a:srgbClr val="000000"/>
              </a:solidFill>
              <a:uFill>
                <a:solidFill>
                  <a:srgbClr val="ffffff"/>
                </a:solidFill>
              </a:uFill>
              <a:latin typeface="Arial"/>
            </a:endParaRPr>
          </a:p>
        </p:txBody>
      </p:sp>
    </p:spTree>
  </p:cSld>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8"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驿微米黑"/>
                <a:ea typeface="Montserrat"/>
              </a:rPr>
              <a:t>npm scripts</a:t>
            </a:r>
            <a:endParaRPr b="0" lang="en-US" sz="1400" spc="-1" strike="noStrike">
              <a:solidFill>
                <a:srgbClr val="000000"/>
              </a:solidFill>
              <a:uFill>
                <a:solidFill>
                  <a:srgbClr val="ffffff"/>
                </a:solidFill>
              </a:uFill>
              <a:latin typeface="Arial"/>
            </a:endParaRPr>
          </a:p>
        </p:txBody>
      </p:sp>
      <p:sp>
        <p:nvSpPr>
          <p:cNvPr id="599" name="TextShape 2"/>
          <p:cNvSpPr txBox="1"/>
          <p:nvPr/>
        </p:nvSpPr>
        <p:spPr>
          <a:xfrm>
            <a:off x="782640" y="1560240"/>
            <a:ext cx="7578360" cy="5418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Your package.json file also defines scripts:</a:t>
            </a:r>
            <a:endParaRPr b="0" lang="en-US" sz="1400" spc="-1" strike="noStrike">
              <a:solidFill>
                <a:srgbClr val="000000"/>
              </a:solidFill>
              <a:uFill>
                <a:solidFill>
                  <a:srgbClr val="ffffff"/>
                </a:solidFill>
              </a:uFill>
              <a:latin typeface="Arial"/>
            </a:endParaRPr>
          </a:p>
        </p:txBody>
      </p:sp>
      <p:pic>
        <p:nvPicPr>
          <p:cNvPr id="600" name="Google Shape;887;p108" descr=""/>
          <p:cNvPicPr/>
          <p:nvPr/>
        </p:nvPicPr>
        <p:blipFill>
          <a:blip r:embed="rId1"/>
          <a:srcRect l="0" t="64082" r="0" b="19487"/>
          <a:stretch/>
        </p:blipFill>
        <p:spPr>
          <a:xfrm>
            <a:off x="782640" y="2358720"/>
            <a:ext cx="6644160" cy="1153440"/>
          </a:xfrm>
          <a:prstGeom prst="rect">
            <a:avLst/>
          </a:prstGeom>
          <a:ln>
            <a:noFill/>
          </a:ln>
        </p:spPr>
      </p:pic>
      <p:sp>
        <p:nvSpPr>
          <p:cNvPr id="601" name="TextShape 3"/>
          <p:cNvSpPr txBox="1"/>
          <p:nvPr/>
        </p:nvSpPr>
        <p:spPr>
          <a:xfrm>
            <a:off x="782640" y="3617640"/>
            <a:ext cx="7578360" cy="245808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驿微米黑"/>
                <a:ea typeface="Calibri"/>
              </a:rPr>
              <a:t>You can run these scripts using </a:t>
            </a:r>
            <a:r>
              <a:rPr b="0" lang="en-US" sz="2400" spc="-1" strike="noStrike">
                <a:solidFill>
                  <a:srgbClr val="434343"/>
                </a:solidFill>
                <a:uFill>
                  <a:solidFill>
                    <a:srgbClr val="ffffff"/>
                  </a:solidFill>
                </a:uFill>
                <a:latin typeface="文泉驿微米黑"/>
                <a:ea typeface="Consolas"/>
              </a:rPr>
              <a:t>$ npm </a:t>
            </a:r>
            <a:r>
              <a:rPr b="1" i="1" lang="en-US" sz="2400" spc="-1" strike="noStrike">
                <a:solidFill>
                  <a:srgbClr val="434343"/>
                </a:solidFill>
                <a:uFill>
                  <a:solidFill>
                    <a:srgbClr val="ffffff"/>
                  </a:solidFill>
                </a:uFill>
                <a:latin typeface="文泉驿微米黑"/>
                <a:ea typeface="Calibri"/>
              </a:rPr>
              <a:t>scriptName</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alibri"/>
              </a:rPr>
              <a:t>E.g. the following command runs "node server.js"</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驿微米黑"/>
                <a:ea typeface="Consolas"/>
              </a:rPr>
              <a:t>$ npm start</a:t>
            </a:r>
            <a:endParaRPr b="0" lang="en-US" sz="1400" spc="-1" strike="noStrike">
              <a:solidFill>
                <a:srgbClr val="000000"/>
              </a:solidFill>
              <a:uFill>
                <a:solidFill>
                  <a:srgbClr val="ffffff"/>
                </a:solidFill>
              </a:u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714</TotalTime>
  <Application>LibreOffice/5.1.6.2$Linux_X86_64 LibreOffice_project/10m0$Build-2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zh-CN</dc:language>
  <cp:lastModifiedBy>jjean</cp:lastModifiedBy>
  <dcterms:modified xsi:type="dcterms:W3CDTF">2019-05-20T20:22:41Z</dcterms:modified>
  <cp:revision>12</cp:revision>
  <dc:subject/>
  <dc:title/>
</cp:coreProperties>
</file>