
<file path=[Content_Types].xml><?xml version="1.0" encoding="utf-8"?>
<Types xmlns="http://schemas.openxmlformats.org/package/2006/content-types">
  <Override PartName="/_rels/.rels" ContentType="application/vnd.openxmlformats-package.relationships+xml"/>
  <Override PartName="/ppt/slides/slide118.xml" ContentType="application/vnd.openxmlformats-officedocument.presentationml.slide+xml"/>
  <Override PartName="/ppt/slides/slide117.xml" ContentType="application/vnd.openxmlformats-officedocument.presentationml.slide+xml"/>
  <Override PartName="/ppt/slides/slide116.xml" ContentType="application/vnd.openxmlformats-officedocument.presentationml.slide+xml"/>
  <Override PartName="/ppt/slides/slide115.xml" ContentType="application/vnd.openxmlformats-officedocument.presentationml.slide+xml"/>
  <Override PartName="/ppt/slides/slide108.xml" ContentType="application/vnd.openxmlformats-officedocument.presentationml.slide+xml"/>
  <Override PartName="/ppt/slides/slide107.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89.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55.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_rels/slide122.xml.rels" ContentType="application/vnd.openxmlformats-package.relationships+xml"/>
  <Override PartName="/ppt/slides/_rels/slide121.xml.rels" ContentType="application/vnd.openxmlformats-package.relationships+xml"/>
  <Override PartName="/ppt/slides/_rels/slide120.xml.rels" ContentType="application/vnd.openxmlformats-package.relationships+xml"/>
  <Override PartName="/ppt/slides/_rels/slide104.xml.rels" ContentType="application/vnd.openxmlformats-package.relationships+xml"/>
  <Override PartName="/ppt/slides/_rels/slide46.xml.rels" ContentType="application/vnd.openxmlformats-package.relationships+xml"/>
  <Override PartName="/ppt/slides/_rels/slide43.xml.rels" ContentType="application/vnd.openxmlformats-package.relationships+xml"/>
  <Override PartName="/ppt/slides/_rels/slide99.xml.rels" ContentType="application/vnd.openxmlformats-package.relationships+xml"/>
  <Override PartName="/ppt/slides/_rels/slide42.xml.rels" ContentType="application/vnd.openxmlformats-package.relationships+xml"/>
  <Override PartName="/ppt/slides/_rels/slide98.xml.rels" ContentType="application/vnd.openxmlformats-package.relationships+xml"/>
  <Override PartName="/ppt/slides/_rels/slide41.xml.rels" ContentType="application/vnd.openxmlformats-package.relationships+xml"/>
  <Override PartName="/ppt/slides/_rels/slide97.xml.rels" ContentType="application/vnd.openxmlformats-package.relationships+xml"/>
  <Override PartName="/ppt/slides/_rels/slide40.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95.xml.rels" ContentType="application/vnd.openxmlformats-package.relationships+xml"/>
  <Override PartName="/ppt/slides/_rels/slide36.xml.rels" ContentType="application/vnd.openxmlformats-package.relationships+xml"/>
  <Override PartName="/ppt/slides/_rels/slide94.xml.rels" ContentType="application/vnd.openxmlformats-package.relationships+xml"/>
  <Override PartName="/ppt/slides/_rels/slide35.xml.rels" ContentType="application/vnd.openxmlformats-package.relationships+xml"/>
  <Override PartName="/ppt/slides/_rels/slide93.xml.rels" ContentType="application/vnd.openxmlformats-package.relationships+xml"/>
  <Override PartName="/ppt/slides/_rels/slide77.xml.rels" ContentType="application/vnd.openxmlformats-package.relationships+xml"/>
  <Override PartName="/ppt/slides/_rels/slide34.xml.rels" ContentType="application/vnd.openxmlformats-package.relationships+xml"/>
  <Override PartName="/ppt/slides/_rels/slide92.xml.rels" ContentType="application/vnd.openxmlformats-package.relationships+xml"/>
  <Override PartName="/ppt/slides/_rels/slide91.xml.rels" ContentType="application/vnd.openxmlformats-package.relationships+xml"/>
  <Override PartName="/ppt/slides/_rels/slide116.xml.rels" ContentType="application/vnd.openxmlformats-package.relationships+xml"/>
  <Override PartName="/ppt/slides/_rels/slide26.xml.rels" ContentType="application/vnd.openxmlformats-package.relationships+xml"/>
  <Override PartName="/ppt/slides/_rels/slide58.xml.rels" ContentType="application/vnd.openxmlformats-package.relationships+xml"/>
  <Override PartName="/ppt/slides/_rels/slide100.xml.rels" ContentType="application/vnd.openxmlformats-package.relationships+xml"/>
  <Override PartName="/ppt/slides/_rels/slide10.xml.rels" ContentType="application/vnd.openxmlformats-package.relationships+xml"/>
  <Override PartName="/ppt/slides/_rels/slide29.xml.rels" ContentType="application/vnd.openxmlformats-package.relationships+xml"/>
  <Override PartName="/ppt/slides/_rels/slide17.xml.rels" ContentType="application/vnd.openxmlformats-package.relationships+xml"/>
  <Override PartName="/ppt/slides/_rels/slide86.xml.rels" ContentType="application/vnd.openxmlformats-package.relationships+xml"/>
  <Override PartName="/ppt/slides/_rels/slide114.xml.rels" ContentType="application/vnd.openxmlformats-package.relationships+xml"/>
  <Override PartName="/ppt/slides/_rels/slide24.xml.rels" ContentType="application/vnd.openxmlformats-package.relationships+xml"/>
  <Override PartName="/ppt/slides/_rels/slide82.xml.rels" ContentType="application/vnd.openxmlformats-package.relationships+xml"/>
  <Override PartName="/ppt/slides/_rels/slide45.xml.rels" ContentType="application/vnd.openxmlformats-package.relationships+xml"/>
  <Override PartName="/ppt/slides/_rels/slide2.xml.rels" ContentType="application/vnd.openxmlformats-package.relationships+xml"/>
  <Override PartName="/ppt/slides/_rels/slide85.xml.rels" ContentType="application/vnd.openxmlformats-package.relationships+xml"/>
  <Override PartName="/ppt/slides/_rels/slide113.xml.rels" ContentType="application/vnd.openxmlformats-package.relationships+xml"/>
  <Override PartName="/ppt/slides/_rels/slide23.xml.rels" ContentType="application/vnd.openxmlformats-package.relationships+xml"/>
  <Override PartName="/ppt/slides/_rels/slide81.xml.rels" ContentType="application/vnd.openxmlformats-package.relationships+xml"/>
  <Override PartName="/ppt/slides/_rels/slide44.xml.rels" ContentType="application/vnd.openxmlformats-package.relationships+xml"/>
  <Override PartName="/ppt/slides/_rels/slide1.xml.rels" ContentType="application/vnd.openxmlformats-package.relationships+xml"/>
  <Override PartName="/ppt/slides/_rels/slide117.xml.rels" ContentType="application/vnd.openxmlformats-package.relationships+xml"/>
  <Override PartName="/ppt/slides/_rels/slide7.xml.rels" ContentType="application/vnd.openxmlformats-package.relationships+xml"/>
  <Override PartName="/ppt/slides/_rels/slide84.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51.xml.rels" ContentType="application/vnd.openxmlformats-package.relationships+xml"/>
  <Override PartName="/ppt/slides/_rels/slide115.xml.rels" ContentType="application/vnd.openxmlformats-package.relationships+xml"/>
  <Override PartName="/ppt/slides/_rels/slide25.xml.rels" ContentType="application/vnd.openxmlformats-package.relationships+xml"/>
  <Override PartName="/ppt/slides/_rels/slide101.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4.xml.rels" ContentType="application/vnd.openxmlformats-package.relationships+xml"/>
  <Override PartName="/ppt/slides/_rels/slide68.xml.rels" ContentType="application/vnd.openxmlformats-package.relationships+xml"/>
  <Override PartName="/ppt/slides/_rels/slide102.xml.rels" ContentType="application/vnd.openxmlformats-package.relationships+xml"/>
  <Override PartName="/ppt/slides/_rels/slide12.xml.rels" ContentType="application/vnd.openxmlformats-package.relationships+xml"/>
  <Override PartName="/ppt/slides/_rels/slide70.xml.rels" ContentType="application/vnd.openxmlformats-package.relationships+xml"/>
  <Override PartName="/ppt/slides/_rels/slide123.xml.rels" ContentType="application/vnd.openxmlformats-package.relationships+xml"/>
  <Override PartName="/ppt/slides/_rels/slide33.xml.rels" ContentType="application/vnd.openxmlformats-package.relationships+xml"/>
  <Override PartName="/ppt/slides/_rels/slide19.xml.rels" ContentType="application/vnd.openxmlformats-package.relationships+xml"/>
  <Override PartName="/ppt/slides/_rels/slide39.xml.rels" ContentType="application/vnd.openxmlformats-package.relationships+xml"/>
  <Override PartName="/ppt/slides/_rels/slide90.xml.rels" ContentType="application/vnd.openxmlformats-package.relationships+xml"/>
  <Override PartName="/ppt/slides/_rels/slide27.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83.xml.rels" ContentType="application/vnd.openxmlformats-package.relationships+xml"/>
  <Override PartName="/ppt/slides/_rels/slide69.xml.rels" ContentType="application/vnd.openxmlformats-package.relationships+xml"/>
  <Override PartName="/ppt/slides/_rels/slide103.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12.xml.rels" ContentType="application/vnd.openxmlformats-package.relationships+xml"/>
  <Override PartName="/ppt/slides/_rels/slide22.xml.rels" ContentType="application/vnd.openxmlformats-package.relationships+xml"/>
  <Override PartName="/ppt/slides/_rels/slide80.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10.xml.rels" ContentType="application/vnd.openxmlformats-package.relationships+xml"/>
  <Override PartName="/ppt/slides/_rels/slide20.xml.rels" ContentType="application/vnd.openxmlformats-package.relationships+xml"/>
  <Override PartName="/ppt/slides/_rels/slide111.xml.rels" ContentType="application/vnd.openxmlformats-package.relationships+xml"/>
  <Override PartName="/ppt/slides/_rels/slide21.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105.xml.rels" ContentType="application/vnd.openxmlformats-package.relationships+xml"/>
  <Override PartName="/ppt/slides/_rels/slide52.xml.rels" ContentType="application/vnd.openxmlformats-package.relationships+xml"/>
  <Override PartName="/ppt/slides/_rels/slide106.xml.rels" ContentType="application/vnd.openxmlformats-package.relationships+xml"/>
  <Override PartName="/ppt/slides/_rels/slide53.xml.rels" ContentType="application/vnd.openxmlformats-package.relationships+xml"/>
  <Override PartName="/ppt/slides/_rels/slide107.xml.rels" ContentType="application/vnd.openxmlformats-package.relationships+xml"/>
  <Override PartName="/ppt/slides/_rels/slide54.xml.rels" ContentType="application/vnd.openxmlformats-package.relationships+xml"/>
  <Override PartName="/ppt/slides/_rels/slide108.xml.rels" ContentType="application/vnd.openxmlformats-package.relationships+xml"/>
  <Override PartName="/ppt/slides/_rels/slide55.xml.rels" ContentType="application/vnd.openxmlformats-package.relationships+xml"/>
  <Override PartName="/ppt/slides/_rels/slide109.xml.rels" ContentType="application/vnd.openxmlformats-package.relationships+xml"/>
  <Override PartName="/ppt/slides/_rels/slide56.xml.rels" ContentType="application/vnd.openxmlformats-package.relationships+xml"/>
  <Override PartName="/ppt/slides/_rels/slide59.xml.rels" ContentType="application/vnd.openxmlformats-package.relationships+xml"/>
  <Override PartName="/ppt/slides/_rels/slide3.xml.rels" ContentType="application/vnd.openxmlformats-package.relationships+xml"/>
  <Override PartName="/ppt/slides/_rels/slide60.xml.rels" ContentType="application/vnd.openxmlformats-package.relationships+xml"/>
  <Override PartName="/ppt/slides/_rels/slide79.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96.xml.rels" ContentType="application/vnd.openxmlformats-package.relationships+xml"/>
  <Override PartName="/ppt/slides/_rels/slide118.xml.rels" ContentType="application/vnd.openxmlformats-package.relationships+xml"/>
  <Override PartName="/ppt/slides/_rels/slide8.xml.rels" ContentType="application/vnd.openxmlformats-package.relationships+xml"/>
  <Override PartName="/ppt/slides/_rels/slide65.xml.rels" ContentType="application/vnd.openxmlformats-package.relationships+xml"/>
  <Override PartName="/ppt/slides/_rels/slide119.xml.rels" ContentType="application/vnd.openxmlformats-package.relationships+xml"/>
  <Override PartName="/ppt/slides/_rels/slide9.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57.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75.xml.rels" ContentType="application/vnd.openxmlformats-package.relationships+xml"/>
  <Override PartName="/ppt/slides/_rels/slide76.xml.rels" ContentType="application/vnd.openxmlformats-package.relationships+xml"/>
  <Override PartName="/ppt/slides/_rels/slide78.xml.rels" ContentType="application/vnd.openxmlformats-package.relationships+xml"/>
  <Override PartName="/ppt/slides/_rels/slide30.xml.rels" ContentType="application/vnd.openxmlformats-package.relationships+xml"/>
  <Override PartName="/ppt/slides/_rels/slide87.xml.rels" ContentType="application/vnd.openxmlformats-package.relationships+xml"/>
  <Override PartName="/ppt/slides/_rels/slide31.xml.rels" ContentType="application/vnd.openxmlformats-package.relationships+xml"/>
  <Override PartName="/ppt/slides/_rels/slide88.xml.rels" ContentType="application/vnd.openxmlformats-package.relationships+xml"/>
  <Override PartName="/ppt/slides/_rels/slide32.xml.rels" ContentType="application/vnd.openxmlformats-package.relationships+xml"/>
  <Override PartName="/ppt/slides/_rels/slide89.xml.rels" ContentType="application/vnd.openxmlformats-package.relationships+xml"/>
  <Override PartName="/ppt/slides/slide6.xml" ContentType="application/vnd.openxmlformats-officedocument.presentationml.slide+xml"/>
  <Override PartName="/ppt/slides/slide54.xml" ContentType="application/vnd.openxmlformats-officedocument.presentationml.slide+xml"/>
  <Override PartName="/ppt/slides/slide119.xml" ContentType="application/vnd.openxmlformats-officedocument.presentationml.slide+xml"/>
  <Override PartName="/ppt/slides/slide20.xml" ContentType="application/vnd.openxmlformats-officedocument.presentationml.slide+xml"/>
  <Override PartName="/ppt/slides/slide114.xml" ContentType="application/vnd.openxmlformats-officedocument.presentationml.slide+xml"/>
  <Override PartName="/ppt/slides/slide79.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53.xml" ContentType="application/vnd.openxmlformats-officedocument.presentationml.slide+xml"/>
  <Override PartName="/ppt/slides/slide8.xml" ContentType="application/vnd.openxmlformats-officedocument.presentationml.slide+xml"/>
  <Override PartName="/ppt/slides/slide56.xml" ContentType="application/vnd.openxmlformats-officedocument.presentationml.slide+xml"/>
  <Override PartName="/ppt/slides/slide109.xml" ContentType="application/vnd.openxmlformats-officedocument.presentationml.slide+xml"/>
  <Override PartName="/ppt/slides/slide10.xml" ContentType="application/vnd.openxmlformats-officedocument.presentationml.slide+xml"/>
  <Override PartName="/ppt/slides/slide104.xml" ContentType="application/vnd.openxmlformats-officedocument.presentationml.slide+xml"/>
  <Override PartName="/ppt/slides/slide69.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94.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50.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51.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52.xml" ContentType="application/vnd.openxmlformats-officedocument.presentationml.slide+xml"/>
  <Override PartName="/ppt/slides/slide9.xml" ContentType="application/vnd.openxmlformats-officedocument.presentationml.slide+xml"/>
  <Override PartName="/ppt/slides/slide5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90.xml" ContentType="application/vnd.openxmlformats-officedocument.presentationml.slide+xml"/>
  <Override PartName="/ppt/slides/slide16.xml" ContentType="application/vnd.openxmlformats-officedocument.presentationml.slide+xml"/>
  <Override PartName="/ppt/slides/slide91.xml" ContentType="application/vnd.openxmlformats-officedocument.presentationml.slide+xml"/>
  <Override PartName="/ppt/slides/slide17.xml" ContentType="application/vnd.openxmlformats-officedocument.presentationml.slide+xml"/>
  <Override PartName="/ppt/slides/slide92.xml" ContentType="application/vnd.openxmlformats-officedocument.presentationml.slide+xml"/>
  <Override PartName="/ppt/slides/slide18.xml" ContentType="application/vnd.openxmlformats-officedocument.presentationml.slide+xml"/>
  <Override PartName="/ppt/slides/slide93.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100.xml" ContentType="application/vnd.openxmlformats-officedocument.presentationml.slide+xml"/>
  <Override PartName="/ppt/slides/slide65.xml" ContentType="application/vnd.openxmlformats-officedocument.presentationml.slide+xml"/>
  <Override PartName="/ppt/slides/slide101.xml" ContentType="application/vnd.openxmlformats-officedocument.presentationml.slide+xml"/>
  <Override PartName="/ppt/slides/slide66.xml" ContentType="application/vnd.openxmlformats-officedocument.presentationml.slide+xml"/>
  <Override PartName="/ppt/slides/slide102.xml" ContentType="application/vnd.openxmlformats-officedocument.presentationml.slide+xml"/>
  <Override PartName="/ppt/slides/slide67.xml" ContentType="application/vnd.openxmlformats-officedocument.presentationml.slide+xml"/>
  <Override PartName="/ppt/slides/slide103.xml" ContentType="application/vnd.openxmlformats-officedocument.presentationml.slide+xml"/>
  <Override PartName="/ppt/slides/slide68.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110.xml" ContentType="application/vnd.openxmlformats-officedocument.presentationml.slide+xml"/>
  <Override PartName="/ppt/slides/slide75.xml" ContentType="application/vnd.openxmlformats-officedocument.presentationml.slide+xml"/>
  <Override PartName="/ppt/slides/slide111.xml" ContentType="application/vnd.openxmlformats-officedocument.presentationml.slide+xml"/>
  <Override PartName="/ppt/slides/slide76.xml" ContentType="application/vnd.openxmlformats-officedocument.presentationml.slide+xml"/>
  <Override PartName="/ppt/slides/slide112.xml" ContentType="application/vnd.openxmlformats-officedocument.presentationml.slide+xml"/>
  <Override PartName="/ppt/slides/slide77.xml" ContentType="application/vnd.openxmlformats-officedocument.presentationml.slide+xml"/>
  <Override PartName="/ppt/slides/slide113.xml" ContentType="application/vnd.openxmlformats-officedocument.presentationml.slide+xml"/>
  <Override PartName="/ppt/slides/slide7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120.xml" ContentType="application/vnd.openxmlformats-officedocument.presentationml.slide+xml"/>
  <Override PartName="/ppt/slides/slide85.xml" ContentType="application/vnd.openxmlformats-officedocument.presentationml.slide+xml"/>
  <Override PartName="/ppt/slides/slide121.xml" ContentType="application/vnd.openxmlformats-officedocument.presentationml.slide+xml"/>
  <Override PartName="/ppt/slides/slide86.xml" ContentType="application/vnd.openxmlformats-officedocument.presentationml.slide+xml"/>
  <Override PartName="/ppt/slides/slide122.xml" ContentType="application/vnd.openxmlformats-officedocument.presentationml.slide+xml"/>
  <Override PartName="/ppt/slides/slide87.xml" ContentType="application/vnd.openxmlformats-officedocument.presentationml.slide+xml"/>
  <Override PartName="/ppt/slides/slide123.xml" ContentType="application/vnd.openxmlformats-officedocument.presentationml.slide+xml"/>
  <Override PartName="/ppt/slides/slide88.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_rels/presentation.xml.rels" ContentType="application/vnd.openxmlformats-package.relationships+xml"/>
  <Override PartName="/ppt/media/image148.png" ContentType="image/png"/>
  <Override PartName="/ppt/media/image147.png" ContentType="image/png"/>
  <Override PartName="/ppt/media/image146.png" ContentType="image/png"/>
  <Override PartName="/ppt/media/image145.png" ContentType="image/png"/>
  <Override PartName="/ppt/media/image144.png" ContentType="image/png"/>
  <Override PartName="/ppt/media/image143.png" ContentType="image/png"/>
  <Override PartName="/ppt/media/image142.png" ContentType="image/png"/>
  <Override PartName="/ppt/media/image141.png" ContentType="image/png"/>
  <Override PartName="/ppt/media/image140.png" ContentType="image/png"/>
  <Override PartName="/ppt/media/image138.png" ContentType="image/png"/>
  <Override PartName="/ppt/media/image137.png" ContentType="image/png"/>
  <Override PartName="/ppt/media/image136.png" ContentType="image/png"/>
  <Override PartName="/ppt/media/image135.png" ContentType="image/png"/>
  <Override PartName="/ppt/media/image134.png" ContentType="image/png"/>
  <Override PartName="/ppt/media/image133.png" ContentType="image/png"/>
  <Override PartName="/ppt/media/image132.png" ContentType="image/png"/>
  <Override PartName="/ppt/media/image131.png" ContentType="image/png"/>
  <Override PartName="/ppt/media/image130.png" ContentType="image/png"/>
  <Override PartName="/ppt/media/image128.png" ContentType="image/png"/>
  <Override PartName="/ppt/media/image127.png" ContentType="image/png"/>
  <Override PartName="/ppt/media/image126.png" ContentType="image/png"/>
  <Override PartName="/ppt/media/image125.png" ContentType="image/png"/>
  <Override PartName="/ppt/media/image124.png" ContentType="image/png"/>
  <Override PartName="/ppt/media/image123.png" ContentType="image/png"/>
  <Override PartName="/ppt/media/image122.png" ContentType="image/png"/>
  <Override PartName="/ppt/media/image121.png" ContentType="image/png"/>
  <Override PartName="/ppt/media/image120.png" ContentType="image/png"/>
  <Override PartName="/ppt/media/image118.png" ContentType="image/png"/>
  <Override PartName="/ppt/media/image117.png" ContentType="image/png"/>
  <Override PartName="/ppt/media/image116.png" ContentType="image/png"/>
  <Override PartName="/ppt/media/image115.png" ContentType="image/png"/>
  <Override PartName="/ppt/media/image114.png" ContentType="image/png"/>
  <Override PartName="/ppt/media/image113.png" ContentType="image/png"/>
  <Override PartName="/ppt/media/image112.png" ContentType="image/png"/>
  <Override PartName="/ppt/media/image111.png" ContentType="image/png"/>
  <Override PartName="/ppt/media/image110.png" ContentType="image/png"/>
  <Override PartName="/ppt/media/image108.png" ContentType="image/png"/>
  <Override PartName="/ppt/media/image107.png" ContentType="image/png"/>
  <Override PartName="/ppt/media/image106.png" ContentType="image/png"/>
  <Override PartName="/ppt/media/image105.png" ContentType="image/png"/>
  <Override PartName="/ppt/media/image104.png" ContentType="image/png"/>
  <Override PartName="/ppt/media/image99.png" ContentType="image/png"/>
  <Override PartName="/ppt/media/image103.png" ContentType="image/png"/>
  <Override PartName="/ppt/media/image98.png" ContentType="image/png"/>
  <Override PartName="/ppt/media/image102.png" ContentType="image/png"/>
  <Override PartName="/ppt/media/image97.png" ContentType="image/png"/>
  <Override PartName="/ppt/media/image46.png" ContentType="image/png"/>
  <Override PartName="/ppt/media/image45.png" ContentType="image/png"/>
  <Override PartName="/ppt/media/image44.png" ContentType="image/png"/>
  <Override PartName="/ppt/media/image43.png" ContentType="image/png"/>
  <Override PartName="/ppt/media/image42.png" ContentType="image/png"/>
  <Override PartName="/ppt/media/image41.png" ContentType="image/png"/>
  <Override PartName="/ppt/media/image109.png" ContentType="image/png"/>
  <Override PartName="/ppt/media/image40.png" ContentType="image/png"/>
  <Override PartName="/ppt/media/image35.png" ContentType="image/png"/>
  <Override PartName="/ppt/media/image34.png" ContentType="image/png"/>
  <Override PartName="/ppt/media/image33.png" ContentType="image/png"/>
  <Override PartName="/ppt/media/image32.png" ContentType="image/png"/>
  <Override PartName="/ppt/media/image31.png" ContentType="image/png"/>
  <Override PartName="/ppt/media/image30.png" ContentType="image/png"/>
  <Override PartName="/ppt/media/image89.png" ContentType="image/png"/>
  <Override PartName="/ppt/media/image29.png" ContentType="image/png"/>
  <Override PartName="/ppt/media/image28.png" ContentType="image/png"/>
  <Override PartName="/ppt/media/image27.png" ContentType="image/png"/>
  <Override PartName="/ppt/media/image26.png" ContentType="image/png"/>
  <Override PartName="/ppt/media/image25.png" ContentType="image/png"/>
  <Override PartName="/ppt/media/image24.png" ContentType="image/png"/>
  <Override PartName="/ppt/media/image59.png" ContentType="image/png"/>
  <Override PartName="/ppt/media/image10.png" ContentType="image/png"/>
  <Override PartName="/ppt/media/image69.png" ContentType="image/png"/>
  <Override PartName="/ppt/media/image23.png" ContentType="image/png"/>
  <Override PartName="/ppt/media/image58.png" ContentType="image/png"/>
  <Override PartName="/ppt/media/image36.png" ContentType="image/png"/>
  <Override PartName="/ppt/media/image1.png" ContentType="image/png"/>
  <Override PartName="/ppt/media/image51.png" ContentType="image/png"/>
  <Override PartName="/ppt/media/image56.png" ContentType="image/png"/>
  <Override PartName="/ppt/media/image21.png" ContentType="image/png"/>
  <Override PartName="/ppt/media/image37.png" ContentType="image/png"/>
  <Override PartName="/ppt/media/image2.png" ContentType="image/png"/>
  <Override PartName="/ppt/media/image52.png" ContentType="image/png"/>
  <Override PartName="/ppt/media/image57.png" ContentType="image/png"/>
  <Override PartName="/ppt/media/image22.png" ContentType="image/png"/>
  <Override PartName="/ppt/media/image38.png" ContentType="image/png"/>
  <Override PartName="/ppt/media/image3.png" ContentType="image/png"/>
  <Override PartName="/ppt/media/image53.png" ContentType="image/png"/>
  <Override PartName="/ppt/media/image39.png" ContentType="image/png"/>
  <Override PartName="/ppt/media/image4.png" ContentType="image/png"/>
  <Override PartName="/ppt/media/image54.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6.png" ContentType="image/png"/>
  <Override PartName="/ppt/media/image91.png" ContentType="image/png"/>
  <Override PartName="/ppt/media/image17.png" ContentType="image/png"/>
  <Override PartName="/ppt/media/image7.png" ContentType="image/png"/>
  <Override PartName="/ppt/media/image92.png" ContentType="image/png"/>
  <Override PartName="/ppt/media/image18.png" ContentType="image/png"/>
  <Override PartName="/ppt/media/image8.png" ContentType="image/png"/>
  <Override PartName="/ppt/media/image93.png" ContentType="image/png"/>
  <Override PartName="/ppt/media/image19.png" ContentType="image/png"/>
  <Override PartName="/ppt/media/image9.png" ContentType="image/png"/>
  <Override PartName="/ppt/media/image94.png" ContentType="image/png"/>
  <Override PartName="/ppt/media/image90.png" ContentType="image/png"/>
  <Override PartName="/ppt/media/image5.png" ContentType="image/png"/>
  <Override PartName="/ppt/media/image55.png" ContentType="image/png"/>
  <Override PartName="/ppt/media/image20.png" ContentType="image/png"/>
  <Override PartName="/ppt/media/image79.png" ContentType="image/png"/>
  <Override PartName="/ppt/media/image47.png" ContentType="image/png"/>
  <Override PartName="/ppt/media/image48.png" ContentType="image/png"/>
  <Override PartName="/ppt/media/image49.png" ContentType="image/png"/>
  <Override PartName="/ppt/media/image119.png" ContentType="image/png"/>
  <Override PartName="/ppt/media/image50.png" ContentType="image/png"/>
  <Override PartName="/ppt/media/image129.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139.png" ContentType="image/png"/>
  <Override PartName="/ppt/media/image70.png" ContentType="image/png"/>
  <Override PartName="/ppt/media/image71.png" ContentType="image/png"/>
  <Override PartName="/ppt/media/image72.png" ContentType="image/png"/>
  <Override PartName="/ppt/media/image73.png" ContentType="image/png"/>
  <Override PartName="/ppt/media/image74.png" ContentType="image/png"/>
  <Override PartName="/ppt/media/image75.png" ContentType="image/png"/>
  <Override PartName="/ppt/media/image76.png" ContentType="image/png"/>
  <Override PartName="/ppt/media/image77.png" ContentType="image/png"/>
  <Override PartName="/ppt/media/image78.png" ContentType="image/png"/>
  <Override PartName="/ppt/media/image80.png" ContentType="image/png"/>
  <Override PartName="/ppt/media/image81.png" ContentType="image/png"/>
  <Override PartName="/ppt/media/image82.png" ContentType="image/png"/>
  <Override PartName="/ppt/media/image83.png" ContentType="image/png"/>
  <Override PartName="/ppt/media/image84.png" ContentType="image/png"/>
  <Override PartName="/ppt/media/image85.png" ContentType="image/png"/>
  <Override PartName="/ppt/media/image86.png" ContentType="image/png"/>
  <Override PartName="/ppt/media/image87.png" ContentType="image/png"/>
  <Override PartName="/ppt/media/image88.png" ContentType="image/png"/>
  <Override PartName="/ppt/media/image100.png" ContentType="image/png"/>
  <Override PartName="/ppt/media/image95.png" ContentType="image/png"/>
  <Override PartName="/ppt/media/image101.png" ContentType="image/png"/>
  <Override PartName="/ppt/media/image96.png" ContentType="image/png"/>
  <Override PartName="/ppt/presentation.xml" ContentType="application/vnd.openxmlformats-officedocument.presentationml.presentation.main+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Layouts/_rels/slideLayout48.xml.rels" ContentType="application/vnd.openxmlformats-package.relationships+xml"/>
  <Override PartName="/ppt/slideLayouts/_rels/slideLayout47.xml.rels" ContentType="application/vnd.openxmlformats-package.relationships+xml"/>
  <Override PartName="/ppt/slideLayouts/_rels/slideLayout21.xml.rels" ContentType="application/vnd.openxmlformats-package.relationships+xml"/>
  <Override PartName="/ppt/slideLayouts/_rels/slideLayout32.xml.rels" ContentType="application/vnd.openxmlformats-package.relationships+xml"/>
  <Override PartName="/ppt/slideLayouts/_rels/slideLayout31.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7.xml.rels" ContentType="application/vnd.openxmlformats-package.relationships+xml"/>
  <Override PartName="/ppt/slideLayouts/_rels/slideLayout42.xml.rels" ContentType="application/vnd.openxmlformats-package.relationships+xml"/>
  <Override PartName="/ppt/slideLayouts/_rels/slideLayout1.xml.rels" ContentType="application/vnd.openxmlformats-package.relationships+xml"/>
  <Override PartName="/ppt/slideLayouts/_rels/slideLayout8.xml.rels" ContentType="application/vnd.openxmlformats-package.relationships+xml"/>
  <Override PartName="/ppt/slideLayouts/_rels/slideLayout43.xml.rels" ContentType="application/vnd.openxmlformats-package.relationships+xml"/>
  <Override PartName="/ppt/slideLayouts/_rels/slideLayout2.xml.rels" ContentType="application/vnd.openxmlformats-package.relationships+xml"/>
  <Override PartName="/ppt/slideLayouts/_rels/slideLayout9.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17.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26.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4.xml.rels" ContentType="application/vnd.openxmlformats-package.relationships+xml"/>
  <Override PartName="/ppt/slideLayouts/_rels/slideLayout45.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46.xml.rels" ContentType="application/vnd.openxmlformats-package.relationships+xml"/>
  <Override PartName="/ppt/slideLayouts/slideLayout22.xml" ContentType="application/vnd.openxmlformats-officedocument.presentationml.slideLayout+xml"/>
  <Override PartName="/ppt/slideLayouts/slideLayout16.xml" ContentType="application/vnd.openxmlformats-officedocument.presentationml.slideLayout+xml"/>
  <Override PartName="/ppt/slideLayouts/slideLayout48.xml" ContentType="application/vnd.openxmlformats-officedocument.presentationml.slideLayout+xml"/>
  <Override PartName="/ppt/slideLayouts/slideLayout7.xml" ContentType="application/vnd.openxmlformats-officedocument.presentationml.slideLayout+xml"/>
  <Override PartName="/ppt/slideLayouts/slideLayout15.xml" ContentType="application/vnd.openxmlformats-officedocument.presentationml.slideLayout+xml"/>
  <Override PartName="/ppt/slideLayouts/slideLayout47.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1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100" Type="http://schemas.openxmlformats.org/officeDocument/2006/relationships/slide" Target="slides/slide95.xml"/><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 Id="rId106" Type="http://schemas.openxmlformats.org/officeDocument/2006/relationships/slide" Target="slides/slide101.xml"/><Relationship Id="rId107" Type="http://schemas.openxmlformats.org/officeDocument/2006/relationships/slide" Target="slides/slide102.xml"/><Relationship Id="rId108" Type="http://schemas.openxmlformats.org/officeDocument/2006/relationships/slide" Target="slides/slide103.xml"/><Relationship Id="rId109" Type="http://schemas.openxmlformats.org/officeDocument/2006/relationships/slide" Target="slides/slide104.xml"/><Relationship Id="rId110" Type="http://schemas.openxmlformats.org/officeDocument/2006/relationships/slide" Target="slides/slide105.xml"/><Relationship Id="rId111" Type="http://schemas.openxmlformats.org/officeDocument/2006/relationships/slide" Target="slides/slide106.xml"/><Relationship Id="rId112" Type="http://schemas.openxmlformats.org/officeDocument/2006/relationships/slide" Target="slides/slide107.xml"/><Relationship Id="rId113" Type="http://schemas.openxmlformats.org/officeDocument/2006/relationships/slide" Target="slides/slide108.xml"/><Relationship Id="rId114" Type="http://schemas.openxmlformats.org/officeDocument/2006/relationships/slide" Target="slides/slide109.xml"/><Relationship Id="rId115" Type="http://schemas.openxmlformats.org/officeDocument/2006/relationships/slide" Target="slides/slide110.xml"/><Relationship Id="rId116" Type="http://schemas.openxmlformats.org/officeDocument/2006/relationships/slide" Target="slides/slide111.xml"/><Relationship Id="rId117" Type="http://schemas.openxmlformats.org/officeDocument/2006/relationships/slide" Target="slides/slide112.xml"/><Relationship Id="rId118" Type="http://schemas.openxmlformats.org/officeDocument/2006/relationships/slide" Target="slides/slide113.xml"/><Relationship Id="rId119" Type="http://schemas.openxmlformats.org/officeDocument/2006/relationships/slide" Target="slides/slide114.xml"/><Relationship Id="rId120" Type="http://schemas.openxmlformats.org/officeDocument/2006/relationships/slide" Target="slides/slide115.xml"/><Relationship Id="rId121" Type="http://schemas.openxmlformats.org/officeDocument/2006/relationships/slide" Target="slides/slide116.xml"/><Relationship Id="rId122" Type="http://schemas.openxmlformats.org/officeDocument/2006/relationships/slide" Target="slides/slide117.xml"/><Relationship Id="rId123" Type="http://schemas.openxmlformats.org/officeDocument/2006/relationships/slide" Target="slides/slide118.xml"/><Relationship Id="rId124" Type="http://schemas.openxmlformats.org/officeDocument/2006/relationships/slide" Target="slides/slide119.xml"/><Relationship Id="rId125" Type="http://schemas.openxmlformats.org/officeDocument/2006/relationships/slide" Target="slides/slide120.xml"/><Relationship Id="rId126" Type="http://schemas.openxmlformats.org/officeDocument/2006/relationships/slide" Target="slides/slide121.xml"/><Relationship Id="rId127" Type="http://schemas.openxmlformats.org/officeDocument/2006/relationships/slide" Target="slides/slide122.xml"/><Relationship Id="rId128" Type="http://schemas.openxmlformats.org/officeDocument/2006/relationships/slide" Target="slides/slide123.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8.png"/>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25" name="PlaceHolder 2"/>
          <p:cNvSpPr>
            <a:spLocks noGrp="1"/>
          </p:cNvSpPr>
          <p:nvPr>
            <p:ph type="body"/>
          </p:nvPr>
        </p:nvSpPr>
        <p:spPr>
          <a:xfrm>
            <a:off x="782640" y="1560240"/>
            <a:ext cx="757836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26" name="PlaceHolder 3"/>
          <p:cNvSpPr>
            <a:spLocks noGrp="1"/>
          </p:cNvSpPr>
          <p:nvPr>
            <p:ph type="body"/>
          </p:nvPr>
        </p:nvSpPr>
        <p:spPr>
          <a:xfrm>
            <a:off x="782640" y="3939120"/>
            <a:ext cx="757836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28" name="PlaceHolder 2"/>
          <p:cNvSpPr>
            <a:spLocks noGrp="1"/>
          </p:cNvSpPr>
          <p:nvPr>
            <p:ph type="body"/>
          </p:nvPr>
        </p:nvSpPr>
        <p:spPr>
          <a:xfrm>
            <a:off x="78264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29" name="PlaceHolder 3"/>
          <p:cNvSpPr>
            <a:spLocks noGrp="1"/>
          </p:cNvSpPr>
          <p:nvPr>
            <p:ph type="body"/>
          </p:nvPr>
        </p:nvSpPr>
        <p:spPr>
          <a:xfrm>
            <a:off x="466596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30" name="PlaceHolder 4"/>
          <p:cNvSpPr>
            <a:spLocks noGrp="1"/>
          </p:cNvSpPr>
          <p:nvPr>
            <p:ph type="body"/>
          </p:nvPr>
        </p:nvSpPr>
        <p:spPr>
          <a:xfrm>
            <a:off x="4665960" y="393912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31" name="PlaceHolder 5"/>
          <p:cNvSpPr>
            <a:spLocks noGrp="1"/>
          </p:cNvSpPr>
          <p:nvPr>
            <p:ph type="body"/>
          </p:nvPr>
        </p:nvSpPr>
        <p:spPr>
          <a:xfrm>
            <a:off x="782640" y="393912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33" name="PlaceHolder 2"/>
          <p:cNvSpPr>
            <a:spLocks noGrp="1"/>
          </p:cNvSpPr>
          <p:nvPr>
            <p:ph type="body"/>
          </p:nvPr>
        </p:nvSpPr>
        <p:spPr>
          <a:xfrm>
            <a:off x="782640" y="1560240"/>
            <a:ext cx="757836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34" name="PlaceHolder 3"/>
          <p:cNvSpPr>
            <a:spLocks noGrp="1"/>
          </p:cNvSpPr>
          <p:nvPr>
            <p:ph type="body"/>
          </p:nvPr>
        </p:nvSpPr>
        <p:spPr>
          <a:xfrm>
            <a:off x="782640" y="1560240"/>
            <a:ext cx="757836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pic>
        <p:nvPicPr>
          <p:cNvPr id="35" name="" descr=""/>
          <p:cNvPicPr/>
          <p:nvPr/>
        </p:nvPicPr>
        <p:blipFill>
          <a:blip r:embed="rId2"/>
          <a:stretch/>
        </p:blipFill>
        <p:spPr>
          <a:xfrm>
            <a:off x="1717560" y="1560240"/>
            <a:ext cx="5707800" cy="4554720"/>
          </a:xfrm>
          <a:prstGeom prst="rect">
            <a:avLst/>
          </a:prstGeom>
          <a:ln>
            <a:noFill/>
          </a:ln>
        </p:spPr>
      </p:pic>
      <p:pic>
        <p:nvPicPr>
          <p:cNvPr id="36" name="" descr=""/>
          <p:cNvPicPr/>
          <p:nvPr/>
        </p:nvPicPr>
        <p:blipFill>
          <a:blip r:embed="rId3"/>
          <a:stretch/>
        </p:blipFill>
        <p:spPr>
          <a:xfrm>
            <a:off x="1717560" y="1560240"/>
            <a:ext cx="5707800" cy="455472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42" name="PlaceHolder 2"/>
          <p:cNvSpPr>
            <a:spLocks noGrp="1"/>
          </p:cNvSpPr>
          <p:nvPr>
            <p:ph type="subTitle"/>
          </p:nvPr>
        </p:nvSpPr>
        <p:spPr>
          <a:xfrm>
            <a:off x="782640" y="1560240"/>
            <a:ext cx="7578360" cy="455472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44" name="PlaceHolder 2"/>
          <p:cNvSpPr>
            <a:spLocks noGrp="1"/>
          </p:cNvSpPr>
          <p:nvPr>
            <p:ph type="body"/>
          </p:nvPr>
        </p:nvSpPr>
        <p:spPr>
          <a:xfrm>
            <a:off x="782640" y="1560240"/>
            <a:ext cx="757836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46" name="PlaceHolder 2"/>
          <p:cNvSpPr>
            <a:spLocks noGrp="1"/>
          </p:cNvSpPr>
          <p:nvPr>
            <p:ph type="body"/>
          </p:nvPr>
        </p:nvSpPr>
        <p:spPr>
          <a:xfrm>
            <a:off x="782640" y="1560240"/>
            <a:ext cx="369792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47" name="PlaceHolder 3"/>
          <p:cNvSpPr>
            <a:spLocks noGrp="1"/>
          </p:cNvSpPr>
          <p:nvPr>
            <p:ph type="body"/>
          </p:nvPr>
        </p:nvSpPr>
        <p:spPr>
          <a:xfrm>
            <a:off x="4665960" y="1560240"/>
            <a:ext cx="369792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782640" y="347040"/>
            <a:ext cx="7578360" cy="353916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51" name="PlaceHolder 2"/>
          <p:cNvSpPr>
            <a:spLocks noGrp="1"/>
          </p:cNvSpPr>
          <p:nvPr>
            <p:ph type="body"/>
          </p:nvPr>
        </p:nvSpPr>
        <p:spPr>
          <a:xfrm>
            <a:off x="78264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52" name="PlaceHolder 3"/>
          <p:cNvSpPr>
            <a:spLocks noGrp="1"/>
          </p:cNvSpPr>
          <p:nvPr>
            <p:ph type="body"/>
          </p:nvPr>
        </p:nvSpPr>
        <p:spPr>
          <a:xfrm>
            <a:off x="782640" y="393912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53" name="PlaceHolder 4"/>
          <p:cNvSpPr>
            <a:spLocks noGrp="1"/>
          </p:cNvSpPr>
          <p:nvPr>
            <p:ph type="body"/>
          </p:nvPr>
        </p:nvSpPr>
        <p:spPr>
          <a:xfrm>
            <a:off x="4665960" y="1560240"/>
            <a:ext cx="369792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4" name="PlaceHolder 2"/>
          <p:cNvSpPr>
            <a:spLocks noGrp="1"/>
          </p:cNvSpPr>
          <p:nvPr>
            <p:ph type="subTitle"/>
          </p:nvPr>
        </p:nvSpPr>
        <p:spPr>
          <a:xfrm>
            <a:off x="782640" y="1560240"/>
            <a:ext cx="7578360" cy="455472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55" name="PlaceHolder 2"/>
          <p:cNvSpPr>
            <a:spLocks noGrp="1"/>
          </p:cNvSpPr>
          <p:nvPr>
            <p:ph type="body"/>
          </p:nvPr>
        </p:nvSpPr>
        <p:spPr>
          <a:xfrm>
            <a:off x="782640" y="1560240"/>
            <a:ext cx="369792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56" name="PlaceHolder 3"/>
          <p:cNvSpPr>
            <a:spLocks noGrp="1"/>
          </p:cNvSpPr>
          <p:nvPr>
            <p:ph type="body"/>
          </p:nvPr>
        </p:nvSpPr>
        <p:spPr>
          <a:xfrm>
            <a:off x="466596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57" name="PlaceHolder 4"/>
          <p:cNvSpPr>
            <a:spLocks noGrp="1"/>
          </p:cNvSpPr>
          <p:nvPr>
            <p:ph type="body"/>
          </p:nvPr>
        </p:nvSpPr>
        <p:spPr>
          <a:xfrm>
            <a:off x="4665960" y="393912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59" name="PlaceHolder 2"/>
          <p:cNvSpPr>
            <a:spLocks noGrp="1"/>
          </p:cNvSpPr>
          <p:nvPr>
            <p:ph type="body"/>
          </p:nvPr>
        </p:nvSpPr>
        <p:spPr>
          <a:xfrm>
            <a:off x="78264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60" name="PlaceHolder 3"/>
          <p:cNvSpPr>
            <a:spLocks noGrp="1"/>
          </p:cNvSpPr>
          <p:nvPr>
            <p:ph type="body"/>
          </p:nvPr>
        </p:nvSpPr>
        <p:spPr>
          <a:xfrm>
            <a:off x="466596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61" name="PlaceHolder 4"/>
          <p:cNvSpPr>
            <a:spLocks noGrp="1"/>
          </p:cNvSpPr>
          <p:nvPr>
            <p:ph type="body"/>
          </p:nvPr>
        </p:nvSpPr>
        <p:spPr>
          <a:xfrm>
            <a:off x="782640" y="3939120"/>
            <a:ext cx="757836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63" name="PlaceHolder 2"/>
          <p:cNvSpPr>
            <a:spLocks noGrp="1"/>
          </p:cNvSpPr>
          <p:nvPr>
            <p:ph type="body"/>
          </p:nvPr>
        </p:nvSpPr>
        <p:spPr>
          <a:xfrm>
            <a:off x="782640" y="1560240"/>
            <a:ext cx="757836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64" name="PlaceHolder 3"/>
          <p:cNvSpPr>
            <a:spLocks noGrp="1"/>
          </p:cNvSpPr>
          <p:nvPr>
            <p:ph type="body"/>
          </p:nvPr>
        </p:nvSpPr>
        <p:spPr>
          <a:xfrm>
            <a:off x="782640" y="3939120"/>
            <a:ext cx="757836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66" name="PlaceHolder 2"/>
          <p:cNvSpPr>
            <a:spLocks noGrp="1"/>
          </p:cNvSpPr>
          <p:nvPr>
            <p:ph type="body"/>
          </p:nvPr>
        </p:nvSpPr>
        <p:spPr>
          <a:xfrm>
            <a:off x="78264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67" name="PlaceHolder 3"/>
          <p:cNvSpPr>
            <a:spLocks noGrp="1"/>
          </p:cNvSpPr>
          <p:nvPr>
            <p:ph type="body"/>
          </p:nvPr>
        </p:nvSpPr>
        <p:spPr>
          <a:xfrm>
            <a:off x="466596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68" name="PlaceHolder 4"/>
          <p:cNvSpPr>
            <a:spLocks noGrp="1"/>
          </p:cNvSpPr>
          <p:nvPr>
            <p:ph type="body"/>
          </p:nvPr>
        </p:nvSpPr>
        <p:spPr>
          <a:xfrm>
            <a:off x="4665960" y="393912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69" name="PlaceHolder 5"/>
          <p:cNvSpPr>
            <a:spLocks noGrp="1"/>
          </p:cNvSpPr>
          <p:nvPr>
            <p:ph type="body"/>
          </p:nvPr>
        </p:nvSpPr>
        <p:spPr>
          <a:xfrm>
            <a:off x="782640" y="393912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71" name="PlaceHolder 2"/>
          <p:cNvSpPr>
            <a:spLocks noGrp="1"/>
          </p:cNvSpPr>
          <p:nvPr>
            <p:ph type="body"/>
          </p:nvPr>
        </p:nvSpPr>
        <p:spPr>
          <a:xfrm>
            <a:off x="782640" y="1560240"/>
            <a:ext cx="757836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72" name="PlaceHolder 3"/>
          <p:cNvSpPr>
            <a:spLocks noGrp="1"/>
          </p:cNvSpPr>
          <p:nvPr>
            <p:ph type="body"/>
          </p:nvPr>
        </p:nvSpPr>
        <p:spPr>
          <a:xfrm>
            <a:off x="782640" y="1560240"/>
            <a:ext cx="757836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pic>
        <p:nvPicPr>
          <p:cNvPr id="73" name="" descr=""/>
          <p:cNvPicPr/>
          <p:nvPr/>
        </p:nvPicPr>
        <p:blipFill>
          <a:blip r:embed="rId2"/>
          <a:stretch/>
        </p:blipFill>
        <p:spPr>
          <a:xfrm>
            <a:off x="1717560" y="1560240"/>
            <a:ext cx="5707800" cy="4554720"/>
          </a:xfrm>
          <a:prstGeom prst="rect">
            <a:avLst/>
          </a:prstGeom>
          <a:ln>
            <a:noFill/>
          </a:ln>
        </p:spPr>
      </p:pic>
      <p:pic>
        <p:nvPicPr>
          <p:cNvPr id="74" name="" descr=""/>
          <p:cNvPicPr/>
          <p:nvPr/>
        </p:nvPicPr>
        <p:blipFill>
          <a:blip r:embed="rId3"/>
          <a:stretch/>
        </p:blipFill>
        <p:spPr>
          <a:xfrm>
            <a:off x="1717560" y="1560240"/>
            <a:ext cx="5707800" cy="455472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79" name="PlaceHolder 2"/>
          <p:cNvSpPr>
            <a:spLocks noGrp="1"/>
          </p:cNvSpPr>
          <p:nvPr>
            <p:ph type="subTitle"/>
          </p:nvPr>
        </p:nvSpPr>
        <p:spPr>
          <a:xfrm>
            <a:off x="782640" y="1560240"/>
            <a:ext cx="7578360" cy="455472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81" name="PlaceHolder 2"/>
          <p:cNvSpPr>
            <a:spLocks noGrp="1"/>
          </p:cNvSpPr>
          <p:nvPr>
            <p:ph type="body"/>
          </p:nvPr>
        </p:nvSpPr>
        <p:spPr>
          <a:xfrm>
            <a:off x="782640" y="1560240"/>
            <a:ext cx="757836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83" name="PlaceHolder 2"/>
          <p:cNvSpPr>
            <a:spLocks noGrp="1"/>
          </p:cNvSpPr>
          <p:nvPr>
            <p:ph type="body"/>
          </p:nvPr>
        </p:nvSpPr>
        <p:spPr>
          <a:xfrm>
            <a:off x="782640" y="1560240"/>
            <a:ext cx="369792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84" name="PlaceHolder 3"/>
          <p:cNvSpPr>
            <a:spLocks noGrp="1"/>
          </p:cNvSpPr>
          <p:nvPr>
            <p:ph type="body"/>
          </p:nvPr>
        </p:nvSpPr>
        <p:spPr>
          <a:xfrm>
            <a:off x="4665960" y="1560240"/>
            <a:ext cx="369792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6" name="PlaceHolder 2"/>
          <p:cNvSpPr>
            <a:spLocks noGrp="1"/>
          </p:cNvSpPr>
          <p:nvPr>
            <p:ph type="body"/>
          </p:nvPr>
        </p:nvSpPr>
        <p:spPr>
          <a:xfrm>
            <a:off x="782640" y="1560240"/>
            <a:ext cx="757836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782640" y="347040"/>
            <a:ext cx="7578360" cy="353916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88" name="PlaceHolder 2"/>
          <p:cNvSpPr>
            <a:spLocks noGrp="1"/>
          </p:cNvSpPr>
          <p:nvPr>
            <p:ph type="body"/>
          </p:nvPr>
        </p:nvSpPr>
        <p:spPr>
          <a:xfrm>
            <a:off x="78264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89" name="PlaceHolder 3"/>
          <p:cNvSpPr>
            <a:spLocks noGrp="1"/>
          </p:cNvSpPr>
          <p:nvPr>
            <p:ph type="body"/>
          </p:nvPr>
        </p:nvSpPr>
        <p:spPr>
          <a:xfrm>
            <a:off x="782640" y="393912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90" name="PlaceHolder 4"/>
          <p:cNvSpPr>
            <a:spLocks noGrp="1"/>
          </p:cNvSpPr>
          <p:nvPr>
            <p:ph type="body"/>
          </p:nvPr>
        </p:nvSpPr>
        <p:spPr>
          <a:xfrm>
            <a:off x="4665960" y="1560240"/>
            <a:ext cx="369792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92" name="PlaceHolder 2"/>
          <p:cNvSpPr>
            <a:spLocks noGrp="1"/>
          </p:cNvSpPr>
          <p:nvPr>
            <p:ph type="body"/>
          </p:nvPr>
        </p:nvSpPr>
        <p:spPr>
          <a:xfrm>
            <a:off x="782640" y="1560240"/>
            <a:ext cx="369792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93" name="PlaceHolder 3"/>
          <p:cNvSpPr>
            <a:spLocks noGrp="1"/>
          </p:cNvSpPr>
          <p:nvPr>
            <p:ph type="body"/>
          </p:nvPr>
        </p:nvSpPr>
        <p:spPr>
          <a:xfrm>
            <a:off x="466596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94" name="PlaceHolder 4"/>
          <p:cNvSpPr>
            <a:spLocks noGrp="1"/>
          </p:cNvSpPr>
          <p:nvPr>
            <p:ph type="body"/>
          </p:nvPr>
        </p:nvSpPr>
        <p:spPr>
          <a:xfrm>
            <a:off x="4665960" y="393912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96" name="PlaceHolder 2"/>
          <p:cNvSpPr>
            <a:spLocks noGrp="1"/>
          </p:cNvSpPr>
          <p:nvPr>
            <p:ph type="body"/>
          </p:nvPr>
        </p:nvSpPr>
        <p:spPr>
          <a:xfrm>
            <a:off x="78264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97" name="PlaceHolder 3"/>
          <p:cNvSpPr>
            <a:spLocks noGrp="1"/>
          </p:cNvSpPr>
          <p:nvPr>
            <p:ph type="body"/>
          </p:nvPr>
        </p:nvSpPr>
        <p:spPr>
          <a:xfrm>
            <a:off x="466596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98" name="PlaceHolder 4"/>
          <p:cNvSpPr>
            <a:spLocks noGrp="1"/>
          </p:cNvSpPr>
          <p:nvPr>
            <p:ph type="body"/>
          </p:nvPr>
        </p:nvSpPr>
        <p:spPr>
          <a:xfrm>
            <a:off x="782640" y="3939120"/>
            <a:ext cx="757836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00" name="PlaceHolder 2"/>
          <p:cNvSpPr>
            <a:spLocks noGrp="1"/>
          </p:cNvSpPr>
          <p:nvPr>
            <p:ph type="body"/>
          </p:nvPr>
        </p:nvSpPr>
        <p:spPr>
          <a:xfrm>
            <a:off x="782640" y="1560240"/>
            <a:ext cx="757836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01" name="PlaceHolder 3"/>
          <p:cNvSpPr>
            <a:spLocks noGrp="1"/>
          </p:cNvSpPr>
          <p:nvPr>
            <p:ph type="body"/>
          </p:nvPr>
        </p:nvSpPr>
        <p:spPr>
          <a:xfrm>
            <a:off x="782640" y="3939120"/>
            <a:ext cx="757836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03" name="PlaceHolder 2"/>
          <p:cNvSpPr>
            <a:spLocks noGrp="1"/>
          </p:cNvSpPr>
          <p:nvPr>
            <p:ph type="body"/>
          </p:nvPr>
        </p:nvSpPr>
        <p:spPr>
          <a:xfrm>
            <a:off x="78264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04" name="PlaceHolder 3"/>
          <p:cNvSpPr>
            <a:spLocks noGrp="1"/>
          </p:cNvSpPr>
          <p:nvPr>
            <p:ph type="body"/>
          </p:nvPr>
        </p:nvSpPr>
        <p:spPr>
          <a:xfrm>
            <a:off x="466596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05" name="PlaceHolder 4"/>
          <p:cNvSpPr>
            <a:spLocks noGrp="1"/>
          </p:cNvSpPr>
          <p:nvPr>
            <p:ph type="body"/>
          </p:nvPr>
        </p:nvSpPr>
        <p:spPr>
          <a:xfrm>
            <a:off x="4665960" y="393912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06" name="PlaceHolder 5"/>
          <p:cNvSpPr>
            <a:spLocks noGrp="1"/>
          </p:cNvSpPr>
          <p:nvPr>
            <p:ph type="body"/>
          </p:nvPr>
        </p:nvSpPr>
        <p:spPr>
          <a:xfrm>
            <a:off x="782640" y="393912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08" name="PlaceHolder 2"/>
          <p:cNvSpPr>
            <a:spLocks noGrp="1"/>
          </p:cNvSpPr>
          <p:nvPr>
            <p:ph type="body"/>
          </p:nvPr>
        </p:nvSpPr>
        <p:spPr>
          <a:xfrm>
            <a:off x="782640" y="1560240"/>
            <a:ext cx="757836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09" name="PlaceHolder 3"/>
          <p:cNvSpPr>
            <a:spLocks noGrp="1"/>
          </p:cNvSpPr>
          <p:nvPr>
            <p:ph type="body"/>
          </p:nvPr>
        </p:nvSpPr>
        <p:spPr>
          <a:xfrm>
            <a:off x="782640" y="1560240"/>
            <a:ext cx="757836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pic>
        <p:nvPicPr>
          <p:cNvPr id="110" name="" descr=""/>
          <p:cNvPicPr/>
          <p:nvPr/>
        </p:nvPicPr>
        <p:blipFill>
          <a:blip r:embed="rId2"/>
          <a:stretch/>
        </p:blipFill>
        <p:spPr>
          <a:xfrm>
            <a:off x="1717560" y="1560240"/>
            <a:ext cx="5707800" cy="4554720"/>
          </a:xfrm>
          <a:prstGeom prst="rect">
            <a:avLst/>
          </a:prstGeom>
          <a:ln>
            <a:noFill/>
          </a:ln>
        </p:spPr>
      </p:pic>
      <p:pic>
        <p:nvPicPr>
          <p:cNvPr id="111" name="" descr=""/>
          <p:cNvPicPr/>
          <p:nvPr/>
        </p:nvPicPr>
        <p:blipFill>
          <a:blip r:embed="rId3"/>
          <a:stretch/>
        </p:blipFill>
        <p:spPr>
          <a:xfrm>
            <a:off x="1717560" y="1560240"/>
            <a:ext cx="5707800" cy="4554720"/>
          </a:xfrm>
          <a:prstGeom prst="rect">
            <a:avLst/>
          </a:prstGeom>
          <a:ln>
            <a:noFill/>
          </a:ln>
        </p:spPr>
      </p:pic>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5"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16" name="PlaceHolder 2"/>
          <p:cNvSpPr>
            <a:spLocks noGrp="1"/>
          </p:cNvSpPr>
          <p:nvPr>
            <p:ph type="subTitle"/>
          </p:nvPr>
        </p:nvSpPr>
        <p:spPr>
          <a:xfrm>
            <a:off x="782640" y="1560240"/>
            <a:ext cx="7578360" cy="455472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18" name="PlaceHolder 2"/>
          <p:cNvSpPr>
            <a:spLocks noGrp="1"/>
          </p:cNvSpPr>
          <p:nvPr>
            <p:ph type="body"/>
          </p:nvPr>
        </p:nvSpPr>
        <p:spPr>
          <a:xfrm>
            <a:off x="782640" y="1560240"/>
            <a:ext cx="757836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8" name="PlaceHolder 2"/>
          <p:cNvSpPr>
            <a:spLocks noGrp="1"/>
          </p:cNvSpPr>
          <p:nvPr>
            <p:ph type="body"/>
          </p:nvPr>
        </p:nvSpPr>
        <p:spPr>
          <a:xfrm>
            <a:off x="782640" y="1560240"/>
            <a:ext cx="369792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9" name="PlaceHolder 3"/>
          <p:cNvSpPr>
            <a:spLocks noGrp="1"/>
          </p:cNvSpPr>
          <p:nvPr>
            <p:ph type="body"/>
          </p:nvPr>
        </p:nvSpPr>
        <p:spPr>
          <a:xfrm>
            <a:off x="4665960" y="1560240"/>
            <a:ext cx="369792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20" name="PlaceHolder 2"/>
          <p:cNvSpPr>
            <a:spLocks noGrp="1"/>
          </p:cNvSpPr>
          <p:nvPr>
            <p:ph type="body"/>
          </p:nvPr>
        </p:nvSpPr>
        <p:spPr>
          <a:xfrm>
            <a:off x="782640" y="1560240"/>
            <a:ext cx="369792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21" name="PlaceHolder 3"/>
          <p:cNvSpPr>
            <a:spLocks noGrp="1"/>
          </p:cNvSpPr>
          <p:nvPr>
            <p:ph type="body"/>
          </p:nvPr>
        </p:nvSpPr>
        <p:spPr>
          <a:xfrm>
            <a:off x="4665960" y="1560240"/>
            <a:ext cx="369792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2"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3" name="PlaceHolder 1"/>
          <p:cNvSpPr>
            <a:spLocks noGrp="1"/>
          </p:cNvSpPr>
          <p:nvPr>
            <p:ph type="subTitle"/>
          </p:nvPr>
        </p:nvSpPr>
        <p:spPr>
          <a:xfrm>
            <a:off x="782640" y="347040"/>
            <a:ext cx="7578360" cy="353916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25" name="PlaceHolder 2"/>
          <p:cNvSpPr>
            <a:spLocks noGrp="1"/>
          </p:cNvSpPr>
          <p:nvPr>
            <p:ph type="body"/>
          </p:nvPr>
        </p:nvSpPr>
        <p:spPr>
          <a:xfrm>
            <a:off x="78264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26" name="PlaceHolder 3"/>
          <p:cNvSpPr>
            <a:spLocks noGrp="1"/>
          </p:cNvSpPr>
          <p:nvPr>
            <p:ph type="body"/>
          </p:nvPr>
        </p:nvSpPr>
        <p:spPr>
          <a:xfrm>
            <a:off x="782640" y="393912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27" name="PlaceHolder 4"/>
          <p:cNvSpPr>
            <a:spLocks noGrp="1"/>
          </p:cNvSpPr>
          <p:nvPr>
            <p:ph type="body"/>
          </p:nvPr>
        </p:nvSpPr>
        <p:spPr>
          <a:xfrm>
            <a:off x="4665960" y="1560240"/>
            <a:ext cx="369792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29" name="PlaceHolder 2"/>
          <p:cNvSpPr>
            <a:spLocks noGrp="1"/>
          </p:cNvSpPr>
          <p:nvPr>
            <p:ph type="body"/>
          </p:nvPr>
        </p:nvSpPr>
        <p:spPr>
          <a:xfrm>
            <a:off x="782640" y="1560240"/>
            <a:ext cx="369792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30" name="PlaceHolder 3"/>
          <p:cNvSpPr>
            <a:spLocks noGrp="1"/>
          </p:cNvSpPr>
          <p:nvPr>
            <p:ph type="body"/>
          </p:nvPr>
        </p:nvSpPr>
        <p:spPr>
          <a:xfrm>
            <a:off x="466596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31" name="PlaceHolder 4"/>
          <p:cNvSpPr>
            <a:spLocks noGrp="1"/>
          </p:cNvSpPr>
          <p:nvPr>
            <p:ph type="body"/>
          </p:nvPr>
        </p:nvSpPr>
        <p:spPr>
          <a:xfrm>
            <a:off x="4665960" y="393912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33" name="PlaceHolder 2"/>
          <p:cNvSpPr>
            <a:spLocks noGrp="1"/>
          </p:cNvSpPr>
          <p:nvPr>
            <p:ph type="body"/>
          </p:nvPr>
        </p:nvSpPr>
        <p:spPr>
          <a:xfrm>
            <a:off x="78264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34" name="PlaceHolder 3"/>
          <p:cNvSpPr>
            <a:spLocks noGrp="1"/>
          </p:cNvSpPr>
          <p:nvPr>
            <p:ph type="body"/>
          </p:nvPr>
        </p:nvSpPr>
        <p:spPr>
          <a:xfrm>
            <a:off x="466596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35" name="PlaceHolder 4"/>
          <p:cNvSpPr>
            <a:spLocks noGrp="1"/>
          </p:cNvSpPr>
          <p:nvPr>
            <p:ph type="body"/>
          </p:nvPr>
        </p:nvSpPr>
        <p:spPr>
          <a:xfrm>
            <a:off x="782640" y="3939120"/>
            <a:ext cx="757836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37" name="PlaceHolder 2"/>
          <p:cNvSpPr>
            <a:spLocks noGrp="1"/>
          </p:cNvSpPr>
          <p:nvPr>
            <p:ph type="body"/>
          </p:nvPr>
        </p:nvSpPr>
        <p:spPr>
          <a:xfrm>
            <a:off x="782640" y="1560240"/>
            <a:ext cx="757836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38" name="PlaceHolder 3"/>
          <p:cNvSpPr>
            <a:spLocks noGrp="1"/>
          </p:cNvSpPr>
          <p:nvPr>
            <p:ph type="body"/>
          </p:nvPr>
        </p:nvSpPr>
        <p:spPr>
          <a:xfrm>
            <a:off x="782640" y="3939120"/>
            <a:ext cx="757836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40" name="PlaceHolder 2"/>
          <p:cNvSpPr>
            <a:spLocks noGrp="1"/>
          </p:cNvSpPr>
          <p:nvPr>
            <p:ph type="body"/>
          </p:nvPr>
        </p:nvSpPr>
        <p:spPr>
          <a:xfrm>
            <a:off x="78264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41" name="PlaceHolder 3"/>
          <p:cNvSpPr>
            <a:spLocks noGrp="1"/>
          </p:cNvSpPr>
          <p:nvPr>
            <p:ph type="body"/>
          </p:nvPr>
        </p:nvSpPr>
        <p:spPr>
          <a:xfrm>
            <a:off x="466596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42" name="PlaceHolder 4"/>
          <p:cNvSpPr>
            <a:spLocks noGrp="1"/>
          </p:cNvSpPr>
          <p:nvPr>
            <p:ph type="body"/>
          </p:nvPr>
        </p:nvSpPr>
        <p:spPr>
          <a:xfrm>
            <a:off x="4665960" y="393912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43" name="PlaceHolder 5"/>
          <p:cNvSpPr>
            <a:spLocks noGrp="1"/>
          </p:cNvSpPr>
          <p:nvPr>
            <p:ph type="body"/>
          </p:nvPr>
        </p:nvSpPr>
        <p:spPr>
          <a:xfrm>
            <a:off x="782640" y="393912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45" name="PlaceHolder 2"/>
          <p:cNvSpPr>
            <a:spLocks noGrp="1"/>
          </p:cNvSpPr>
          <p:nvPr>
            <p:ph type="body"/>
          </p:nvPr>
        </p:nvSpPr>
        <p:spPr>
          <a:xfrm>
            <a:off x="782640" y="1560240"/>
            <a:ext cx="757836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46" name="PlaceHolder 3"/>
          <p:cNvSpPr>
            <a:spLocks noGrp="1"/>
          </p:cNvSpPr>
          <p:nvPr>
            <p:ph type="body"/>
          </p:nvPr>
        </p:nvSpPr>
        <p:spPr>
          <a:xfrm>
            <a:off x="782640" y="1560240"/>
            <a:ext cx="757836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pic>
        <p:nvPicPr>
          <p:cNvPr id="147" name="" descr=""/>
          <p:cNvPicPr/>
          <p:nvPr/>
        </p:nvPicPr>
        <p:blipFill>
          <a:blip r:embed="rId2"/>
          <a:stretch/>
        </p:blipFill>
        <p:spPr>
          <a:xfrm>
            <a:off x="1717560" y="1560240"/>
            <a:ext cx="5707800" cy="4554720"/>
          </a:xfrm>
          <a:prstGeom prst="rect">
            <a:avLst/>
          </a:prstGeom>
          <a:ln>
            <a:noFill/>
          </a:ln>
        </p:spPr>
      </p:pic>
      <p:pic>
        <p:nvPicPr>
          <p:cNvPr id="148" name="" descr=""/>
          <p:cNvPicPr/>
          <p:nvPr/>
        </p:nvPicPr>
        <p:blipFill>
          <a:blip r:embed="rId3"/>
          <a:stretch/>
        </p:blipFill>
        <p:spPr>
          <a:xfrm>
            <a:off x="1717560" y="1560240"/>
            <a:ext cx="5707800" cy="4554720"/>
          </a:xfrm>
          <a:prstGeom prst="rect">
            <a:avLst/>
          </a:prstGeom>
          <a:ln>
            <a:noFill/>
          </a:ln>
        </p:spPr>
      </p:pic>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782640" y="347040"/>
            <a:ext cx="7578360" cy="353916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3" name="PlaceHolder 2"/>
          <p:cNvSpPr>
            <a:spLocks noGrp="1"/>
          </p:cNvSpPr>
          <p:nvPr>
            <p:ph type="body"/>
          </p:nvPr>
        </p:nvSpPr>
        <p:spPr>
          <a:xfrm>
            <a:off x="78264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4" name="PlaceHolder 3"/>
          <p:cNvSpPr>
            <a:spLocks noGrp="1"/>
          </p:cNvSpPr>
          <p:nvPr>
            <p:ph type="body"/>
          </p:nvPr>
        </p:nvSpPr>
        <p:spPr>
          <a:xfrm>
            <a:off x="782640" y="393912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5" name="PlaceHolder 4"/>
          <p:cNvSpPr>
            <a:spLocks noGrp="1"/>
          </p:cNvSpPr>
          <p:nvPr>
            <p:ph type="body"/>
          </p:nvPr>
        </p:nvSpPr>
        <p:spPr>
          <a:xfrm>
            <a:off x="4665960" y="1560240"/>
            <a:ext cx="369792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7" name="PlaceHolder 2"/>
          <p:cNvSpPr>
            <a:spLocks noGrp="1"/>
          </p:cNvSpPr>
          <p:nvPr>
            <p:ph type="body"/>
          </p:nvPr>
        </p:nvSpPr>
        <p:spPr>
          <a:xfrm>
            <a:off x="782640" y="1560240"/>
            <a:ext cx="3697920" cy="455472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8" name="PlaceHolder 3"/>
          <p:cNvSpPr>
            <a:spLocks noGrp="1"/>
          </p:cNvSpPr>
          <p:nvPr>
            <p:ph type="body"/>
          </p:nvPr>
        </p:nvSpPr>
        <p:spPr>
          <a:xfrm>
            <a:off x="466596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9" name="PlaceHolder 4"/>
          <p:cNvSpPr>
            <a:spLocks noGrp="1"/>
          </p:cNvSpPr>
          <p:nvPr>
            <p:ph type="body"/>
          </p:nvPr>
        </p:nvSpPr>
        <p:spPr>
          <a:xfrm>
            <a:off x="4665960" y="393912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782640" y="347040"/>
            <a:ext cx="7578360" cy="7632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21" name="PlaceHolder 2"/>
          <p:cNvSpPr>
            <a:spLocks noGrp="1"/>
          </p:cNvSpPr>
          <p:nvPr>
            <p:ph type="body"/>
          </p:nvPr>
        </p:nvSpPr>
        <p:spPr>
          <a:xfrm>
            <a:off x="78264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22" name="PlaceHolder 3"/>
          <p:cNvSpPr>
            <a:spLocks noGrp="1"/>
          </p:cNvSpPr>
          <p:nvPr>
            <p:ph type="body"/>
          </p:nvPr>
        </p:nvSpPr>
        <p:spPr>
          <a:xfrm>
            <a:off x="4665960" y="1560240"/>
            <a:ext cx="369792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23" name="PlaceHolder 4"/>
          <p:cNvSpPr>
            <a:spLocks noGrp="1"/>
          </p:cNvSpPr>
          <p:nvPr>
            <p:ph type="body"/>
          </p:nvPr>
        </p:nvSpPr>
        <p:spPr>
          <a:xfrm>
            <a:off x="782640" y="3939120"/>
            <a:ext cx="7578360" cy="21722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311760" y="992880"/>
            <a:ext cx="8520120" cy="2736360"/>
          </a:xfrm>
          <a:prstGeom prst="rect">
            <a:avLst/>
          </a:prstGeom>
        </p:spPr>
        <p:txBody>
          <a:bodyPr lIns="0" rIns="0" tIns="0" bIns="0" anchor="ctr"/>
          <a:p>
            <a:r>
              <a:rPr b="0" lang="en-US" sz="1400" spc="-1" strike="noStrike">
                <a:solidFill>
                  <a:srgbClr val="000000"/>
                </a:solidFill>
                <a:uFill>
                  <a:solidFill>
                    <a:srgbClr val="ffffff"/>
                  </a:solidFill>
                </a:uFill>
                <a:latin typeface="Arial"/>
              </a:rPr>
              <a:t>单击鼠标编辑标题文字格式</a:t>
            </a:r>
            <a:endParaRPr b="0" lang="en-US" sz="1400" spc="-1" strike="noStrike">
              <a:solidFill>
                <a:srgbClr val="000000"/>
              </a:solidFill>
              <a:uFill>
                <a:solidFill>
                  <a:srgbClr val="ffffff"/>
                </a:solidFill>
              </a:uFill>
              <a:latin typeface="Arial"/>
            </a:endParaRPr>
          </a:p>
        </p:txBody>
      </p:sp>
      <p:sp>
        <p:nvSpPr>
          <p:cNvPr id="1" name="PlaceHolder 2"/>
          <p:cNvSpPr>
            <a:spLocks noGrp="1"/>
          </p:cNvSpPr>
          <p:nvPr>
            <p:ph type="sldNum"/>
          </p:nvPr>
        </p:nvSpPr>
        <p:spPr>
          <a:xfrm>
            <a:off x="8472600" y="6217560"/>
            <a:ext cx="548280" cy="524520"/>
          </a:xfrm>
          <a:prstGeom prst="rect">
            <a:avLst/>
          </a:prstGeom>
        </p:spPr>
        <p:txBody>
          <a:bodyPr tIns="91440" bIns="91440" anchor="ctr"/>
          <a:p>
            <a:pPr algn="r">
              <a:lnSpc>
                <a:spcPct val="100000"/>
              </a:lnSpc>
            </a:pPr>
            <a:fld id="{704EB6C1-62E9-4A4C-90F5-A3130000682A}" type="slidenum">
              <a:rPr b="0" lang="en-US" sz="1000" spc="-1" strike="noStrike">
                <a:solidFill>
                  <a:srgbClr val="595959"/>
                </a:solidFill>
                <a:uFill>
                  <a:solidFill>
                    <a:srgbClr val="ffffff"/>
                  </a:solidFill>
                </a:uFill>
                <a:latin typeface="Arial"/>
                <a:ea typeface="Arial"/>
              </a:rPr>
              <a:t>&lt;编号&gt;</a:t>
            </a:fld>
            <a:endParaRPr b="0" lang="en-US" sz="1000" spc="-1" strike="noStrike">
              <a:solidFill>
                <a:srgbClr val="000000"/>
              </a:solidFill>
              <a:uFill>
                <a:solidFill>
                  <a:srgbClr val="ffffff"/>
                </a:solidFill>
              </a:uFill>
              <a:latin typeface="Times New Roman"/>
            </a:endParaRPr>
          </a:p>
        </p:txBody>
      </p:sp>
      <p:sp>
        <p:nvSpPr>
          <p:cNvPr id="2" name="PlaceHolder 3"/>
          <p:cNvSpPr>
            <a:spLocks noGrp="1"/>
          </p:cNvSpPr>
          <p:nvPr>
            <p:ph type="body"/>
          </p:nvPr>
        </p:nvSpPr>
        <p:spPr>
          <a:xfrm>
            <a:off x="457200" y="1604520"/>
            <a:ext cx="8229240" cy="3977280"/>
          </a:xfrm>
          <a:prstGeom prst="rect">
            <a:avLst/>
          </a:prstGeom>
        </p:spPr>
        <p:txBody>
          <a:bodyPr lIns="0" rIns="0" tIns="0" bIns="0"/>
          <a:p>
            <a:pPr marL="432000" indent="-324000">
              <a:buClr>
                <a:srgbClr val="000000"/>
              </a:buClr>
              <a:buSzPct val="45000"/>
              <a:buFont typeface="Wingdings" charset="2"/>
              <a:buChar char=""/>
            </a:pPr>
            <a:r>
              <a:rPr b="0" lang="en-US" sz="1400" spc="-1" strike="noStrike">
                <a:solidFill>
                  <a:srgbClr val="000000"/>
                </a:solidFill>
                <a:uFill>
                  <a:solidFill>
                    <a:srgbClr val="ffffff"/>
                  </a:solidFill>
                </a:uFill>
                <a:latin typeface="Arial"/>
              </a:rPr>
              <a:t>单击鼠标编辑大纲文字格式</a:t>
            </a:r>
            <a:endParaRPr b="0" lang="en-US" sz="14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b="0" lang="en-US" sz="1400" spc="-1" strike="noStrike">
                <a:solidFill>
                  <a:srgbClr val="000000"/>
                </a:solidFill>
                <a:uFill>
                  <a:solidFill>
                    <a:srgbClr val="ffffff"/>
                  </a:solidFill>
                </a:uFill>
                <a:latin typeface="Arial"/>
              </a:rPr>
              <a:t>第二个大纲级</a:t>
            </a:r>
            <a:endParaRPr b="0" lang="en-US" sz="14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b="0" lang="en-US" sz="1400" spc="-1" strike="noStrike">
                <a:solidFill>
                  <a:srgbClr val="000000"/>
                </a:solidFill>
                <a:uFill>
                  <a:solidFill>
                    <a:srgbClr val="ffffff"/>
                  </a:solidFill>
                </a:uFill>
                <a:latin typeface="Arial"/>
              </a:rPr>
              <a:t>第三大纲级别</a:t>
            </a:r>
            <a:endParaRPr b="0" lang="en-US" sz="14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b="0" lang="en-US" sz="1400" spc="-1" strike="noStrike">
                <a:solidFill>
                  <a:srgbClr val="000000"/>
                </a:solidFill>
                <a:uFill>
                  <a:solidFill>
                    <a:srgbClr val="ffffff"/>
                  </a:solidFill>
                </a:uFill>
                <a:latin typeface="Arial"/>
              </a:rPr>
              <a:t>第四大纲级别</a:t>
            </a:r>
            <a:endParaRPr b="0" lang="en-US" sz="14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第五大纲级别</a:t>
            </a:r>
            <a:endParaRPr b="0" lang="en-US" sz="20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第六大纲级别</a:t>
            </a:r>
            <a:endParaRPr b="0" lang="en-US" sz="20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第七大纲级别</a:t>
            </a:r>
            <a:endParaRPr b="0" lang="en-U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 name="CustomShape 1"/>
          <p:cNvSpPr/>
          <p:nvPr/>
        </p:nvSpPr>
        <p:spPr>
          <a:xfrm>
            <a:off x="0" y="0"/>
            <a:ext cx="9143640" cy="1457640"/>
          </a:xfrm>
          <a:prstGeom prst="rect">
            <a:avLst/>
          </a:prstGeom>
          <a:solidFill>
            <a:srgbClr val="f3f3f3"/>
          </a:solidFill>
          <a:ln>
            <a:noFill/>
          </a:ln>
        </p:spPr>
        <p:style>
          <a:lnRef idx="0"/>
          <a:fillRef idx="0"/>
          <a:effectRef idx="0"/>
          <a:fontRef idx="minor"/>
        </p:style>
      </p:sp>
      <p:sp>
        <p:nvSpPr>
          <p:cNvPr id="38" name="PlaceHolder 2"/>
          <p:cNvSpPr>
            <a:spLocks noGrp="1"/>
          </p:cNvSpPr>
          <p:nvPr>
            <p:ph type="title"/>
          </p:nvPr>
        </p:nvSpPr>
        <p:spPr>
          <a:xfrm>
            <a:off x="782640" y="347040"/>
            <a:ext cx="7578360" cy="763200"/>
          </a:xfrm>
          <a:prstGeom prst="rect">
            <a:avLst/>
          </a:prstGeom>
        </p:spPr>
        <p:txBody>
          <a:bodyPr lIns="0" rIns="0" tIns="0" bIns="0" anchor="ctr"/>
          <a:p>
            <a:r>
              <a:rPr b="0" lang="en-US" sz="1400" spc="-1" strike="noStrike">
                <a:solidFill>
                  <a:srgbClr val="000000"/>
                </a:solidFill>
                <a:uFill>
                  <a:solidFill>
                    <a:srgbClr val="ffffff"/>
                  </a:solidFill>
                </a:uFill>
                <a:latin typeface="Arial"/>
              </a:rPr>
              <a:t>单击鼠标编辑标题文字格式</a:t>
            </a:r>
            <a:endParaRPr b="0" lang="en-US" sz="1400" spc="-1" strike="noStrike">
              <a:solidFill>
                <a:srgbClr val="000000"/>
              </a:solidFill>
              <a:uFill>
                <a:solidFill>
                  <a:srgbClr val="ffffff"/>
                </a:solidFill>
              </a:uFill>
              <a:latin typeface="Arial"/>
            </a:endParaRPr>
          </a:p>
        </p:txBody>
      </p:sp>
      <p:sp>
        <p:nvSpPr>
          <p:cNvPr id="39" name="PlaceHolder 3"/>
          <p:cNvSpPr>
            <a:spLocks noGrp="1"/>
          </p:cNvSpPr>
          <p:nvPr>
            <p:ph type="body"/>
          </p:nvPr>
        </p:nvSpPr>
        <p:spPr>
          <a:xfrm>
            <a:off x="782640" y="1560240"/>
            <a:ext cx="7578360" cy="4554720"/>
          </a:xfrm>
          <a:prstGeom prst="rect">
            <a:avLst/>
          </a:prstGeom>
        </p:spPr>
        <p:txBody>
          <a:bodyPr lIns="0" rIns="0" tIns="0" bIns="0"/>
          <a:p>
            <a:pPr marL="432000" indent="-324000">
              <a:buClr>
                <a:srgbClr val="000000"/>
              </a:buClr>
              <a:buSzPct val="45000"/>
              <a:buFont typeface="Wingdings" charset="2"/>
              <a:buChar char=""/>
            </a:pPr>
            <a:r>
              <a:rPr b="0" lang="en-US" sz="1400" spc="-1" strike="noStrike">
                <a:solidFill>
                  <a:srgbClr val="000000"/>
                </a:solidFill>
                <a:uFill>
                  <a:solidFill>
                    <a:srgbClr val="ffffff"/>
                  </a:solidFill>
                </a:uFill>
                <a:latin typeface="Arial"/>
              </a:rPr>
              <a:t>单击鼠标编辑大纲文字格式</a:t>
            </a:r>
            <a:endParaRPr b="0" lang="en-US" sz="14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b="0" lang="en-US" sz="1400" spc="-1" strike="noStrike">
                <a:solidFill>
                  <a:srgbClr val="000000"/>
                </a:solidFill>
                <a:uFill>
                  <a:solidFill>
                    <a:srgbClr val="ffffff"/>
                  </a:solidFill>
                </a:uFill>
                <a:latin typeface="Arial"/>
              </a:rPr>
              <a:t>第二个大纲级</a:t>
            </a:r>
            <a:endParaRPr b="0" lang="en-US" sz="14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b="0" lang="en-US" sz="1400" spc="-1" strike="noStrike">
                <a:solidFill>
                  <a:srgbClr val="000000"/>
                </a:solidFill>
                <a:uFill>
                  <a:solidFill>
                    <a:srgbClr val="ffffff"/>
                  </a:solidFill>
                </a:uFill>
                <a:latin typeface="Arial"/>
              </a:rPr>
              <a:t>第三大纲级别</a:t>
            </a:r>
            <a:endParaRPr b="0" lang="en-US" sz="14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b="0" lang="en-US" sz="1400" spc="-1" strike="noStrike">
                <a:solidFill>
                  <a:srgbClr val="000000"/>
                </a:solidFill>
                <a:uFill>
                  <a:solidFill>
                    <a:srgbClr val="ffffff"/>
                  </a:solidFill>
                </a:uFill>
                <a:latin typeface="Arial"/>
              </a:rPr>
              <a:t>第四大纲级别</a:t>
            </a:r>
            <a:endParaRPr b="0" lang="en-US" sz="14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第五大纲级别</a:t>
            </a:r>
            <a:endParaRPr b="0" lang="en-US" sz="20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第六大纲级别</a:t>
            </a:r>
            <a:endParaRPr b="0" lang="en-US" sz="20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第七大纲级别</a:t>
            </a:r>
            <a:endParaRPr b="0" lang="en-US" sz="2000" spc="-1" strike="noStrike">
              <a:solidFill>
                <a:srgbClr val="000000"/>
              </a:solidFill>
              <a:uFill>
                <a:solidFill>
                  <a:srgbClr val="ffffff"/>
                </a:solidFill>
              </a:uFill>
              <a:latin typeface="Arial"/>
            </a:endParaRPr>
          </a:p>
        </p:txBody>
      </p:sp>
      <p:sp>
        <p:nvSpPr>
          <p:cNvPr id="40" name="PlaceHolder 4"/>
          <p:cNvSpPr>
            <a:spLocks noGrp="1"/>
          </p:cNvSpPr>
          <p:nvPr>
            <p:ph type="sldNum"/>
          </p:nvPr>
        </p:nvSpPr>
        <p:spPr>
          <a:xfrm>
            <a:off x="8472600" y="6217560"/>
            <a:ext cx="548280" cy="524520"/>
          </a:xfrm>
          <a:prstGeom prst="rect">
            <a:avLst/>
          </a:prstGeom>
        </p:spPr>
        <p:txBody>
          <a:bodyPr tIns="91440" bIns="91440" anchor="ctr"/>
          <a:p>
            <a:pPr algn="r">
              <a:lnSpc>
                <a:spcPct val="100000"/>
              </a:lnSpc>
            </a:pPr>
            <a:fld id="{A40128F0-8F50-48EC-B808-CF171433BAAE}" type="slidenum">
              <a:rPr b="0" lang="en-US" sz="1000" spc="-1" strike="noStrike">
                <a:solidFill>
                  <a:srgbClr val="595959"/>
                </a:solidFill>
                <a:uFill>
                  <a:solidFill>
                    <a:srgbClr val="ffffff"/>
                  </a:solidFill>
                </a:uFill>
                <a:latin typeface="Arial"/>
                <a:ea typeface="Arial"/>
              </a:rPr>
              <a:t>&lt;编号&gt;</a:t>
            </a:fld>
            <a:endParaRPr b="0" lang="en-US" sz="10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5" name="PlaceHolder 1"/>
          <p:cNvSpPr>
            <a:spLocks noGrp="1"/>
          </p:cNvSpPr>
          <p:nvPr>
            <p:ph type="title"/>
          </p:nvPr>
        </p:nvSpPr>
        <p:spPr>
          <a:xfrm>
            <a:off x="311760" y="2867760"/>
            <a:ext cx="8520120" cy="1122120"/>
          </a:xfrm>
          <a:prstGeom prst="rect">
            <a:avLst/>
          </a:prstGeom>
        </p:spPr>
        <p:txBody>
          <a:bodyPr lIns="0" rIns="0" tIns="0" bIns="0" anchor="ctr"/>
          <a:p>
            <a:r>
              <a:rPr b="0" lang="en-US" sz="1400" spc="-1" strike="noStrike">
                <a:solidFill>
                  <a:srgbClr val="000000"/>
                </a:solidFill>
                <a:uFill>
                  <a:solidFill>
                    <a:srgbClr val="ffffff"/>
                  </a:solidFill>
                </a:uFill>
                <a:latin typeface="Arial"/>
              </a:rPr>
              <a:t>单击鼠标编辑标题文字格式</a:t>
            </a:r>
            <a:endParaRPr b="0" lang="en-US" sz="1400" spc="-1" strike="noStrike">
              <a:solidFill>
                <a:srgbClr val="000000"/>
              </a:solidFill>
              <a:uFill>
                <a:solidFill>
                  <a:srgbClr val="ffffff"/>
                </a:solidFill>
              </a:uFill>
              <a:latin typeface="Arial"/>
            </a:endParaRPr>
          </a:p>
        </p:txBody>
      </p:sp>
      <p:sp>
        <p:nvSpPr>
          <p:cNvPr id="76" name="PlaceHolder 2"/>
          <p:cNvSpPr>
            <a:spLocks noGrp="1"/>
          </p:cNvSpPr>
          <p:nvPr>
            <p:ph type="sldNum"/>
          </p:nvPr>
        </p:nvSpPr>
        <p:spPr>
          <a:xfrm>
            <a:off x="8472600" y="6217560"/>
            <a:ext cx="548280" cy="524520"/>
          </a:xfrm>
          <a:prstGeom prst="rect">
            <a:avLst/>
          </a:prstGeom>
        </p:spPr>
        <p:txBody>
          <a:bodyPr tIns="91440" bIns="91440" anchor="ctr"/>
          <a:p>
            <a:pPr algn="r">
              <a:lnSpc>
                <a:spcPct val="100000"/>
              </a:lnSpc>
            </a:pPr>
            <a:fld id="{F8E877F1-D96E-42E8-AA64-6961A7881D30}" type="slidenum">
              <a:rPr b="0" lang="en-US" sz="1000" spc="-1" strike="noStrike">
                <a:solidFill>
                  <a:srgbClr val="595959"/>
                </a:solidFill>
                <a:uFill>
                  <a:solidFill>
                    <a:srgbClr val="ffffff"/>
                  </a:solidFill>
                </a:uFill>
                <a:latin typeface="Arial"/>
                <a:ea typeface="Arial"/>
              </a:rPr>
              <a:t>&lt;编号&gt;</a:t>
            </a:fld>
            <a:endParaRPr b="0" lang="en-US" sz="1000" spc="-1" strike="noStrike">
              <a:solidFill>
                <a:srgbClr val="000000"/>
              </a:solidFill>
              <a:uFill>
                <a:solidFill>
                  <a:srgbClr val="ffffff"/>
                </a:solidFill>
              </a:uFill>
              <a:latin typeface="Times New Roman"/>
            </a:endParaRPr>
          </a:p>
        </p:txBody>
      </p:sp>
      <p:sp>
        <p:nvSpPr>
          <p:cNvPr id="77" name="PlaceHolder 3"/>
          <p:cNvSpPr>
            <a:spLocks noGrp="1"/>
          </p:cNvSpPr>
          <p:nvPr>
            <p:ph type="body"/>
          </p:nvPr>
        </p:nvSpPr>
        <p:spPr>
          <a:xfrm>
            <a:off x="457200" y="1604520"/>
            <a:ext cx="8229240" cy="3977280"/>
          </a:xfrm>
          <a:prstGeom prst="rect">
            <a:avLst/>
          </a:prstGeom>
        </p:spPr>
        <p:txBody>
          <a:bodyPr lIns="0" rIns="0" tIns="0" bIns="0"/>
          <a:p>
            <a:pPr marL="432000" indent="-324000">
              <a:buClr>
                <a:srgbClr val="000000"/>
              </a:buClr>
              <a:buSzPct val="45000"/>
              <a:buFont typeface="Wingdings" charset="2"/>
              <a:buChar char=""/>
            </a:pPr>
            <a:r>
              <a:rPr b="0" lang="en-US" sz="1400" spc="-1" strike="noStrike">
                <a:solidFill>
                  <a:srgbClr val="000000"/>
                </a:solidFill>
                <a:uFill>
                  <a:solidFill>
                    <a:srgbClr val="ffffff"/>
                  </a:solidFill>
                </a:uFill>
                <a:latin typeface="Arial"/>
              </a:rPr>
              <a:t>单击鼠标编辑大纲文字格式</a:t>
            </a:r>
            <a:endParaRPr b="0" lang="en-US" sz="14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b="0" lang="en-US" sz="1400" spc="-1" strike="noStrike">
                <a:solidFill>
                  <a:srgbClr val="000000"/>
                </a:solidFill>
                <a:uFill>
                  <a:solidFill>
                    <a:srgbClr val="ffffff"/>
                  </a:solidFill>
                </a:uFill>
                <a:latin typeface="Arial"/>
              </a:rPr>
              <a:t>第二个大纲级</a:t>
            </a:r>
            <a:endParaRPr b="0" lang="en-US" sz="14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b="0" lang="en-US" sz="1400" spc="-1" strike="noStrike">
                <a:solidFill>
                  <a:srgbClr val="000000"/>
                </a:solidFill>
                <a:uFill>
                  <a:solidFill>
                    <a:srgbClr val="ffffff"/>
                  </a:solidFill>
                </a:uFill>
                <a:latin typeface="Arial"/>
              </a:rPr>
              <a:t>第三大纲级别</a:t>
            </a:r>
            <a:endParaRPr b="0" lang="en-US" sz="14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b="0" lang="en-US" sz="1400" spc="-1" strike="noStrike">
                <a:solidFill>
                  <a:srgbClr val="000000"/>
                </a:solidFill>
                <a:uFill>
                  <a:solidFill>
                    <a:srgbClr val="ffffff"/>
                  </a:solidFill>
                </a:uFill>
                <a:latin typeface="Arial"/>
              </a:rPr>
              <a:t>第四大纲级别</a:t>
            </a:r>
            <a:endParaRPr b="0" lang="en-US" sz="14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第五大纲级别</a:t>
            </a:r>
            <a:endParaRPr b="0" lang="en-US" sz="20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第六大纲级别</a:t>
            </a:r>
            <a:endParaRPr b="0" lang="en-US" sz="20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第七大纲级别</a:t>
            </a:r>
            <a:endParaRPr b="0" lang="en-U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2" name="PlaceHolder 1"/>
          <p:cNvSpPr>
            <a:spLocks noGrp="1"/>
          </p:cNvSpPr>
          <p:nvPr>
            <p:ph type="sldNum"/>
          </p:nvPr>
        </p:nvSpPr>
        <p:spPr>
          <a:xfrm>
            <a:off x="8472600" y="6217560"/>
            <a:ext cx="548280" cy="524520"/>
          </a:xfrm>
          <a:prstGeom prst="rect">
            <a:avLst/>
          </a:prstGeom>
        </p:spPr>
        <p:txBody>
          <a:bodyPr tIns="91440" bIns="91440" anchor="ctr"/>
          <a:p>
            <a:pPr algn="r">
              <a:lnSpc>
                <a:spcPct val="100000"/>
              </a:lnSpc>
            </a:pPr>
            <a:fld id="{E79E308E-1A39-41EC-92FF-43103E44BECB}" type="slidenum">
              <a:rPr b="0" lang="en-US" sz="1000" spc="-1" strike="noStrike">
                <a:solidFill>
                  <a:srgbClr val="595959"/>
                </a:solidFill>
                <a:uFill>
                  <a:solidFill>
                    <a:srgbClr val="ffffff"/>
                  </a:solidFill>
                </a:uFill>
                <a:latin typeface="Arial"/>
                <a:ea typeface="Arial"/>
              </a:rPr>
              <a:t>&lt;编号&gt;</a:t>
            </a:fld>
            <a:endParaRPr b="0" lang="en-US" sz="1000" spc="-1" strike="noStrike">
              <a:solidFill>
                <a:srgbClr val="000000"/>
              </a:solidFill>
              <a:uFill>
                <a:solidFill>
                  <a:srgbClr val="ffffff"/>
                </a:solidFill>
              </a:uFill>
              <a:latin typeface="Times New Roman"/>
            </a:endParaRPr>
          </a:p>
        </p:txBody>
      </p:sp>
      <p:sp>
        <p:nvSpPr>
          <p:cNvPr id="113" name="PlaceHolder 2"/>
          <p:cNvSpPr>
            <a:spLocks noGrp="1"/>
          </p:cNvSpPr>
          <p:nvPr>
            <p:ph type="title"/>
          </p:nvPr>
        </p:nvSpPr>
        <p:spPr>
          <a:xfrm>
            <a:off x="457200" y="273600"/>
            <a:ext cx="8229240" cy="1144800"/>
          </a:xfrm>
          <a:prstGeom prst="rect">
            <a:avLst/>
          </a:prstGeom>
        </p:spPr>
        <p:txBody>
          <a:bodyPr lIns="0" rIns="0" tIns="0" bIns="0" anchor="ctr"/>
          <a:p>
            <a:r>
              <a:rPr b="0" lang="en-US" sz="1400" spc="-1" strike="noStrike">
                <a:solidFill>
                  <a:srgbClr val="000000"/>
                </a:solidFill>
                <a:uFill>
                  <a:solidFill>
                    <a:srgbClr val="ffffff"/>
                  </a:solidFill>
                </a:uFill>
                <a:latin typeface="Arial"/>
              </a:rPr>
              <a:t>单击鼠标编辑标题文字格式</a:t>
            </a:r>
            <a:endParaRPr b="0" lang="en-US" sz="1400" spc="-1" strike="noStrike">
              <a:solidFill>
                <a:srgbClr val="000000"/>
              </a:solidFill>
              <a:uFill>
                <a:solidFill>
                  <a:srgbClr val="ffffff"/>
                </a:solidFill>
              </a:uFill>
              <a:latin typeface="Arial"/>
            </a:endParaRPr>
          </a:p>
        </p:txBody>
      </p:sp>
      <p:sp>
        <p:nvSpPr>
          <p:cNvPr id="114" name="PlaceHolder 3"/>
          <p:cNvSpPr>
            <a:spLocks noGrp="1"/>
          </p:cNvSpPr>
          <p:nvPr>
            <p:ph type="body"/>
          </p:nvPr>
        </p:nvSpPr>
        <p:spPr>
          <a:xfrm>
            <a:off x="457200" y="1604520"/>
            <a:ext cx="8229240" cy="3977280"/>
          </a:xfrm>
          <a:prstGeom prst="rect">
            <a:avLst/>
          </a:prstGeom>
        </p:spPr>
        <p:txBody>
          <a:bodyPr lIns="0" rIns="0" tIns="0" bIns="0"/>
          <a:p>
            <a:pPr marL="432000" indent="-324000">
              <a:buClr>
                <a:srgbClr val="000000"/>
              </a:buClr>
              <a:buSzPct val="45000"/>
              <a:buFont typeface="Wingdings" charset="2"/>
              <a:buChar char=""/>
            </a:pPr>
            <a:r>
              <a:rPr b="0" lang="en-US" sz="1400" spc="-1" strike="noStrike">
                <a:solidFill>
                  <a:srgbClr val="000000"/>
                </a:solidFill>
                <a:uFill>
                  <a:solidFill>
                    <a:srgbClr val="ffffff"/>
                  </a:solidFill>
                </a:uFill>
                <a:latin typeface="Arial"/>
              </a:rPr>
              <a:t>单击鼠标编辑大纲文字格式</a:t>
            </a:r>
            <a:endParaRPr b="0" lang="en-US" sz="14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b="0" lang="en-US" sz="1400" spc="-1" strike="noStrike">
                <a:solidFill>
                  <a:srgbClr val="000000"/>
                </a:solidFill>
                <a:uFill>
                  <a:solidFill>
                    <a:srgbClr val="ffffff"/>
                  </a:solidFill>
                </a:uFill>
                <a:latin typeface="Arial"/>
              </a:rPr>
              <a:t>第二个大纲级</a:t>
            </a:r>
            <a:endParaRPr b="0" lang="en-US" sz="14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b="0" lang="en-US" sz="1400" spc="-1" strike="noStrike">
                <a:solidFill>
                  <a:srgbClr val="000000"/>
                </a:solidFill>
                <a:uFill>
                  <a:solidFill>
                    <a:srgbClr val="ffffff"/>
                  </a:solidFill>
                </a:uFill>
                <a:latin typeface="Arial"/>
              </a:rPr>
              <a:t>第三大纲级别</a:t>
            </a:r>
            <a:endParaRPr b="0" lang="en-US" sz="14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b="0" lang="en-US" sz="1400" spc="-1" strike="noStrike">
                <a:solidFill>
                  <a:srgbClr val="000000"/>
                </a:solidFill>
                <a:uFill>
                  <a:solidFill>
                    <a:srgbClr val="ffffff"/>
                  </a:solidFill>
                </a:uFill>
                <a:latin typeface="Arial"/>
              </a:rPr>
              <a:t>第四大纲级别</a:t>
            </a:r>
            <a:endParaRPr b="0" lang="en-US" sz="14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第五大纲级别</a:t>
            </a:r>
            <a:endParaRPr b="0" lang="en-US" sz="20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第六大纲级别</a:t>
            </a:r>
            <a:endParaRPr b="0" lang="en-US" sz="20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b="0" lang="en-US" sz="2000" spc="-1" strike="noStrike">
                <a:solidFill>
                  <a:srgbClr val="000000"/>
                </a:solidFill>
                <a:uFill>
                  <a:solidFill>
                    <a:srgbClr val="ffffff"/>
                  </a:solidFill>
                </a:uFill>
                <a:latin typeface="Arial"/>
              </a:rPr>
              <a:t>第七大纲级别</a:t>
            </a:r>
            <a:endParaRPr b="0" lang="en-U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hyperlink" Target="http://www.cs.ccu.edu.tw/" TargetMode="External"/><Relationship Id="rId4" Type="http://schemas.openxmlformats.org/officeDocument/2006/relationships/slideLayout" Target="../slideLayouts/slideLayout37.xml"/>
</Relationships>
</file>

<file path=ppt/slides/_rels/slide100.xml.rels><?xml version="1.0" encoding="UTF-8"?>
<Relationships xmlns="http://schemas.openxmlformats.org/package/2006/relationships"><Relationship Id="rId1" Type="http://schemas.openxmlformats.org/officeDocument/2006/relationships/image" Target="../media/image127.png"/><Relationship Id="rId2" Type="http://schemas.openxmlformats.org/officeDocument/2006/relationships/slideLayout" Target="../slideLayouts/slideLayout15.xml"/>
</Relationships>
</file>

<file path=ppt/slides/_rels/slide101.xml.rels><?xml version="1.0" encoding="UTF-8"?>
<Relationships xmlns="http://schemas.openxmlformats.org/package/2006/relationships"><Relationship Id="rId1" Type="http://schemas.openxmlformats.org/officeDocument/2006/relationships/image" Target="../media/image128.png"/><Relationship Id="rId2" Type="http://schemas.openxmlformats.org/officeDocument/2006/relationships/slideLayout" Target="../slideLayouts/slideLayout15.xml"/>
</Relationships>
</file>

<file path=ppt/slides/_rels/slide102.xml.rels><?xml version="1.0" encoding="UTF-8"?>
<Relationships xmlns="http://schemas.openxmlformats.org/package/2006/relationships"><Relationship Id="rId1" Type="http://schemas.openxmlformats.org/officeDocument/2006/relationships/image" Target="../media/image129.png"/><Relationship Id="rId2" Type="http://schemas.openxmlformats.org/officeDocument/2006/relationships/slideLayout" Target="../slideLayouts/slideLayout15.xml"/>
</Relationships>
</file>

<file path=ppt/slides/_rels/slide103.xml.rels><?xml version="1.0" encoding="UTF-8"?>
<Relationships xmlns="http://schemas.openxmlformats.org/package/2006/relationships"><Relationship Id="rId1" Type="http://schemas.openxmlformats.org/officeDocument/2006/relationships/image" Target="../media/image130.png"/><Relationship Id="rId2" Type="http://schemas.openxmlformats.org/officeDocument/2006/relationships/slideLayout" Target="../slideLayouts/slideLayout15.xml"/>
</Relationships>
</file>

<file path=ppt/slides/_rels/slide104.xml.rels><?xml version="1.0" encoding="UTF-8"?>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5.xml"/>
</Relationships>
</file>

<file path=ppt/slides/_rels/slide105.xml.rels><?xml version="1.0" encoding="UTF-8"?>
<Relationships xmlns="http://schemas.openxmlformats.org/package/2006/relationships"><Relationship Id="rId1" Type="http://schemas.openxmlformats.org/officeDocument/2006/relationships/image" Target="../media/image132.png"/><Relationship Id="rId2" Type="http://schemas.openxmlformats.org/officeDocument/2006/relationships/slideLayout" Target="../slideLayouts/slideLayout15.xml"/>
</Relationships>
</file>

<file path=ppt/slides/_rels/slide106.xml.rels><?xml version="1.0" encoding="UTF-8"?>
<Relationships xmlns="http://schemas.openxmlformats.org/package/2006/relationships"><Relationship Id="rId1" Type="http://schemas.openxmlformats.org/officeDocument/2006/relationships/image" Target="../media/image133.png"/><Relationship Id="rId2" Type="http://schemas.openxmlformats.org/officeDocument/2006/relationships/slideLayout" Target="../slideLayouts/slideLayout15.xml"/>
</Relationships>
</file>

<file path=ppt/slides/_rels/slide107.xml.rels><?xml version="1.0" encoding="UTF-8"?>
<Relationships xmlns="http://schemas.openxmlformats.org/package/2006/relationships"><Relationship Id="rId1" Type="http://schemas.openxmlformats.org/officeDocument/2006/relationships/image" Target="../media/image134.png"/><Relationship Id="rId2" Type="http://schemas.openxmlformats.org/officeDocument/2006/relationships/slideLayout" Target="../slideLayouts/slideLayout15.xml"/>
</Relationships>
</file>

<file path=ppt/slides/_rels/slide108.xml.rels><?xml version="1.0" encoding="UTF-8"?>
<Relationships xmlns="http://schemas.openxmlformats.org/package/2006/relationships"><Relationship Id="rId1" Type="http://schemas.openxmlformats.org/officeDocument/2006/relationships/image" Target="../media/image135.png"/><Relationship Id="rId2" Type="http://schemas.openxmlformats.org/officeDocument/2006/relationships/slideLayout" Target="../slideLayouts/slideLayout15.xml"/>
</Relationships>
</file>

<file path=ppt/slides/_rels/slide109.xml.rels><?xml version="1.0" encoding="UTF-8"?>
<Relationships xmlns="http://schemas.openxmlformats.org/package/2006/relationships"><Relationship Id="rId1" Type="http://schemas.openxmlformats.org/officeDocument/2006/relationships/image" Target="../media/image136.png"/><Relationship Id="rId2" Type="http://schemas.openxmlformats.org/officeDocument/2006/relationships/slideLayout" Target="../slideLayouts/slideLayout15.xml"/>
</Relationships>
</file>

<file path=ppt/slides/_rels/slide11.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37.xml"/>
</Relationships>
</file>

<file path=ppt/slides/_rels/slide110.xml.rels><?xml version="1.0" encoding="UTF-8"?>
<Relationships xmlns="http://schemas.openxmlformats.org/package/2006/relationships"><Relationship Id="rId1" Type="http://schemas.openxmlformats.org/officeDocument/2006/relationships/image" Target="../media/image137.png"/><Relationship Id="rId2" Type="http://schemas.openxmlformats.org/officeDocument/2006/relationships/slideLayout" Target="../slideLayouts/slideLayout15.xml"/>
</Relationships>
</file>

<file path=ppt/slides/_rels/slide111.xml.rels><?xml version="1.0" encoding="UTF-8"?>
<Relationships xmlns="http://schemas.openxmlformats.org/package/2006/relationships"><Relationship Id="rId1" Type="http://schemas.openxmlformats.org/officeDocument/2006/relationships/image" Target="../media/image138.png"/><Relationship Id="rId2" Type="http://schemas.openxmlformats.org/officeDocument/2006/relationships/slideLayout" Target="../slideLayouts/slideLayout15.xml"/>
</Relationships>
</file>

<file path=ppt/slides/_rels/slide112.xml.rels><?xml version="1.0" encoding="UTF-8"?>
<Relationships xmlns="http://schemas.openxmlformats.org/package/2006/relationships"><Relationship Id="rId1" Type="http://schemas.openxmlformats.org/officeDocument/2006/relationships/image" Target="../media/image139.png"/><Relationship Id="rId2" Type="http://schemas.openxmlformats.org/officeDocument/2006/relationships/slideLayout" Target="../slideLayouts/slideLayout15.xml"/>
</Relationships>
</file>

<file path=ppt/slides/_rels/slide113.xml.rels><?xml version="1.0" encoding="UTF-8"?>
<Relationships xmlns="http://schemas.openxmlformats.org/package/2006/relationships"><Relationship Id="rId1" Type="http://schemas.openxmlformats.org/officeDocument/2006/relationships/image" Target="../media/image140.png"/><Relationship Id="rId2" Type="http://schemas.openxmlformats.org/officeDocument/2006/relationships/slideLayout" Target="../slideLayouts/slideLayout15.xml"/>
</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15.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17.xml.rels><?xml version="1.0" encoding="UTF-8"?>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37.xml"/>
</Relationships>
</file>

<file path=ppt/slides/_rels/slide118.xml.rels><?xml version="1.0" encoding="UTF-8"?>
<Relationships xmlns="http://schemas.openxmlformats.org/package/2006/relationships"><Relationship Id="rId1" Type="http://schemas.openxmlformats.org/officeDocument/2006/relationships/image" Target="../media/image144.png"/><Relationship Id="rId2" Type="http://schemas.openxmlformats.org/officeDocument/2006/relationships/slideLayout" Target="../slideLayouts/slideLayout15.xml"/>
</Relationships>
</file>

<file path=ppt/slides/_rels/slide119.xml.rels><?xml version="1.0" encoding="UTF-8"?>
<Relationships xmlns="http://schemas.openxmlformats.org/package/2006/relationships"><Relationship Id="rId1" Type="http://schemas.openxmlformats.org/officeDocument/2006/relationships/image" Target="../media/image145.png"/><Relationship Id="rId2" Type="http://schemas.openxmlformats.org/officeDocument/2006/relationships/slideLayout" Target="../slideLayouts/slideLayout15.xml"/>
</Relationships>
</file>

<file path=ppt/slides/_rels/slide12.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37.xml"/>
</Relationships>
</file>

<file path=ppt/slides/_rels/slide120.xml.rels><?xml version="1.0" encoding="UTF-8"?>
<Relationships xmlns="http://schemas.openxmlformats.org/package/2006/relationships"><Relationship Id="rId1" Type="http://schemas.openxmlformats.org/officeDocument/2006/relationships/image" Target="../media/image146.png"/><Relationship Id="rId2" Type="http://schemas.openxmlformats.org/officeDocument/2006/relationships/slideLayout" Target="../slideLayouts/slideLayout15.xml"/>
</Relationships>
</file>

<file path=ppt/slides/_rels/slide121.xml.rels><?xml version="1.0" encoding="UTF-8"?>
<Relationships xmlns="http://schemas.openxmlformats.org/package/2006/relationships"><Relationship Id="rId1" Type="http://schemas.openxmlformats.org/officeDocument/2006/relationships/image" Target="../media/image147.png"/><Relationship Id="rId2" Type="http://schemas.openxmlformats.org/officeDocument/2006/relationships/slideLayout" Target="../slideLayouts/slideLayout15.xml"/>
</Relationships>
</file>

<file path=ppt/slides/_rels/slide122.xml.rels><?xml version="1.0" encoding="UTF-8"?>
<Relationships xmlns="http://schemas.openxmlformats.org/package/2006/relationships"><Relationship Id="rId1" Type="http://schemas.openxmlformats.org/officeDocument/2006/relationships/image" Target="../media/image148.png"/><Relationship Id="rId2" Type="http://schemas.openxmlformats.org/officeDocument/2006/relationships/slideLayout" Target="../slideLayouts/slideLayout15.xml"/>
</Relationships>
</file>

<file path=ppt/slides/_rels/slide123.xml.rels><?xml version="1.0" encoding="UTF-8"?>
<Relationships xmlns="http://schemas.openxmlformats.org/package/2006/relationships"><Relationship Id="rId1" Type="http://schemas.openxmlformats.org/officeDocument/2006/relationships/hyperlink" Target="http://latentflip.com/loupe/?code=Cgpjb25zb2xlLmxvZygiUGFydCBBIik7CgpzZXRUaW1lb3V0KGZ1bmN0aW9uIHRpbWVvdXQoKSB7CiAgICBjb25zb2xlLmxvZygiUGFydCBDIik7Cn0sIDUwMDApOwoKY29uc29sZS5sb2coIlBhcnQgQSIpOw%3D%3D!!!PGJ1dHRvbj5DbGljayBtZSE8L2J1dHRvbj4%3D" TargetMode="External"/><Relationship Id="rId2" Type="http://schemas.openxmlformats.org/officeDocument/2006/relationships/hyperlink" Target="http://latentflip.com/loupe/?code=JC5vbignYnV0dG9uJywgJ2NsaWNrJywgZnVuY3Rpb24gb25DbGljaygpIHsKICAgIHNldFRpbWVvdXQoZnVuY3Rpb24gdGltZXIoKSB7CiAgICAgICAgY29uc29sZS5sb2coJ1lvdSBjbGlja2VkIHRoZSBidXR0b24hJyk7ICAgIAogICAgfSwgMjAwMCk7Cn0pOwoKY29uc29sZS5sb2coIkhpISIpOwoKc2V0VGltZW91dChmdW5jdGlvbiB0aW1lb3V0KCkgewogICAgY29uc29sZS5sb2coIkNsaWNrIHRoZSBidXR0b24hIik7Cn0sIDUwMDApOwoKY29uc29sZS5sb2coIldlbGNvbWUgdG8gbG91cGUuIik7!!!PGJ1dHRvbj5DbGljayBtZSE8L2J1dHRvbj4%3D" TargetMode="External"/><Relationship Id="rId3" Type="http://schemas.openxmlformats.org/officeDocument/2006/relationships/slideLayout" Target="../slideLayouts/slideLayout15.xml"/>
</Relationships>
</file>

<file path=ppt/slides/_rels/slide13.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37.xml"/>
</Relationships>
</file>

<file path=ppt/slides/_rels/slide14.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slideLayout" Target="../slideLayouts/slideLayout15.xml"/>
</Relationships>
</file>

<file path=ppt/slides/_rels/slide15.xml.rels><?xml version="1.0" encoding="UTF-8"?>
<Relationships xmlns="http://schemas.openxmlformats.org/package/2006/relationships"><Relationship Id="rId1" Type="http://schemas.openxmlformats.org/officeDocument/2006/relationships/hyperlink" Target="https://en.wikipedia.org/wiki/Network_socket" TargetMode="External"/><Relationship Id="rId2" Type="http://schemas.openxmlformats.org/officeDocument/2006/relationships/slideLayout" Target="../slideLayouts/slideLayout15.xml"/>
</Relationships>
</file>

<file path=ppt/slides/_rels/slide16.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slideLayout" Target="../slideLayouts/slideLayout37.xml"/>
</Relationships>
</file>

<file path=ppt/slides/_rels/slide17.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37.xml"/>
</Relationships>
</file>

<file path=ppt/slides/_rels/slide18.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37.xml"/>
</Relationships>
</file>

<file path=ppt/slides/_rels/slide19.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slideLayout" Target="../slideLayouts/slideLayout37.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20.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slideLayout" Target="../slideLayouts/slideLayout15.xml"/>
</Relationships>
</file>

<file path=ppt/slides/_rels/slide21.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slideLayout" Target="../slideLayouts/slideLayout15.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25.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15.xml"/>
</Relationships>
</file>

<file path=ppt/slides/_rels/slide26.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slideLayout" Target="../slideLayouts/slideLayout15.xml"/>
</Relationships>
</file>

<file path=ppt/slides/_rels/slide27.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slideLayout" Target="../slideLayouts/slideLayout37.xml"/>
</Relationships>
</file>

<file path=ppt/slides/_rels/slide28.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 Id="rId3" Type="http://schemas.openxmlformats.org/officeDocument/2006/relationships/slideLayout" Target="../slideLayouts/slideLayout37.xml"/>
</Relationships>
</file>

<file path=ppt/slides/_rels/slide29.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slideLayout" Target="../slideLayouts/slideLayout15.xml"/>
</Relationships>
</file>

<file path=ppt/slides/_rels/slide3.xml.rels><?xml version="1.0" encoding="UTF-8"?>
<Relationships xmlns="http://schemas.openxmlformats.org/package/2006/relationships"><Relationship Id="rId1" Type="http://schemas.openxmlformats.org/officeDocument/2006/relationships/hyperlink" Target="https://fullstackccu.github.io/lectures/19/lecture19.zip" TargetMode="External"/><Relationship Id="rId2" Type="http://schemas.openxmlformats.org/officeDocument/2006/relationships/hyperlink" Target="https://fullstackccu.github.io/install-node/" TargetMode="External"/><Relationship Id="rId3" Type="http://schemas.openxmlformats.org/officeDocument/2006/relationships/slideLayout" Target="../slideLayouts/slideLayout15.xml"/>
</Relationships>
</file>

<file path=ppt/slides/_rels/slide30.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 Id="rId3" Type="http://schemas.openxmlformats.org/officeDocument/2006/relationships/slideLayout" Target="../slideLayouts/slideLayout37.xml"/>
</Relationships>
</file>

<file path=ppt/slides/_rels/slide31.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slideLayout" Target="../slideLayouts/slideLayout37.xml"/>
</Relationships>
</file>

<file path=ppt/slides/_rels/slide32.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slideLayout" Target="../slideLayouts/slideLayout37.xml"/>
</Relationships>
</file>

<file path=ppt/slides/_rels/slide33.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slideLayout" Target="../slideLayouts/slideLayout37.xml"/>
</Relationships>
</file>

<file path=ppt/slides/_rels/slide34.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slideLayout" Target="../slideLayouts/slideLayout37.xml"/>
</Relationships>
</file>

<file path=ppt/slides/_rels/slide35.xml.rels><?xml version="1.0" encoding="UTF-8"?>
<Relationships xmlns="http://schemas.openxmlformats.org/package/2006/relationships"><Relationship Id="rId1" Type="http://schemas.openxmlformats.org/officeDocument/2006/relationships/hyperlink" Target="https://nodejs.org/api/console.html#console_console_log_data_args" TargetMode="External"/><Relationship Id="rId2" Type="http://schemas.openxmlformats.org/officeDocument/2006/relationships/hyperlink" Target="https://nodejs.org/api/console.html#console_console_log_data_args" TargetMode="External"/><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slideLayout" Target="../slideLayouts/slideLayout37.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37.xml.rels><?xml version="1.0" encoding="UTF-8"?>
<Relationships xmlns="http://schemas.openxmlformats.org/package/2006/relationships"><Relationship Id="rId1" Type="http://schemas.openxmlformats.org/officeDocument/2006/relationships/hyperlink" Target="https://fullstackccu.github.io/install-node/" TargetMode="External"/><Relationship Id="rId2" Type="http://schemas.openxmlformats.org/officeDocument/2006/relationships/slideLayout" Target="../slideLayouts/slideLayout15.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41.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15.xml"/>
</Relationships>
</file>

<file path=ppt/slides/_rels/slide42.xml.rels><?xml version="1.0" encoding="UTF-8"?>
<Relationships xmlns="http://schemas.openxmlformats.org/package/2006/relationships"><Relationship Id="rId1" Type="http://schemas.openxmlformats.org/officeDocument/2006/relationships/hyperlink" Target="https://nodejs.org/api/http.html#http_server_listen_handle_callback" TargetMode="External"/><Relationship Id="rId2" Type="http://schemas.openxmlformats.org/officeDocument/2006/relationships/slideLayout" Target="../slideLayouts/slideLayout15.xml"/>
</Relationships>
</file>

<file path=ppt/slides/_rels/slide43.xml.rels><?xml version="1.0" encoding="UTF-8"?>
<Relationships xmlns="http://schemas.openxmlformats.org/package/2006/relationships"><Relationship Id="rId1" Type="http://schemas.openxmlformats.org/officeDocument/2006/relationships/hyperlink" Target="https://nodejs.org/api/http.html#http_http_createserver_requestlistener" TargetMode="External"/><Relationship Id="rId2" Type="http://schemas.openxmlformats.org/officeDocument/2006/relationships/slideLayout" Target="../slideLayouts/slideLayout15.xml"/>
</Relationships>
</file>

<file path=ppt/slides/_rels/slide44.xml.rels><?xml version="1.0" encoding="UTF-8"?>
<Relationships xmlns="http://schemas.openxmlformats.org/package/2006/relationships"><Relationship Id="rId1" Type="http://schemas.openxmlformats.org/officeDocument/2006/relationships/hyperlink" Target="https://nodejs.org/api/events.html#events_emitter_on_eventname_listener" TargetMode="External"/><Relationship Id="rId2" Type="http://schemas.openxmlformats.org/officeDocument/2006/relationships/image" Target="../media/image69.png"/><Relationship Id="rId3" Type="http://schemas.openxmlformats.org/officeDocument/2006/relationships/slideLayout" Target="../slideLayouts/slideLayout15.xml"/>
</Relationships>
</file>

<file path=ppt/slides/_rels/slide45.xml.rels><?xml version="1.0" encoding="UTF-8"?>
<Relationships xmlns="http://schemas.openxmlformats.org/package/2006/relationships"><Relationship Id="rId1" Type="http://schemas.openxmlformats.org/officeDocument/2006/relationships/hyperlink" Target="https://nodejs.org/api/http.html#http_event_request" TargetMode="External"/><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slideLayout" Target="../slideLayouts/slideLayout15.xml"/>
</Relationships>
</file>

<file path=ppt/slides/_rels/slide46.xml.rels><?xml version="1.0" encoding="UTF-8"?>
<Relationships xmlns="http://schemas.openxmlformats.org/package/2006/relationships"><Relationship Id="rId1" Type="http://schemas.openxmlformats.org/officeDocument/2006/relationships/hyperlink" Target="https://nodejs.org/api/http.html#http_class_http_incomingmessage" TargetMode="External"/><Relationship Id="rId2" Type="http://schemas.openxmlformats.org/officeDocument/2006/relationships/hyperlink" Target="https://nodejs.org/api/http.html#http_class_http_serverresponse" TargetMode="External"/><Relationship Id="rId3" Type="http://schemas.openxmlformats.org/officeDocument/2006/relationships/hyperlink" Target="https://nodejs.org/api/http.html#http_response_statuscode" TargetMode="External"/><Relationship Id="rId4" Type="http://schemas.openxmlformats.org/officeDocument/2006/relationships/hyperlink" Target="https://nodejs.org/api/http.html#http_response_setheader_name_value" TargetMode="External"/><Relationship Id="rId5" Type="http://schemas.openxmlformats.org/officeDocument/2006/relationships/hyperlink" Target="https://nodejs.org/api/http.html#http_response_end_data_encoding_callback" TargetMode="External"/><Relationship Id="rId6" Type="http://schemas.openxmlformats.org/officeDocument/2006/relationships/image" Target="../media/image73.png"/><Relationship Id="rId7" Type="http://schemas.openxmlformats.org/officeDocument/2006/relationships/slideLayout" Target="../slideLayouts/slideLayout15.xml"/>
</Relationships>
</file>

<file path=ppt/slides/_rels/slide47.xml.rels><?xml version="1.0" encoding="UTF-8"?>
<Relationships xmlns="http://schemas.openxmlformats.org/package/2006/relationships"><Relationship Id="rId1" Type="http://schemas.openxmlformats.org/officeDocument/2006/relationships/hyperlink" Target="https://nodejs.org/api/net.html#net_server_listen_port_hostname_backlog_callback" TargetMode="External"/><Relationship Id="rId2" Type="http://schemas.openxmlformats.org/officeDocument/2006/relationships/hyperlink" Target="https://nodejs.org/api/net.html#net_event_listening" TargetMode="External"/><Relationship Id="rId3" Type="http://schemas.openxmlformats.org/officeDocument/2006/relationships/image" Target="../media/image74.png"/><Relationship Id="rId4" Type="http://schemas.openxmlformats.org/officeDocument/2006/relationships/slideLayout" Target="../slideLayouts/slideLayout15.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49.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slideLayout" Target="../slideLayouts/slideLayout37.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51.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slideLayout" Target="../slideLayouts/slideLayout15.xml"/>
</Relationships>
</file>

<file path=ppt/slides/_rels/slide52.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slideLayout" Target="../slideLayouts/slideLayout15.xml"/>
</Relationships>
</file>

<file path=ppt/slides/_rels/slide53.xml.rels><?xml version="1.0" encoding="UTF-8"?>
<Relationships xmlns="http://schemas.openxmlformats.org/package/2006/relationships"><Relationship Id="rId1" Type="http://schemas.openxmlformats.org/officeDocument/2006/relationships/hyperlink" Target="http://localhost:3000/" TargetMode="External"/><Relationship Id="rId2" Type="http://schemas.openxmlformats.org/officeDocument/2006/relationships/hyperlink" Target="https://en.wikipedia.org/wiki/Localhost" TargetMode="External"/><Relationship Id="rId3" Type="http://schemas.openxmlformats.org/officeDocument/2006/relationships/image" Target="../media/image80.png"/><Relationship Id="rId4" Type="http://schemas.openxmlformats.org/officeDocument/2006/relationships/slideLayout" Target="../slideLayouts/slideLayout15.xml"/>
</Relationships>
</file>

<file path=ppt/slides/_rels/slide54.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5.xml"/>
</Relationships>
</file>

<file path=ppt/slides/_rels/slide55.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slideLayout" Target="../slideLayouts/slideLayout15.xml"/>
</Relationships>
</file>

<file path=ppt/slides/_rels/slide56.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15.xml"/>
</Relationships>
</file>

<file path=ppt/slides/_rels/slide57.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slideLayout" Target="../slideLayouts/slideLayout15.xml"/>
</Relationships>
</file>

<file path=ppt/slides/_rels/slide5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59.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image" Target="../media/image86.png"/><Relationship Id="rId3" Type="http://schemas.openxmlformats.org/officeDocument/2006/relationships/slideLayout" Target="../slideLayouts/slideLayout1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60.xml.rels><?xml version="1.0" encoding="UTF-8"?>
<Relationships xmlns="http://schemas.openxmlformats.org/package/2006/relationships"><Relationship Id="rId1" Type="http://schemas.openxmlformats.org/officeDocument/2006/relationships/hyperlink" Target="https://www.npmjs.com/" TargetMode="External"/><Relationship Id="rId2" Type="http://schemas.openxmlformats.org/officeDocument/2006/relationships/image" Target="../media/image87.png"/><Relationship Id="rId3" Type="http://schemas.openxmlformats.org/officeDocument/2006/relationships/slideLayout" Target="../slideLayouts/slideLayout15.xml"/>
</Relationships>
</file>

<file path=ppt/slides/_rels/slide61.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62.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slideLayout" Target="../slideLayouts/slideLayout15.xml"/>
</Relationships>
</file>

<file path=ppt/slides/_rels/slide63.xml.rels><?xml version="1.0" encoding="UTF-8"?>
<Relationships xmlns="http://schemas.openxmlformats.org/package/2006/relationships"><Relationship Id="rId1" Type="http://schemas.openxmlformats.org/officeDocument/2006/relationships/hyperlink" Target="https://expressjs.com/en/guide/routing.html" TargetMode="External"/><Relationship Id="rId2" Type="http://schemas.openxmlformats.org/officeDocument/2006/relationships/image" Target="../media/image89.png"/><Relationship Id="rId3" Type="http://schemas.openxmlformats.org/officeDocument/2006/relationships/slideLayout" Target="../slideLayouts/slideLayout15.xml"/>
</Relationships>
</file>

<file path=ppt/slides/_rels/slide64.xml.rels><?xml version="1.0" encoding="UTF-8"?>
<Relationships xmlns="http://schemas.openxmlformats.org/package/2006/relationships"><Relationship Id="rId1" Type="http://schemas.openxmlformats.org/officeDocument/2006/relationships/hyperlink" Target="http://localhost:3000/hello" TargetMode="External"/><Relationship Id="rId2" Type="http://schemas.openxmlformats.org/officeDocument/2006/relationships/image" Target="../media/image90.png"/><Relationship Id="rId3" Type="http://schemas.openxmlformats.org/officeDocument/2006/relationships/slideLayout" Target="../slideLayouts/slideLayout15.xml"/>
</Relationships>
</file>

<file path=ppt/slides/_rels/slide65.xml.rels><?xml version="1.0" encoding="UTF-8"?>
<Relationships xmlns="http://schemas.openxmlformats.org/package/2006/relationships"><Relationship Id="rId1" Type="http://schemas.openxmlformats.org/officeDocument/2006/relationships/hyperlink" Target="http://expressjs.com/en/4x/api.html#req" TargetMode="External"/><Relationship Id="rId2" Type="http://schemas.openxmlformats.org/officeDocument/2006/relationships/hyperlink" Target="http://expressjs.com/en/4x/api.html#res" TargetMode="External"/><Relationship Id="rId3" Type="http://schemas.openxmlformats.org/officeDocument/2006/relationships/hyperlink" Target="http://expressjs.com/en/4x/api.html#res.send" TargetMode="External"/><Relationship Id="rId4" Type="http://schemas.openxmlformats.org/officeDocument/2006/relationships/image" Target="../media/image91.png"/><Relationship Id="rId5" Type="http://schemas.openxmlformats.org/officeDocument/2006/relationships/slideLayout" Target="../slideLayouts/slideLayout15.xml"/>
</Relationships>
</file>

<file path=ppt/slides/_rels/slide66.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67.xml.rels><?xml version="1.0" encoding="UTF-8"?>
<Relationships xmlns="http://schemas.openxmlformats.org/package/2006/relationships"><Relationship Id="rId1" Type="http://schemas.openxmlformats.org/officeDocument/2006/relationships/hyperlink" Target="http://www.mit.edu/afs.new/sipb/user/ssen/src/curl-7.11.1/docs/curl.html" TargetMode="External"/><Relationship Id="rId2" Type="http://schemas.openxmlformats.org/officeDocument/2006/relationships/slideLayout" Target="../slideLayouts/slideLayout15.xml"/>
</Relationships>
</file>

<file path=ppt/slides/_rels/slide68.xml.rels><?xml version="1.0" encoding="UTF-8"?>
<Relationships xmlns="http://schemas.openxmlformats.org/package/2006/relationships"><Relationship Id="rId1" Type="http://schemas.openxmlformats.org/officeDocument/2006/relationships/image" Target="../media/image92.png"/><Relationship Id="rId2" Type="http://schemas.openxmlformats.org/officeDocument/2006/relationships/image" Target="../media/image93.png"/><Relationship Id="rId3" Type="http://schemas.openxmlformats.org/officeDocument/2006/relationships/slideLayout" Target="../slideLayouts/slideLayout15.xml"/>
</Relationships>
</file>

<file path=ppt/slides/_rels/slide69.xml.rels><?xml version="1.0" encoding="UTF-8"?>
<Relationships xmlns="http://schemas.openxmlformats.org/package/2006/relationships"><Relationship Id="rId1" Type="http://schemas.openxmlformats.org/officeDocument/2006/relationships/image" Target="../media/image94.png"/><Relationship Id="rId2" Type="http://schemas.openxmlformats.org/officeDocument/2006/relationships/image" Target="../media/image95.png"/><Relationship Id="rId3" Type="http://schemas.openxmlformats.org/officeDocument/2006/relationships/slideLayout" Target="../slideLayouts/slideLayout15.xml"/>
</Relationships>
</file>

<file path=ppt/slides/_rels/slide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slideLayout" Target="../slideLayouts/slideLayout37.xml"/>
</Relationships>
</file>

<file path=ppt/slides/_rels/slide70.xml.rels><?xml version="1.0" encoding="UTF-8"?>
<Relationships xmlns="http://schemas.openxmlformats.org/package/2006/relationships"><Relationship Id="rId1" Type="http://schemas.openxmlformats.org/officeDocument/2006/relationships/image" Target="../media/image96.png"/><Relationship Id="rId2" Type="http://schemas.openxmlformats.org/officeDocument/2006/relationships/slideLayout" Target="../slideLayouts/slideLayout15.xml"/>
</Relationships>
</file>

<file path=ppt/slides/_rels/slide71.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slideLayout" Target="../slideLayouts/slideLayout15.xml"/>
</Relationships>
</file>

<file path=ppt/slides/_rels/slide72.xml.rels><?xml version="1.0" encoding="UTF-8"?>
<Relationships xmlns="http://schemas.openxmlformats.org/package/2006/relationships"><Relationship Id="rId1" Type="http://schemas.openxmlformats.org/officeDocument/2006/relationships/image" Target="../media/image98.png"/><Relationship Id="rId2" Type="http://schemas.openxmlformats.org/officeDocument/2006/relationships/slideLayout" Target="../slideLayouts/slideLayout15.xml"/>
</Relationships>
</file>

<file path=ppt/slides/_rels/slide73.xml.rels><?xml version="1.0" encoding="UTF-8"?>
<Relationships xmlns="http://schemas.openxmlformats.org/package/2006/relationships"><Relationship Id="rId1" Type="http://schemas.openxmlformats.org/officeDocument/2006/relationships/image" Target="../media/image99.png"/><Relationship Id="rId2" Type="http://schemas.openxmlformats.org/officeDocument/2006/relationships/slideLayout" Target="../slideLayouts/slideLayout15.xml"/>
</Relationships>
</file>

<file path=ppt/slides/_rels/slide74.xml.rels><?xml version="1.0" encoding="UTF-8"?>
<Relationships xmlns="http://schemas.openxmlformats.org/package/2006/relationships"><Relationship Id="rId1" Type="http://schemas.openxmlformats.org/officeDocument/2006/relationships/image" Target="../media/image100.png"/><Relationship Id="rId2" Type="http://schemas.openxmlformats.org/officeDocument/2006/relationships/slideLayout" Target="../slideLayouts/slideLayout15.xml"/>
</Relationships>
</file>

<file path=ppt/slides/_rels/slide75.xml.rels><?xml version="1.0" encoding="UTF-8"?>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5.xml"/>
</Relationships>
</file>

<file path=ppt/slides/_rels/slide76.xml.rels><?xml version="1.0" encoding="UTF-8"?>
<Relationships xmlns="http://schemas.openxmlformats.org/package/2006/relationships"><Relationship Id="rId1" Type="http://schemas.openxmlformats.org/officeDocument/2006/relationships/image" Target="../media/image102.png"/><Relationship Id="rId2" Type="http://schemas.openxmlformats.org/officeDocument/2006/relationships/slideLayout" Target="../slideLayouts/slideLayout15.xml"/>
</Relationships>
</file>

<file path=ppt/slides/_rels/slide7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7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79.xml.rels><?xml version="1.0" encoding="UTF-8"?>
<Relationships xmlns="http://schemas.openxmlformats.org/package/2006/relationships"><Relationship Id="rId1" Type="http://schemas.openxmlformats.org/officeDocument/2006/relationships/hyperlink" Target="https://fullstackccu.github.io/lectures/17/oo-albums/albums.json" TargetMode="External"/><Relationship Id="rId2" Type="http://schemas.openxmlformats.org/officeDocument/2006/relationships/hyperlink" Target="https://codepen.io/fullstackccu/pen/RmWVEg" TargetMode="External"/><Relationship Id="rId3" Type="http://schemas.openxmlformats.org/officeDocument/2006/relationships/image" Target="../media/image103.png"/><Relationship Id="rId4" Type="http://schemas.openxmlformats.org/officeDocument/2006/relationships/slideLayout" Target="../slideLayouts/slideLayout15.xml"/>
</Relationships>
</file>

<file path=ppt/slides/_rels/slide8.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37.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81.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82.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8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84.xml.rels><?xml version="1.0" encoding="UTF-8"?>
<Relationships xmlns="http://schemas.openxmlformats.org/package/2006/relationships"><Relationship Id="rId1" Type="http://schemas.openxmlformats.org/officeDocument/2006/relationships/image" Target="../media/image104.png"/><Relationship Id="rId2" Type="http://schemas.openxmlformats.org/officeDocument/2006/relationships/image" Target="../media/image105.png"/><Relationship Id="rId3" Type="http://schemas.openxmlformats.org/officeDocument/2006/relationships/slideLayout" Target="../slideLayouts/slideLayout37.xml"/>
</Relationships>
</file>

<file path=ppt/slides/_rels/slide85.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86.xml.rels><?xml version="1.0" encoding="UTF-8"?>
<Relationships xmlns="http://schemas.openxmlformats.org/package/2006/relationships"><Relationship Id="rId1" Type="http://schemas.openxmlformats.org/officeDocument/2006/relationships/image" Target="../media/image106.png"/><Relationship Id="rId2" Type="http://schemas.openxmlformats.org/officeDocument/2006/relationships/image" Target="../media/image107.png"/><Relationship Id="rId3" Type="http://schemas.openxmlformats.org/officeDocument/2006/relationships/slideLayout" Target="../slideLayouts/slideLayout37.xml"/>
</Relationships>
</file>

<file path=ppt/slides/_rels/slide87.xml.rels><?xml version="1.0" encoding="UTF-8"?>
<Relationships xmlns="http://schemas.openxmlformats.org/package/2006/relationships"><Relationship Id="rId1" Type="http://schemas.openxmlformats.org/officeDocument/2006/relationships/image" Target="../media/image108.png"/><Relationship Id="rId2" Type="http://schemas.openxmlformats.org/officeDocument/2006/relationships/image" Target="../media/image109.png"/><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slideLayout" Target="../slideLayouts/slideLayout37.xml"/>
</Relationships>
</file>

<file path=ppt/slides/_rels/slide88.xml.rels><?xml version="1.0" encoding="UTF-8"?>
<Relationships xmlns="http://schemas.openxmlformats.org/package/2006/relationships"><Relationship Id="rId1" Type="http://schemas.openxmlformats.org/officeDocument/2006/relationships/image" Target="../media/image112.png"/><Relationship Id="rId2" Type="http://schemas.openxmlformats.org/officeDocument/2006/relationships/image" Target="../media/image113.png"/><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slideLayout" Target="../slideLayouts/slideLayout37.xml"/>
</Relationships>
</file>

<file path=ppt/slides/_rels/slide89.xml.rels><?xml version="1.0" encoding="UTF-8"?>
<Relationships xmlns="http://schemas.openxmlformats.org/package/2006/relationships"><Relationship Id="rId1" Type="http://schemas.openxmlformats.org/officeDocument/2006/relationships/image" Target="../media/image116.png"/><Relationship Id="rId2" Type="http://schemas.openxmlformats.org/officeDocument/2006/relationships/image" Target="../media/image117.png"/><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slideLayout" Target="../slideLayouts/slideLayout37.xml"/>
</Relationships>
</file>

<file path=ppt/slides/_rels/slide9.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hyperlink" Target="https://developer.mozilla.org/en-US/docs/Web/HTTP/Messages" TargetMode="External"/><Relationship Id="rId4" Type="http://schemas.openxmlformats.org/officeDocument/2006/relationships/hyperlink" Target="http://www.cs.ccu.edu.tw/" TargetMode="External"/><Relationship Id="rId5" Type="http://schemas.openxmlformats.org/officeDocument/2006/relationships/image" Target="../media/image15.png"/><Relationship Id="rId6" Type="http://schemas.openxmlformats.org/officeDocument/2006/relationships/slideLayout" Target="../slideLayouts/slideLayout37.xml"/>
</Relationships>
</file>

<file path=ppt/slides/_rels/slide90.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91.xml.rels><?xml version="1.0" encoding="UTF-8"?>
<Relationships xmlns="http://schemas.openxmlformats.org/package/2006/relationships"><Relationship Id="rId1" Type="http://schemas.openxmlformats.org/officeDocument/2006/relationships/image" Target="../media/image120.png"/><Relationship Id="rId2" Type="http://schemas.openxmlformats.org/officeDocument/2006/relationships/image" Target="../media/image121.png"/><Relationship Id="rId3" Type="http://schemas.openxmlformats.org/officeDocument/2006/relationships/slideLayout" Target="../slideLayouts/slideLayout15.xml"/>
</Relationships>
</file>

<file path=ppt/slides/_rels/slide92.xml.rels><?xml version="1.0" encoding="UTF-8"?>
<Relationships xmlns="http://schemas.openxmlformats.org/package/2006/relationships"><Relationship Id="rId1" Type="http://schemas.openxmlformats.org/officeDocument/2006/relationships/image" Target="../media/image122.png"/><Relationship Id="rId2" Type="http://schemas.openxmlformats.org/officeDocument/2006/relationships/slideLayout" Target="../slideLayouts/slideLayout15.xml"/>
</Relationships>
</file>

<file path=ppt/slides/_rels/slide93.xml.rels><?xml version="1.0" encoding="UTF-8"?>
<Relationships xmlns="http://schemas.openxmlformats.org/package/2006/relationships"><Relationship Id="rId1" Type="http://schemas.openxmlformats.org/officeDocument/2006/relationships/image" Target="../media/image123.png"/><Relationship Id="rId2" Type="http://schemas.openxmlformats.org/officeDocument/2006/relationships/slideLayout" Target="../slideLayouts/slideLayout15.xml"/>
</Relationships>
</file>

<file path=ppt/slides/_rels/slide9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95.xml.rels><?xml version="1.0" encoding="UTF-8"?>
<Relationships xmlns="http://schemas.openxmlformats.org/package/2006/relationships"><Relationship Id="rId1" Type="http://schemas.openxmlformats.org/officeDocument/2006/relationships/hyperlink" Target="https://www.youtube.com/watch?v=8aGhZQkoFbQ&amp;t=1s" TargetMode="External"/><Relationship Id="rId2" Type="http://schemas.openxmlformats.org/officeDocument/2006/relationships/hyperlink" Target="https://jakearchibald.com/2015/tasks-microtasks-queues-and-schedules/" TargetMode="External"/><Relationship Id="rId3" Type="http://schemas.openxmlformats.org/officeDocument/2006/relationships/hyperlink" Target="https://jakearchibald.com/2015/tasks-microtasks-queues-and-schedules/" TargetMode="External"/><Relationship Id="rId4" Type="http://schemas.openxmlformats.org/officeDocument/2006/relationships/slideLayout" Target="../slideLayouts/slideLayout15.xml"/>
</Relationships>
</file>

<file path=ppt/slides/_rels/slide96.xml.rels><?xml version="1.0" encoding="UTF-8"?>
<Relationships xmlns="http://schemas.openxmlformats.org/package/2006/relationships"><Relationship Id="rId1" Type="http://schemas.openxmlformats.org/officeDocument/2006/relationships/hyperlink" Target="https://developer.mozilla.org/en-US/docs/Web/API/WindowOrWorkerGlobalScope/setTimeout" TargetMode="External"/><Relationship Id="rId2" Type="http://schemas.openxmlformats.org/officeDocument/2006/relationships/hyperlink" Target="https://codepen.io/fullstackccu/pen/JqKxEv?editors=1111" TargetMode="External"/><Relationship Id="rId3" Type="http://schemas.openxmlformats.org/officeDocument/2006/relationships/slideLayout" Target="../slideLayouts/slideLayout15.xml"/>
</Relationships>
</file>

<file path=ppt/slides/_rels/slide97.xml.rels><?xml version="1.0" encoding="UTF-8"?>
<Relationships xmlns="http://schemas.openxmlformats.org/package/2006/relationships"><Relationship Id="rId1" Type="http://schemas.openxmlformats.org/officeDocument/2006/relationships/image" Target="../media/image124.png"/><Relationship Id="rId2" Type="http://schemas.openxmlformats.org/officeDocument/2006/relationships/slideLayout" Target="../slideLayouts/slideLayout15.xml"/>
</Relationships>
</file>

<file path=ppt/slides/_rels/slide98.xml.rels><?xml version="1.0" encoding="UTF-8"?>
<Relationships xmlns="http://schemas.openxmlformats.org/package/2006/relationships"><Relationship Id="rId1" Type="http://schemas.openxmlformats.org/officeDocument/2006/relationships/image" Target="../media/image125.png"/><Relationship Id="rId2" Type="http://schemas.openxmlformats.org/officeDocument/2006/relationships/slideLayout" Target="../slideLayouts/slideLayout15.xml"/>
</Relationships>
</file>

<file path=ppt/slides/_rels/slide99.xml.rels><?xml version="1.0" encoding="UTF-8"?>
<Relationships xmlns="http://schemas.openxmlformats.org/package/2006/relationships"><Relationship Id="rId1" Type="http://schemas.openxmlformats.org/officeDocument/2006/relationships/image" Target="../media/image126.png"/><Relationship Id="rId2" Type="http://schemas.openxmlformats.org/officeDocument/2006/relationships/slideLayout" Target="../slideLayouts/slideLayout1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TextShape 1"/>
          <p:cNvSpPr txBox="1"/>
          <p:nvPr/>
        </p:nvSpPr>
        <p:spPr>
          <a:xfrm>
            <a:off x="220680" y="1074600"/>
            <a:ext cx="8520120" cy="2736360"/>
          </a:xfrm>
          <a:prstGeom prst="rect">
            <a:avLst/>
          </a:prstGeom>
          <a:noFill/>
          <a:ln>
            <a:noFill/>
          </a:ln>
        </p:spPr>
        <p:txBody>
          <a:bodyPr tIns="91440" bIns="91440" anchor="b"/>
          <a:p>
            <a:pPr algn="ctr">
              <a:lnSpc>
                <a:spcPct val="100000"/>
              </a:lnSpc>
            </a:pPr>
            <a:r>
              <a:rPr b="0" lang="en-US" sz="5200" spc="-1" strike="noStrike">
                <a:solidFill>
                  <a:srgbClr val="000000"/>
                </a:solidFill>
                <a:uFill>
                  <a:solidFill>
                    <a:srgbClr val="ffffff"/>
                  </a:solidFill>
                </a:uFill>
                <a:latin typeface="文泉驿微米黑"/>
                <a:ea typeface="Montserrat"/>
              </a:rPr>
              <a:t>4102165</a:t>
            </a:r>
            <a:r>
              <a:rPr b="0" lang="en-US" sz="5200" spc="-1" strike="noStrike">
                <a:solidFill>
                  <a:srgbClr val="000000"/>
                </a:solidFill>
                <a:uFill>
                  <a:solidFill>
                    <a:srgbClr val="ffffff"/>
                  </a:solidFill>
                </a:uFill>
                <a:latin typeface="文泉驛微米黑"/>
                <a:ea typeface="Montserrat"/>
              </a:rPr>
              <a:t>:</a:t>
            </a:r>
            <a:r>
              <a:rPr b="0" lang="en-US" sz="5200" spc="-1" strike="noStrike">
                <a:solidFill>
                  <a:srgbClr val="000000"/>
                </a:solidFill>
                <a:uFill>
                  <a:solidFill>
                    <a:srgbClr val="ffffff"/>
                  </a:solidFill>
                </a:uFill>
                <a:latin typeface="文泉驛微米黑"/>
                <a:ea typeface="Montserrat"/>
              </a:rPr>
              <a:t>
</a:t>
            </a:r>
            <a:r>
              <a:rPr b="0" lang="en-US" sz="4400" spc="-1" strike="noStrike">
                <a:solidFill>
                  <a:srgbClr val="000000"/>
                </a:solidFill>
                <a:uFill>
                  <a:solidFill>
                    <a:srgbClr val="ffffff"/>
                  </a:solidFill>
                </a:uFill>
                <a:latin typeface="文泉驛微米黑"/>
                <a:ea typeface="Montserrat"/>
              </a:rPr>
              <a:t>Full Stack Web Development Fundamentals</a:t>
            </a:r>
            <a:endParaRPr b="0" lang="en-US" sz="1400" spc="-1" strike="noStrike">
              <a:solidFill>
                <a:srgbClr val="000000"/>
              </a:solidFill>
              <a:uFill>
                <a:solidFill>
                  <a:srgbClr val="ffffff"/>
                </a:solidFill>
              </a:uFill>
              <a:latin typeface="Arial"/>
            </a:endParaRPr>
          </a:p>
        </p:txBody>
      </p:sp>
      <p:sp>
        <p:nvSpPr>
          <p:cNvPr id="150" name="TextShape 2"/>
          <p:cNvSpPr txBox="1"/>
          <p:nvPr/>
        </p:nvSpPr>
        <p:spPr>
          <a:xfrm>
            <a:off x="311760" y="3811320"/>
            <a:ext cx="8520120" cy="1971720"/>
          </a:xfrm>
          <a:prstGeom prst="rect">
            <a:avLst/>
          </a:prstGeom>
          <a:noFill/>
          <a:ln>
            <a:noFill/>
          </a:ln>
        </p:spPr>
        <p:txBody>
          <a:bodyPr tIns="91440" bIns="91440"/>
          <a:p>
            <a:pPr algn="ctr">
              <a:lnSpc>
                <a:spcPct val="100000"/>
              </a:lnSpc>
            </a:pPr>
            <a:r>
              <a:rPr b="0" lang="en-US" sz="2800" spc="-1" strike="noStrike">
                <a:solidFill>
                  <a:srgbClr val="595959"/>
                </a:solidFill>
                <a:uFill>
                  <a:solidFill>
                    <a:srgbClr val="ffffff"/>
                  </a:solidFill>
                </a:uFill>
                <a:latin typeface="Montserrat"/>
                <a:ea typeface="Montserrat"/>
              </a:rPr>
              <a:t>Spring 2019</a:t>
            </a:r>
            <a:endParaRPr b="0" lang="en-US" sz="3200" spc="-1" strike="noStrike">
              <a:solidFill>
                <a:srgbClr val="000000"/>
              </a:solidFill>
              <a:uFill>
                <a:solidFill>
                  <a:srgbClr val="ffffff"/>
                </a:solidFill>
              </a:uFill>
              <a:latin typeface="Arial"/>
            </a:endParaRPr>
          </a:p>
          <a:p>
            <a:pPr algn="ctr">
              <a:lnSpc>
                <a:spcPct val="100000"/>
              </a:lnSpc>
            </a:pPr>
            <a:endParaRPr b="0" lang="en-US" sz="3200" spc="-1" strike="noStrike">
              <a:solidFill>
                <a:srgbClr val="000000"/>
              </a:solidFill>
              <a:uFill>
                <a:solidFill>
                  <a:srgbClr val="ffffff"/>
                </a:solidFill>
              </a:uFill>
              <a:latin typeface="Arial"/>
            </a:endParaRPr>
          </a:p>
          <a:p>
            <a:pPr algn="ctr">
              <a:lnSpc>
                <a:spcPct val="100000"/>
              </a:lnSpc>
            </a:pPr>
            <a:r>
              <a:rPr b="0" lang="en-US" sz="2800" spc="-1" strike="noStrike">
                <a:solidFill>
                  <a:srgbClr val="595959"/>
                </a:solidFill>
                <a:uFill>
                  <a:solidFill>
                    <a:srgbClr val="ffffff"/>
                  </a:solidFill>
                </a:uFill>
                <a:latin typeface="Montserrat"/>
                <a:ea typeface="Montserrat"/>
              </a:rPr>
              <a:t>簡立仁 </a:t>
            </a:r>
            <a:r>
              <a:rPr b="0" lang="en-US" sz="2800" spc="-1" strike="noStrike">
                <a:solidFill>
                  <a:srgbClr val="595959"/>
                </a:solidFill>
                <a:uFill>
                  <a:solidFill>
                    <a:srgbClr val="ffffff"/>
                  </a:solidFill>
                </a:uFill>
                <a:latin typeface="Montserrat"/>
                <a:ea typeface="Montserrat"/>
              </a:rPr>
              <a:t>Li-Ren Chien</a:t>
            </a:r>
            <a:endParaRPr b="0" lang="en-US" sz="3200" spc="-1" strike="noStrike">
              <a:solidFill>
                <a:srgbClr val="000000"/>
              </a:solidFill>
              <a:uFill>
                <a:solidFill>
                  <a:srgbClr val="ffffff"/>
                </a:solidFill>
              </a:uFill>
              <a:latin typeface="Arial"/>
            </a:endParaRPr>
          </a:p>
          <a:p>
            <a:pPr algn="ctr">
              <a:lnSpc>
                <a:spcPct val="100000"/>
              </a:lnSpc>
            </a:pPr>
            <a:r>
              <a:rPr b="0" lang="en-US" sz="2800" spc="-1" strike="noStrike">
                <a:solidFill>
                  <a:srgbClr val="595959"/>
                </a:solidFill>
                <a:uFill>
                  <a:solidFill>
                    <a:srgbClr val="ffffff"/>
                  </a:solidFill>
                </a:uFill>
                <a:latin typeface="Montserrat"/>
                <a:ea typeface="Montserrat"/>
              </a:rPr>
              <a:t>ccumouse@gmail.com</a:t>
            </a:r>
            <a:endParaRPr b="0" lang="en-US" sz="3200" spc="-1" strike="noStrike">
              <a:solidFill>
                <a:srgbClr val="000000"/>
              </a:solidFill>
              <a:uFill>
                <a:solidFill>
                  <a:srgbClr val="ffffff"/>
                </a:solidFill>
              </a:uFill>
              <a:latin typeface="Arial"/>
            </a:endParaRPr>
          </a:p>
        </p:txBody>
      </p:sp>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CustomShape 1"/>
          <p:cNvSpPr/>
          <p:nvPr/>
        </p:nvSpPr>
        <p:spPr>
          <a:xfrm>
            <a:off x="6330600" y="45360"/>
            <a:ext cx="2531880" cy="1853640"/>
          </a:xfrm>
          <a:prstGeom prst="roundRect">
            <a:avLst>
              <a:gd name="adj" fmla="val 16667"/>
            </a:avLst>
          </a:prstGeom>
          <a:solidFill>
            <a:srgbClr val="fff2cc"/>
          </a:solidFill>
          <a:ln w="9360">
            <a:solidFill>
              <a:srgbClr val="595959"/>
            </a:solidFill>
            <a:round/>
          </a:ln>
        </p:spPr>
        <p:style>
          <a:lnRef idx="0"/>
          <a:fillRef idx="0"/>
          <a:effectRef idx="0"/>
          <a:fontRef idx="minor"/>
        </p:style>
      </p:sp>
      <p:pic>
        <p:nvPicPr>
          <p:cNvPr id="176" name="Google Shape;118;p22" descr=""/>
          <p:cNvPicPr/>
          <p:nvPr/>
        </p:nvPicPr>
        <p:blipFill>
          <a:blip r:embed="rId1"/>
          <a:stretch/>
        </p:blipFill>
        <p:spPr>
          <a:xfrm>
            <a:off x="60480" y="3043080"/>
            <a:ext cx="2922120" cy="1913760"/>
          </a:xfrm>
          <a:prstGeom prst="rect">
            <a:avLst/>
          </a:prstGeom>
          <a:ln>
            <a:noFill/>
          </a:ln>
        </p:spPr>
      </p:pic>
      <p:pic>
        <p:nvPicPr>
          <p:cNvPr id="177" name="Google Shape;119;p22" descr=""/>
          <p:cNvPicPr/>
          <p:nvPr/>
        </p:nvPicPr>
        <p:blipFill>
          <a:blip r:embed="rId2"/>
          <a:stretch/>
        </p:blipFill>
        <p:spPr>
          <a:xfrm>
            <a:off x="6352920" y="228240"/>
            <a:ext cx="1484640" cy="1484640"/>
          </a:xfrm>
          <a:prstGeom prst="rect">
            <a:avLst/>
          </a:prstGeom>
          <a:ln>
            <a:noFill/>
          </a:ln>
        </p:spPr>
      </p:pic>
      <p:sp>
        <p:nvSpPr>
          <p:cNvPr id="178" name="CustomShape 2"/>
          <p:cNvSpPr/>
          <p:nvPr/>
        </p:nvSpPr>
        <p:spPr>
          <a:xfrm>
            <a:off x="7775640" y="542520"/>
            <a:ext cx="1416600" cy="856440"/>
          </a:xfrm>
          <a:prstGeom prst="rect">
            <a:avLst/>
          </a:prstGeom>
          <a:noFill/>
          <a:ln>
            <a:noFill/>
          </a:ln>
        </p:spPr>
        <p:style>
          <a:lnRef idx="0"/>
          <a:fillRef idx="0"/>
          <a:effectRef idx="0"/>
          <a:fontRef idx="minor"/>
        </p:style>
        <p:txBody>
          <a:bodyPr tIns="91440" bIns="91440"/>
          <a:p>
            <a:pPr>
              <a:lnSpc>
                <a:spcPct val="100000"/>
              </a:lnSpc>
            </a:pPr>
            <a:r>
              <a:rPr b="0" lang="en-US" sz="2400" spc="-1" strike="noStrike">
                <a:solidFill>
                  <a:srgbClr val="000000"/>
                </a:solidFill>
                <a:uFill>
                  <a:solidFill>
                    <a:srgbClr val="ffffff"/>
                  </a:solidFill>
                </a:uFill>
                <a:latin typeface="文泉驿微米黑"/>
                <a:ea typeface="Calibri"/>
              </a:rPr>
              <a:t>DNS Server</a:t>
            </a:r>
            <a:endParaRPr b="0" lang="en-US" sz="1800" spc="-1" strike="noStrike">
              <a:solidFill>
                <a:srgbClr val="000000"/>
              </a:solidFill>
              <a:uFill>
                <a:solidFill>
                  <a:srgbClr val="ffffff"/>
                </a:solidFill>
              </a:uFill>
              <a:latin typeface="Arial"/>
            </a:endParaRPr>
          </a:p>
        </p:txBody>
      </p:sp>
      <p:sp>
        <p:nvSpPr>
          <p:cNvPr id="179" name="TextShape 3"/>
          <p:cNvSpPr txBox="1"/>
          <p:nvPr/>
        </p:nvSpPr>
        <p:spPr>
          <a:xfrm>
            <a:off x="160920" y="549000"/>
            <a:ext cx="3799080" cy="2259000"/>
          </a:xfrm>
          <a:prstGeom prst="rect">
            <a:avLst/>
          </a:prstGeom>
          <a:noFill/>
          <a:ln>
            <a:noFill/>
          </a:ln>
        </p:spPr>
        <p:txBody>
          <a:bodyPr tIns="91440" bIns="91440"/>
          <a:p>
            <a:pPr>
              <a:lnSpc>
                <a:spcPct val="100000"/>
              </a:lnSpc>
            </a:pPr>
            <a:r>
              <a:rPr b="0" lang="en-US" sz="2200" spc="-1" strike="noStrike">
                <a:solidFill>
                  <a:srgbClr val="595959"/>
                </a:solidFill>
                <a:uFill>
                  <a:solidFill>
                    <a:srgbClr val="ffffff"/>
                  </a:solidFill>
                </a:uFill>
                <a:latin typeface="文泉驿微米黑"/>
                <a:ea typeface="Calibri"/>
              </a:rPr>
              <a:t>Operating system sends a </a:t>
            </a:r>
            <a:r>
              <a:rPr b="1" lang="en-US" sz="2200" spc="-1" strike="noStrike">
                <a:solidFill>
                  <a:srgbClr val="9900ff"/>
                </a:solidFill>
                <a:uFill>
                  <a:solidFill>
                    <a:srgbClr val="ffffff"/>
                  </a:solidFill>
                </a:uFill>
                <a:latin typeface="文泉驿微米黑"/>
                <a:ea typeface="Calibri"/>
              </a:rPr>
              <a:t>DNS </a:t>
            </a:r>
            <a:r>
              <a:rPr b="0" lang="en-US" sz="2200" spc="-1" strike="noStrike">
                <a:solidFill>
                  <a:srgbClr val="434343"/>
                </a:solidFill>
                <a:uFill>
                  <a:solidFill>
                    <a:srgbClr val="ffffff"/>
                  </a:solidFill>
                </a:uFill>
                <a:latin typeface="文泉驿微米黑"/>
                <a:ea typeface="Calibri"/>
              </a:rPr>
              <a:t>query</a:t>
            </a:r>
            <a:r>
              <a:rPr b="0" lang="en-US" sz="2200" spc="-1" strike="noStrike">
                <a:solidFill>
                  <a:srgbClr val="595959"/>
                </a:solidFill>
                <a:uFill>
                  <a:solidFill>
                    <a:srgbClr val="ffffff"/>
                  </a:solidFill>
                </a:uFill>
                <a:latin typeface="文泉驿微米黑"/>
                <a:ea typeface="Calibri"/>
              </a:rPr>
              <a:t> to look up the </a:t>
            </a:r>
            <a:r>
              <a:rPr b="1" lang="en-US" sz="2200" spc="-1" strike="noStrike">
                <a:solidFill>
                  <a:srgbClr val="0000ff"/>
                </a:solidFill>
                <a:uFill>
                  <a:solidFill>
                    <a:srgbClr val="ffffff"/>
                  </a:solidFill>
                </a:uFill>
                <a:latin typeface="文泉驿微米黑"/>
                <a:ea typeface="Calibri"/>
              </a:rPr>
              <a:t>IP </a:t>
            </a:r>
            <a:r>
              <a:rPr b="1" lang="en-US" sz="2200" spc="-1" strike="noStrike">
                <a:solidFill>
                  <a:srgbClr val="0000ff"/>
                </a:solidFill>
                <a:uFill>
                  <a:solidFill>
                    <a:srgbClr val="ffffff"/>
                  </a:solidFill>
                </a:uFill>
                <a:latin typeface="文泉驿微米黑"/>
                <a:ea typeface="Calibri"/>
              </a:rPr>
              <a:t>
</a:t>
            </a:r>
            <a:r>
              <a:rPr b="1" lang="en-US" sz="2200" spc="-1" strike="noStrike">
                <a:solidFill>
                  <a:srgbClr val="0000ff"/>
                </a:solidFill>
                <a:uFill>
                  <a:solidFill>
                    <a:srgbClr val="ffffff"/>
                  </a:solidFill>
                </a:uFill>
                <a:latin typeface="文泉驿微米黑"/>
                <a:ea typeface="Calibri"/>
              </a:rPr>
              <a:t>address</a:t>
            </a:r>
            <a:r>
              <a:rPr b="0" lang="en-US" sz="2200" spc="-1" strike="noStrike">
                <a:solidFill>
                  <a:srgbClr val="595959"/>
                </a:solidFill>
                <a:uFill>
                  <a:solidFill>
                    <a:srgbClr val="ffffff"/>
                  </a:solidFill>
                </a:uFill>
                <a:latin typeface="文泉驿微米黑"/>
                <a:ea typeface="Calibri"/>
              </a:rPr>
              <a:t> of "</a:t>
            </a:r>
            <a:r>
              <a:rPr b="0" lang="en-US" sz="2200" spc="-1" strike="noStrike" u="sng">
                <a:solidFill>
                  <a:srgbClr val="0097a7"/>
                </a:solidFill>
                <a:uFill>
                  <a:solidFill>
                    <a:srgbClr val="ffffff"/>
                  </a:solidFill>
                </a:uFill>
                <a:latin typeface="文泉驿微米黑"/>
                <a:ea typeface="Calibri"/>
                <a:hlinkClick r:id="rId3"/>
              </a:rPr>
              <a:t>http://www.cs.ccu.edu.tw/</a:t>
            </a:r>
            <a:r>
              <a:rPr b="0" lang="en-US" sz="2200" spc="-1" strike="noStrike">
                <a:solidFill>
                  <a:srgbClr val="595959"/>
                </a:solidFill>
                <a:uFill>
                  <a:solidFill>
                    <a:srgbClr val="ffffff"/>
                  </a:solidFill>
                </a:uFill>
                <a:latin typeface="文泉驿微米黑"/>
                <a:ea typeface="Calibri"/>
              </a:rPr>
              <a:t>"</a:t>
            </a:r>
            <a:endParaRPr b="0" lang="en-US" sz="1400" spc="-1" strike="noStrike">
              <a:solidFill>
                <a:srgbClr val="000000"/>
              </a:solidFill>
              <a:uFill>
                <a:solidFill>
                  <a:srgbClr val="ffffff"/>
                </a:solidFill>
              </a:uFill>
              <a:latin typeface="Arial"/>
            </a:endParaRPr>
          </a:p>
        </p:txBody>
      </p:sp>
      <p:sp>
        <p:nvSpPr>
          <p:cNvPr id="180" name="TextShape 4"/>
          <p:cNvSpPr txBox="1"/>
          <p:nvPr/>
        </p:nvSpPr>
        <p:spPr>
          <a:xfrm>
            <a:off x="5232240" y="2246760"/>
            <a:ext cx="3726000" cy="2316600"/>
          </a:xfrm>
          <a:prstGeom prst="rect">
            <a:avLst/>
          </a:prstGeom>
          <a:noFill/>
          <a:ln>
            <a:noFill/>
          </a:ln>
        </p:spPr>
        <p:txBody>
          <a:bodyPr tIns="91440" bIns="91440"/>
          <a:p>
            <a:pPr algn="ctr">
              <a:lnSpc>
                <a:spcPct val="100000"/>
              </a:lnSpc>
            </a:pPr>
            <a:r>
              <a:rPr b="0" lang="en-US" sz="2400" spc="-1" strike="noStrike">
                <a:solidFill>
                  <a:srgbClr val="595959"/>
                </a:solidFill>
                <a:uFill>
                  <a:solidFill>
                    <a:srgbClr val="ffffff"/>
                  </a:solidFill>
                </a:uFill>
                <a:latin typeface="文泉驿微米黑"/>
                <a:ea typeface="Calibri"/>
              </a:rPr>
              <a:t>DNS server replies with the </a:t>
            </a:r>
            <a:r>
              <a:rPr b="1" lang="en-US" sz="2400" spc="-1" strike="noStrike">
                <a:solidFill>
                  <a:srgbClr val="0000ff"/>
                </a:solidFill>
                <a:uFill>
                  <a:solidFill>
                    <a:srgbClr val="ffffff"/>
                  </a:solidFill>
                </a:uFill>
                <a:latin typeface="文泉驿微米黑"/>
                <a:ea typeface="Calibri"/>
              </a:rPr>
              <a:t>IP address</a:t>
            </a:r>
            <a:r>
              <a:rPr b="0" lang="en-US" sz="2400" spc="-1" strike="noStrike">
                <a:solidFill>
                  <a:srgbClr val="595959"/>
                </a:solidFill>
                <a:uFill>
                  <a:solidFill>
                    <a:srgbClr val="ffffff"/>
                  </a:solidFill>
                </a:uFill>
                <a:latin typeface="文泉驿微米黑"/>
                <a:ea typeface="Calibri"/>
              </a:rPr>
              <a:t>, e.g. </a:t>
            </a:r>
            <a:r>
              <a:rPr b="0" lang="en-US" sz="2400" spc="-1" strike="noStrike">
                <a:solidFill>
                  <a:srgbClr val="000000"/>
                </a:solidFill>
                <a:uFill>
                  <a:solidFill>
                    <a:srgbClr val="ffffff"/>
                  </a:solidFill>
                </a:uFill>
                <a:latin typeface="文泉驿微米黑"/>
                <a:ea typeface="Calibri"/>
              </a:rPr>
              <a:t>140.123.101.3</a:t>
            </a:r>
            <a:endParaRPr b="0" lang="en-US" sz="1400" spc="-1" strike="noStrike">
              <a:solidFill>
                <a:srgbClr val="000000"/>
              </a:solidFill>
              <a:uFill>
                <a:solidFill>
                  <a:srgbClr val="ffffff"/>
                </a:solidFill>
              </a:uFill>
              <a:latin typeface="Arial"/>
            </a:endParaRPr>
          </a:p>
        </p:txBody>
      </p:sp>
      <p:sp>
        <p:nvSpPr>
          <p:cNvPr id="181" name="CustomShape 5"/>
          <p:cNvSpPr/>
          <p:nvPr/>
        </p:nvSpPr>
        <p:spPr>
          <a:xfrm>
            <a:off x="3451680" y="1903680"/>
            <a:ext cx="1491840" cy="1205640"/>
          </a:xfrm>
          <a:prstGeom prst="cloud">
            <a:avLst/>
          </a:prstGeom>
          <a:solidFill>
            <a:srgbClr val="9fc5e8"/>
          </a:solidFill>
          <a:ln>
            <a:noFill/>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Calibri"/>
                <a:ea typeface="Calibri"/>
              </a:rPr>
              <a:t>(Routing, etc…)</a:t>
            </a:r>
            <a:endParaRPr b="0" lang="en-US" sz="1800" spc="-1" strike="noStrike">
              <a:solidFill>
                <a:srgbClr val="000000"/>
              </a:solidFill>
              <a:uFill>
                <a:solidFill>
                  <a:srgbClr val="ffffff"/>
                </a:solidFill>
              </a:uFill>
              <a:latin typeface="Arial"/>
            </a:endParaRPr>
          </a:p>
        </p:txBody>
      </p:sp>
      <p:sp>
        <p:nvSpPr>
          <p:cNvPr id="182" name="CustomShape 6"/>
          <p:cNvSpPr/>
          <p:nvPr/>
        </p:nvSpPr>
        <p:spPr>
          <a:xfrm flipH="1" rot="10800000">
            <a:off x="3753000" y="3392280"/>
            <a:ext cx="1120320" cy="6336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183" name="CustomShape 7"/>
          <p:cNvSpPr/>
          <p:nvPr/>
        </p:nvSpPr>
        <p:spPr>
          <a:xfrm flipH="1" rot="10800000">
            <a:off x="6599160" y="2118960"/>
            <a:ext cx="1842120" cy="106308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184" name="CustomShape 8"/>
          <p:cNvSpPr/>
          <p:nvPr/>
        </p:nvSpPr>
        <p:spPr>
          <a:xfrm flipH="1" rot="10800000">
            <a:off x="3753000" y="3620880"/>
            <a:ext cx="1120320" cy="633600"/>
          </a:xfrm>
          <a:custGeom>
            <a:avLst/>
            <a:gdLst/>
            <a:ahLst/>
            <a:rect l="l" t="t" r="r" b="b"/>
            <a:pathLst>
              <a:path w="21600" h="21600">
                <a:moveTo>
                  <a:pt x="0" y="0"/>
                </a:moveTo>
                <a:lnTo>
                  <a:pt x="21600" y="21600"/>
                </a:lnTo>
              </a:path>
            </a:pathLst>
          </a:custGeom>
          <a:noFill/>
          <a:ln w="38160">
            <a:solidFill>
              <a:srgbClr val="595959"/>
            </a:solidFill>
            <a:round/>
            <a:headEnd len="med" type="triangle" w="med"/>
          </a:ln>
        </p:spPr>
        <p:style>
          <a:lnRef idx="0"/>
          <a:fillRef idx="0"/>
          <a:effectRef idx="0"/>
          <a:fontRef idx="minor"/>
        </p:style>
      </p:sp>
      <p:sp>
        <p:nvSpPr>
          <p:cNvPr id="185" name="CustomShape 9"/>
          <p:cNvSpPr/>
          <p:nvPr/>
        </p:nvSpPr>
        <p:spPr>
          <a:xfrm flipH="1" rot="10800000">
            <a:off x="6599160" y="2347560"/>
            <a:ext cx="1842120" cy="1063080"/>
          </a:xfrm>
          <a:custGeom>
            <a:avLst/>
            <a:gdLst/>
            <a:ahLst/>
            <a:rect l="l" t="t" r="r" b="b"/>
            <a:pathLst>
              <a:path w="21600" h="21600">
                <a:moveTo>
                  <a:pt x="0" y="0"/>
                </a:moveTo>
                <a:lnTo>
                  <a:pt x="21600" y="21600"/>
                </a:lnTo>
              </a:path>
            </a:pathLst>
          </a:custGeom>
          <a:noFill/>
          <a:ln w="38160">
            <a:solidFill>
              <a:srgbClr val="595959"/>
            </a:solidFill>
            <a:round/>
            <a:headEnd len="med" type="triangle" w="med"/>
          </a:ln>
        </p:spPr>
        <p:style>
          <a:lnRef idx="0"/>
          <a:fillRef idx="0"/>
          <a:effectRef idx="0"/>
          <a:fontRef idx="minor"/>
        </p:style>
      </p:sp>
      <p:sp>
        <p:nvSpPr>
          <p:cNvPr id="186" name="TextShape 10"/>
          <p:cNvSpPr txBox="1"/>
          <p:nvPr/>
        </p:nvSpPr>
        <p:spPr>
          <a:xfrm>
            <a:off x="618120" y="4944240"/>
            <a:ext cx="8078760" cy="1311120"/>
          </a:xfrm>
          <a:prstGeom prst="rect">
            <a:avLst/>
          </a:prstGeom>
          <a:noFill/>
          <a:ln>
            <a:noFill/>
          </a:ln>
        </p:spPr>
        <p:txBody>
          <a:bodyPr tIns="91440" bIns="91440"/>
          <a:p>
            <a:pPr marL="457200" indent="-380520">
              <a:lnSpc>
                <a:spcPct val="100000"/>
              </a:lnSpc>
              <a:buClr>
                <a:srgbClr val="595959"/>
              </a:buClr>
              <a:buFont typeface="Calibri"/>
              <a:buChar char="-"/>
            </a:pPr>
            <a:r>
              <a:rPr b="1" lang="en-US" sz="2200" spc="-1" strike="noStrike">
                <a:solidFill>
                  <a:srgbClr val="9900ff"/>
                </a:solidFill>
                <a:uFill>
                  <a:solidFill>
                    <a:srgbClr val="ffffff"/>
                  </a:solidFill>
                </a:uFill>
                <a:latin typeface="文泉驿微米黑"/>
                <a:ea typeface="Calibri"/>
              </a:rPr>
              <a:t>DNS</a:t>
            </a:r>
            <a:r>
              <a:rPr b="0" lang="en-US" sz="2200" spc="-1" strike="noStrike">
                <a:solidFill>
                  <a:srgbClr val="434343"/>
                </a:solidFill>
                <a:uFill>
                  <a:solidFill>
                    <a:srgbClr val="ffffff"/>
                  </a:solidFill>
                </a:uFill>
                <a:latin typeface="文泉驿微米黑"/>
                <a:ea typeface="Calibri"/>
              </a:rPr>
              <a:t>: Domain Name System: Translate domain names to </a:t>
            </a:r>
            <a:r>
              <a:rPr b="1" lang="en-US" sz="2200" spc="-1" strike="noStrike">
                <a:solidFill>
                  <a:srgbClr val="0000ff"/>
                </a:solidFill>
                <a:uFill>
                  <a:solidFill>
                    <a:srgbClr val="ffffff"/>
                  </a:solidFill>
                </a:uFill>
                <a:latin typeface="文泉驿微米黑"/>
                <a:ea typeface="Calibri"/>
              </a:rPr>
              <a:t>IP address</a:t>
            </a:r>
            <a:r>
              <a:rPr b="0" lang="en-US" sz="2200" spc="-1" strike="noStrike">
                <a:solidFill>
                  <a:srgbClr val="434343"/>
                </a:solidFill>
                <a:uFill>
                  <a:solidFill>
                    <a:srgbClr val="ffffff"/>
                  </a:solidFill>
                </a:uFill>
                <a:latin typeface="文泉驿微米黑"/>
                <a:ea typeface="Calibri"/>
              </a:rPr>
              <a:t> of the computer associated with that address.</a:t>
            </a:r>
            <a:endParaRPr b="0" lang="en-US" sz="1400" spc="-1" strike="noStrike">
              <a:solidFill>
                <a:srgbClr val="000000"/>
              </a:solidFill>
              <a:uFill>
                <a:solidFill>
                  <a:srgbClr val="ffffff"/>
                </a:solidFill>
              </a:uFill>
              <a:latin typeface="Arial"/>
            </a:endParaRPr>
          </a:p>
          <a:p>
            <a:pPr marL="457200" indent="-380520">
              <a:lnSpc>
                <a:spcPct val="100000"/>
              </a:lnSpc>
              <a:buClr>
                <a:srgbClr val="595959"/>
              </a:buClr>
              <a:buFont typeface="Calibri"/>
              <a:buChar char="-"/>
            </a:pPr>
            <a:r>
              <a:rPr b="1" lang="en-US" sz="2200" spc="-1" strike="noStrike">
                <a:solidFill>
                  <a:srgbClr val="0000ff"/>
                </a:solidFill>
                <a:uFill>
                  <a:solidFill>
                    <a:srgbClr val="ffffff"/>
                  </a:solidFill>
                </a:uFill>
                <a:latin typeface="文泉驿微米黑"/>
                <a:ea typeface="Calibri"/>
              </a:rPr>
              <a:t>IP address</a:t>
            </a:r>
            <a:r>
              <a:rPr b="0" lang="en-US" sz="2200" spc="-1" strike="noStrike">
                <a:solidFill>
                  <a:srgbClr val="595959"/>
                </a:solidFill>
                <a:uFill>
                  <a:solidFill>
                    <a:srgbClr val="ffffff"/>
                  </a:solidFill>
                </a:uFill>
                <a:latin typeface="文泉驿微米黑"/>
                <a:ea typeface="Calibri"/>
              </a:rPr>
              <a:t>: Numerical unique identifier for every computer connected to the internet.</a:t>
            </a:r>
            <a:endParaRPr b="0" lang="en-US" sz="1400" spc="-1" strike="noStrike">
              <a:solidFill>
                <a:srgbClr val="000000"/>
              </a:solidFill>
              <a:uFill>
                <a:solidFill>
                  <a:srgbClr val="ffffff"/>
                </a:solidFill>
              </a:uFill>
              <a:latin typeface="Arial"/>
            </a:endParaRPr>
          </a:p>
        </p:txBody>
      </p:sp>
    </p:spTree>
  </p:cSld>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3"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674"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675"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676"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677" name="Google Shape;595;p81" descr=""/>
          <p:cNvPicPr/>
          <p:nvPr/>
        </p:nvPicPr>
        <p:blipFill>
          <a:blip r:embed="rId1"/>
          <a:stretch/>
        </p:blipFill>
        <p:spPr>
          <a:xfrm>
            <a:off x="673920" y="2878920"/>
            <a:ext cx="4742640" cy="2513520"/>
          </a:xfrm>
          <a:prstGeom prst="rect">
            <a:avLst/>
          </a:prstGeom>
          <a:ln>
            <a:noFill/>
          </a:ln>
        </p:spPr>
      </p:pic>
      <p:sp>
        <p:nvSpPr>
          <p:cNvPr id="678"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9"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680"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681"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682"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683" name="Google Shape;595;p81" descr=""/>
          <p:cNvPicPr/>
          <p:nvPr/>
        </p:nvPicPr>
        <p:blipFill>
          <a:blip r:embed="rId1"/>
          <a:stretch/>
        </p:blipFill>
        <p:spPr>
          <a:xfrm>
            <a:off x="673920" y="2878920"/>
            <a:ext cx="4742640" cy="2513520"/>
          </a:xfrm>
          <a:prstGeom prst="rect">
            <a:avLst/>
          </a:prstGeom>
          <a:ln>
            <a:noFill/>
          </a:ln>
        </p:spPr>
      </p:pic>
      <p:sp>
        <p:nvSpPr>
          <p:cNvPr id="684"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5"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686"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687"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688"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689" name="Google Shape;595;p81" descr=""/>
          <p:cNvPicPr/>
          <p:nvPr/>
        </p:nvPicPr>
        <p:blipFill>
          <a:blip r:embed="rId1"/>
          <a:stretch/>
        </p:blipFill>
        <p:spPr>
          <a:xfrm>
            <a:off x="673920" y="2878920"/>
            <a:ext cx="4742640" cy="2513520"/>
          </a:xfrm>
          <a:prstGeom prst="rect">
            <a:avLst/>
          </a:prstGeom>
          <a:ln>
            <a:noFill/>
          </a:ln>
        </p:spPr>
      </p:pic>
      <p:sp>
        <p:nvSpPr>
          <p:cNvPr id="690"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1"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692"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693"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694"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695" name="Google Shape;595;p81" descr=""/>
          <p:cNvPicPr/>
          <p:nvPr/>
        </p:nvPicPr>
        <p:blipFill>
          <a:blip r:embed="rId1"/>
          <a:stretch/>
        </p:blipFill>
        <p:spPr>
          <a:xfrm>
            <a:off x="673920" y="2878920"/>
            <a:ext cx="4742640" cy="2513520"/>
          </a:xfrm>
          <a:prstGeom prst="rect">
            <a:avLst/>
          </a:prstGeom>
          <a:ln>
            <a:noFill/>
          </a:ln>
        </p:spPr>
      </p:pic>
      <p:sp>
        <p:nvSpPr>
          <p:cNvPr id="696"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7"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698"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699"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700"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701" name="Google Shape;595;p81" descr=""/>
          <p:cNvPicPr/>
          <p:nvPr/>
        </p:nvPicPr>
        <p:blipFill>
          <a:blip r:embed="rId1"/>
          <a:stretch/>
        </p:blipFill>
        <p:spPr>
          <a:xfrm>
            <a:off x="673920" y="2878920"/>
            <a:ext cx="4742640" cy="2513520"/>
          </a:xfrm>
          <a:prstGeom prst="rect">
            <a:avLst/>
          </a:prstGeom>
          <a:ln>
            <a:noFill/>
          </a:ln>
        </p:spPr>
      </p:pic>
      <p:sp>
        <p:nvSpPr>
          <p:cNvPr id="702"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3"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704"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705"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706"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707" name="Google Shape;595;p81" descr=""/>
          <p:cNvPicPr/>
          <p:nvPr/>
        </p:nvPicPr>
        <p:blipFill>
          <a:blip r:embed="rId1"/>
          <a:stretch/>
        </p:blipFill>
        <p:spPr>
          <a:xfrm>
            <a:off x="673920" y="2878920"/>
            <a:ext cx="4742640" cy="2513520"/>
          </a:xfrm>
          <a:prstGeom prst="rect">
            <a:avLst/>
          </a:prstGeom>
          <a:ln>
            <a:noFill/>
          </a:ln>
        </p:spPr>
      </p:pic>
      <p:sp>
        <p:nvSpPr>
          <p:cNvPr id="708"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9"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710"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711"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712"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713" name="Google Shape;595;p81" descr=""/>
          <p:cNvPicPr/>
          <p:nvPr/>
        </p:nvPicPr>
        <p:blipFill>
          <a:blip r:embed="rId1"/>
          <a:stretch/>
        </p:blipFill>
        <p:spPr>
          <a:xfrm>
            <a:off x="673920" y="2878920"/>
            <a:ext cx="4742640" cy="2513520"/>
          </a:xfrm>
          <a:prstGeom prst="rect">
            <a:avLst/>
          </a:prstGeom>
          <a:ln>
            <a:noFill/>
          </a:ln>
        </p:spPr>
      </p:pic>
      <p:sp>
        <p:nvSpPr>
          <p:cNvPr id="714"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5"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716"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717"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718"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719" name="Google Shape;595;p81" descr=""/>
          <p:cNvPicPr/>
          <p:nvPr/>
        </p:nvPicPr>
        <p:blipFill>
          <a:blip r:embed="rId1"/>
          <a:stretch/>
        </p:blipFill>
        <p:spPr>
          <a:xfrm>
            <a:off x="673920" y="2878920"/>
            <a:ext cx="4742640" cy="2513520"/>
          </a:xfrm>
          <a:prstGeom prst="rect">
            <a:avLst/>
          </a:prstGeom>
          <a:ln>
            <a:noFill/>
          </a:ln>
        </p:spPr>
      </p:pic>
      <p:sp>
        <p:nvSpPr>
          <p:cNvPr id="720"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1"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722"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723"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724"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725" name="Google Shape;595;p81" descr=""/>
          <p:cNvPicPr/>
          <p:nvPr/>
        </p:nvPicPr>
        <p:blipFill>
          <a:blip r:embed="rId1"/>
          <a:stretch/>
        </p:blipFill>
        <p:spPr>
          <a:xfrm>
            <a:off x="673920" y="2878920"/>
            <a:ext cx="4742640" cy="2513520"/>
          </a:xfrm>
          <a:prstGeom prst="rect">
            <a:avLst/>
          </a:prstGeom>
          <a:ln>
            <a:noFill/>
          </a:ln>
        </p:spPr>
      </p:pic>
      <p:sp>
        <p:nvSpPr>
          <p:cNvPr id="726"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7"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728"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729"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730"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731" name="Google Shape;595;p81" descr=""/>
          <p:cNvPicPr/>
          <p:nvPr/>
        </p:nvPicPr>
        <p:blipFill>
          <a:blip r:embed="rId1"/>
          <a:stretch/>
        </p:blipFill>
        <p:spPr>
          <a:xfrm>
            <a:off x="673920" y="2878920"/>
            <a:ext cx="4742640" cy="2513520"/>
          </a:xfrm>
          <a:prstGeom prst="rect">
            <a:avLst/>
          </a:prstGeom>
          <a:ln>
            <a:noFill/>
          </a:ln>
        </p:spPr>
      </p:pic>
      <p:sp>
        <p:nvSpPr>
          <p:cNvPr id="732"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CustomShape 1"/>
          <p:cNvSpPr/>
          <p:nvPr/>
        </p:nvSpPr>
        <p:spPr>
          <a:xfrm>
            <a:off x="6330600" y="45360"/>
            <a:ext cx="2531880" cy="1853640"/>
          </a:xfrm>
          <a:prstGeom prst="roundRect">
            <a:avLst>
              <a:gd name="adj" fmla="val 16667"/>
            </a:avLst>
          </a:prstGeom>
          <a:solidFill>
            <a:srgbClr val="00ffff">
              <a:alpha val="34000"/>
            </a:srgbClr>
          </a:solidFill>
          <a:ln w="9360">
            <a:solidFill>
              <a:srgbClr val="595959"/>
            </a:solidFill>
            <a:round/>
          </a:ln>
        </p:spPr>
        <p:style>
          <a:lnRef idx="0"/>
          <a:fillRef idx="0"/>
          <a:effectRef idx="0"/>
          <a:fontRef idx="minor"/>
        </p:style>
      </p:sp>
      <p:pic>
        <p:nvPicPr>
          <p:cNvPr id="188" name="Google Shape;134;p23" descr=""/>
          <p:cNvPicPr/>
          <p:nvPr/>
        </p:nvPicPr>
        <p:blipFill>
          <a:blip r:embed="rId1"/>
          <a:stretch/>
        </p:blipFill>
        <p:spPr>
          <a:xfrm>
            <a:off x="60480" y="3195360"/>
            <a:ext cx="2922120" cy="1913760"/>
          </a:xfrm>
          <a:prstGeom prst="rect">
            <a:avLst/>
          </a:prstGeom>
          <a:ln>
            <a:noFill/>
          </a:ln>
        </p:spPr>
      </p:pic>
      <p:pic>
        <p:nvPicPr>
          <p:cNvPr id="189" name="Google Shape;135;p23" descr=""/>
          <p:cNvPicPr/>
          <p:nvPr/>
        </p:nvPicPr>
        <p:blipFill>
          <a:blip r:embed="rId2"/>
          <a:stretch/>
        </p:blipFill>
        <p:spPr>
          <a:xfrm>
            <a:off x="6352920" y="228240"/>
            <a:ext cx="1484640" cy="1484640"/>
          </a:xfrm>
          <a:prstGeom prst="rect">
            <a:avLst/>
          </a:prstGeom>
          <a:ln>
            <a:noFill/>
          </a:ln>
        </p:spPr>
      </p:pic>
      <p:sp>
        <p:nvSpPr>
          <p:cNvPr id="190" name="CustomShape 2"/>
          <p:cNvSpPr/>
          <p:nvPr/>
        </p:nvSpPr>
        <p:spPr>
          <a:xfrm>
            <a:off x="7564680" y="542520"/>
            <a:ext cx="1416600" cy="856440"/>
          </a:xfrm>
          <a:prstGeom prst="rect">
            <a:avLst/>
          </a:prstGeom>
          <a:noFill/>
          <a:ln>
            <a:noFill/>
          </a:ln>
        </p:spPr>
        <p:style>
          <a:lnRef idx="0"/>
          <a:fillRef idx="0"/>
          <a:effectRef idx="0"/>
          <a:fontRef idx="minor"/>
        </p:style>
        <p:txBody>
          <a:bodyPr tIns="91440" bIns="91440"/>
          <a:p>
            <a:pPr algn="ctr">
              <a:lnSpc>
                <a:spcPct val="100000"/>
              </a:lnSpc>
            </a:pPr>
            <a:r>
              <a:rPr b="1" lang="en-US" sz="2400" spc="-1" strike="noStrike">
                <a:solidFill>
                  <a:srgbClr val="595959"/>
                </a:solidFill>
                <a:uFill>
                  <a:solidFill>
                    <a:srgbClr val="ffffff"/>
                  </a:solidFill>
                </a:uFill>
                <a:latin typeface="Calibri"/>
                <a:ea typeface="Calibri"/>
              </a:rPr>
              <a:t>140.123.101.3</a:t>
            </a:r>
            <a:endParaRPr b="0" lang="en-US" sz="1800" spc="-1" strike="noStrike">
              <a:solidFill>
                <a:srgbClr val="000000"/>
              </a:solidFill>
              <a:uFill>
                <a:solidFill>
                  <a:srgbClr val="ffffff"/>
                </a:solidFill>
              </a:uFill>
              <a:latin typeface="Arial"/>
            </a:endParaRPr>
          </a:p>
        </p:txBody>
      </p:sp>
      <p:sp>
        <p:nvSpPr>
          <p:cNvPr id="191" name="TextShape 3"/>
          <p:cNvSpPr txBox="1"/>
          <p:nvPr/>
        </p:nvSpPr>
        <p:spPr>
          <a:xfrm>
            <a:off x="529200" y="608400"/>
            <a:ext cx="2922120" cy="2259000"/>
          </a:xfrm>
          <a:prstGeom prst="rect">
            <a:avLst/>
          </a:prstGeom>
          <a:noFill/>
          <a:ln>
            <a:noFill/>
          </a:ln>
        </p:spPr>
        <p:txBody>
          <a:bodyPr tIns="91440" bIns="91440"/>
          <a:p>
            <a:pPr algn="ctr">
              <a:lnSpc>
                <a:spcPct val="100000"/>
              </a:lnSpc>
            </a:pPr>
            <a:r>
              <a:rPr b="0" lang="en-US" sz="2400" spc="-1" strike="noStrike">
                <a:solidFill>
                  <a:srgbClr val="595959"/>
                </a:solidFill>
                <a:uFill>
                  <a:solidFill>
                    <a:srgbClr val="ffffff"/>
                  </a:solidFill>
                </a:uFill>
                <a:latin typeface="文泉驿微米黑"/>
                <a:ea typeface="Calibri"/>
              </a:rPr>
              <a:t>Operating system opens a </a:t>
            </a:r>
            <a:r>
              <a:rPr b="1" lang="en-US" sz="2400" spc="-1" strike="noStrike">
                <a:solidFill>
                  <a:srgbClr val="9900ff"/>
                </a:solidFill>
                <a:uFill>
                  <a:solidFill>
                    <a:srgbClr val="ffffff"/>
                  </a:solidFill>
                </a:uFill>
                <a:latin typeface="文泉驿微米黑"/>
                <a:ea typeface="Calibri"/>
              </a:rPr>
              <a:t>TCP</a:t>
            </a:r>
            <a:r>
              <a:rPr b="0" lang="en-US" sz="2400" spc="-1" strike="noStrike">
                <a:solidFill>
                  <a:srgbClr val="595959"/>
                </a:solidFill>
                <a:uFill>
                  <a:solidFill>
                    <a:srgbClr val="ffffff"/>
                  </a:solidFill>
                </a:uFill>
                <a:latin typeface="文泉驿微米黑"/>
                <a:ea typeface="Calibri"/>
              </a:rPr>
              <a:t> connection with the computer at </a:t>
            </a:r>
            <a:endParaRPr b="0" lang="en-US" sz="1400" spc="-1" strike="noStrike">
              <a:solidFill>
                <a:srgbClr val="000000"/>
              </a:solidFill>
              <a:uFill>
                <a:solidFill>
                  <a:srgbClr val="ffffff"/>
                </a:solidFill>
              </a:uFill>
              <a:latin typeface="Arial"/>
            </a:endParaRPr>
          </a:p>
          <a:p>
            <a:pPr algn="ctr">
              <a:lnSpc>
                <a:spcPct val="100000"/>
              </a:lnSpc>
            </a:pPr>
            <a:r>
              <a:rPr b="0" lang="en-US" sz="2400" spc="-1" strike="noStrike">
                <a:solidFill>
                  <a:srgbClr val="595959"/>
                </a:solidFill>
                <a:uFill>
                  <a:solidFill>
                    <a:srgbClr val="ffffff"/>
                  </a:solidFill>
                </a:uFill>
                <a:latin typeface="文泉驿微米黑"/>
                <a:ea typeface="Calibri"/>
              </a:rPr>
              <a:t>140.123.101.3</a:t>
            </a:r>
            <a:endParaRPr b="0" lang="en-US" sz="1400" spc="-1" strike="noStrike">
              <a:solidFill>
                <a:srgbClr val="000000"/>
              </a:solidFill>
              <a:uFill>
                <a:solidFill>
                  <a:srgbClr val="ffffff"/>
                </a:solidFill>
              </a:uFill>
              <a:latin typeface="Arial"/>
            </a:endParaRPr>
          </a:p>
        </p:txBody>
      </p:sp>
      <p:sp>
        <p:nvSpPr>
          <p:cNvPr id="192" name="CustomShape 4"/>
          <p:cNvSpPr/>
          <p:nvPr/>
        </p:nvSpPr>
        <p:spPr>
          <a:xfrm>
            <a:off x="3451680" y="1903680"/>
            <a:ext cx="1491840" cy="1205640"/>
          </a:xfrm>
          <a:prstGeom prst="cloud">
            <a:avLst/>
          </a:prstGeom>
          <a:solidFill>
            <a:srgbClr val="9fc5e8"/>
          </a:solidFill>
          <a:ln>
            <a:noFill/>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Calibri"/>
                <a:ea typeface="Calibri"/>
              </a:rPr>
              <a:t>(Routing, etc…)</a:t>
            </a:r>
            <a:endParaRPr b="0" lang="en-US" sz="1800" spc="-1" strike="noStrike">
              <a:solidFill>
                <a:srgbClr val="000000"/>
              </a:solidFill>
              <a:uFill>
                <a:solidFill>
                  <a:srgbClr val="ffffff"/>
                </a:solidFill>
              </a:uFill>
              <a:latin typeface="Arial"/>
            </a:endParaRPr>
          </a:p>
        </p:txBody>
      </p:sp>
      <p:sp>
        <p:nvSpPr>
          <p:cNvPr id="193" name="CustomShape 5"/>
          <p:cNvSpPr/>
          <p:nvPr/>
        </p:nvSpPr>
        <p:spPr>
          <a:xfrm flipH="1" rot="10800000">
            <a:off x="3753000" y="3392280"/>
            <a:ext cx="1120320" cy="6336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194" name="CustomShape 6"/>
          <p:cNvSpPr/>
          <p:nvPr/>
        </p:nvSpPr>
        <p:spPr>
          <a:xfrm flipH="1" rot="10800000">
            <a:off x="6599160" y="2118960"/>
            <a:ext cx="1842120" cy="106308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195" name="TextShape 7"/>
          <p:cNvSpPr txBox="1"/>
          <p:nvPr/>
        </p:nvSpPr>
        <p:spPr>
          <a:xfrm>
            <a:off x="829080" y="5365800"/>
            <a:ext cx="7641360" cy="1311120"/>
          </a:xfrm>
          <a:prstGeom prst="rect">
            <a:avLst/>
          </a:prstGeom>
          <a:noFill/>
          <a:ln>
            <a:noFill/>
          </a:ln>
        </p:spPr>
        <p:txBody>
          <a:bodyPr tIns="91440" bIns="91440"/>
          <a:p>
            <a:pPr marL="457200" indent="-380520">
              <a:lnSpc>
                <a:spcPct val="100000"/>
              </a:lnSpc>
              <a:buClr>
                <a:srgbClr val="595959"/>
              </a:buClr>
              <a:buFont typeface="Calibri"/>
              <a:buChar char="-"/>
            </a:pPr>
            <a:r>
              <a:rPr b="1" lang="en-US" sz="2400" spc="-1" strike="noStrike">
                <a:solidFill>
                  <a:srgbClr val="9900ff"/>
                </a:solidFill>
                <a:uFill>
                  <a:solidFill>
                    <a:srgbClr val="ffffff"/>
                  </a:solidFill>
                </a:uFill>
                <a:latin typeface="文泉驿微米黑"/>
                <a:ea typeface="Calibri"/>
              </a:rPr>
              <a:t>TCP</a:t>
            </a:r>
            <a:r>
              <a:rPr b="0" lang="en-US" sz="2400" spc="-1" strike="noStrike">
                <a:solidFill>
                  <a:srgbClr val="595959"/>
                </a:solidFill>
                <a:uFill>
                  <a:solidFill>
                    <a:srgbClr val="ffffff"/>
                  </a:solidFill>
                </a:uFill>
                <a:latin typeface="文泉驿微米黑"/>
                <a:ea typeface="Calibri"/>
              </a:rPr>
              <a:t>: Transmission Control Protocol, defines the data format for sending information over the wire. (Can be used for HTTP, FTP, etc)</a:t>
            </a:r>
            <a:endParaRPr b="0" lang="en-US" sz="1400" spc="-1" strike="noStrike">
              <a:solidFill>
                <a:srgbClr val="000000"/>
              </a:solidFill>
              <a:uFill>
                <a:solidFill>
                  <a:srgbClr val="ffffff"/>
                </a:solidFill>
              </a:uFill>
              <a:latin typeface="Arial"/>
            </a:endParaRPr>
          </a:p>
        </p:txBody>
      </p:sp>
      <p:sp>
        <p:nvSpPr>
          <p:cNvPr id="196" name="TextShape 8"/>
          <p:cNvSpPr txBox="1"/>
          <p:nvPr/>
        </p:nvSpPr>
        <p:spPr>
          <a:xfrm>
            <a:off x="3168720" y="3315960"/>
            <a:ext cx="4395600" cy="1386360"/>
          </a:xfrm>
          <a:prstGeom prst="rect">
            <a:avLst/>
          </a:prstGeom>
          <a:noFill/>
          <a:ln>
            <a:noFill/>
          </a:ln>
        </p:spPr>
        <p:txBody>
          <a:bodyPr tIns="91440" bIns="91440"/>
          <a:p>
            <a:pPr algn="ctr">
              <a:lnSpc>
                <a:spcPct val="100000"/>
              </a:lnSpc>
            </a:pPr>
            <a:r>
              <a:rPr b="0" lang="en-US" sz="2400" spc="-1" strike="noStrike">
                <a:solidFill>
                  <a:srgbClr val="595959"/>
                </a:solidFill>
                <a:uFill>
                  <a:solidFill>
                    <a:srgbClr val="ffffff"/>
                  </a:solidFill>
                </a:uFill>
                <a:latin typeface="文泉驿微米黑"/>
                <a:ea typeface="Calibri"/>
              </a:rPr>
              <a:t>After the </a:t>
            </a:r>
            <a:r>
              <a:rPr b="1" lang="en-US" sz="2400" spc="-1" strike="noStrike">
                <a:solidFill>
                  <a:srgbClr val="9900ff"/>
                </a:solidFill>
                <a:uFill>
                  <a:solidFill>
                    <a:srgbClr val="ffffff"/>
                  </a:solidFill>
                </a:uFill>
                <a:latin typeface="文泉驿微米黑"/>
                <a:ea typeface="Calibri"/>
              </a:rPr>
              <a:t>TCP</a:t>
            </a:r>
            <a:r>
              <a:rPr b="0" lang="en-US" sz="2400" spc="-1" strike="noStrike">
                <a:solidFill>
                  <a:srgbClr val="595959"/>
                </a:solidFill>
                <a:uFill>
                  <a:solidFill>
                    <a:srgbClr val="ffffff"/>
                  </a:solidFill>
                </a:uFill>
                <a:latin typeface="文泉驿微米黑"/>
                <a:ea typeface="Calibri"/>
              </a:rPr>
              <a:t> connection is established, the OS can send the HTTP message to 140.123.101.3 </a:t>
            </a:r>
            <a:r>
              <a:rPr b="1" i="1" lang="en-US" sz="2400" spc="-1" strike="noStrike">
                <a:solidFill>
                  <a:srgbClr val="595959"/>
                </a:solidFill>
                <a:uFill>
                  <a:solidFill>
                    <a:srgbClr val="ffffff"/>
                  </a:solidFill>
                </a:uFill>
                <a:latin typeface="文泉驿微米黑"/>
                <a:ea typeface="Calibri"/>
              </a:rPr>
              <a:t>through</a:t>
            </a:r>
            <a:r>
              <a:rPr b="0" lang="en-US" sz="2400" spc="-1" strike="noStrike">
                <a:solidFill>
                  <a:srgbClr val="595959"/>
                </a:solidFill>
                <a:uFill>
                  <a:solidFill>
                    <a:srgbClr val="ffffff"/>
                  </a:solidFill>
                </a:uFill>
                <a:latin typeface="文泉驿微米黑"/>
                <a:ea typeface="Calibri"/>
              </a:rPr>
              <a:t> the </a:t>
            </a:r>
            <a:r>
              <a:rPr b="1" lang="en-US" sz="2400" spc="-1" strike="noStrike">
                <a:solidFill>
                  <a:srgbClr val="9900ff"/>
                </a:solidFill>
                <a:uFill>
                  <a:solidFill>
                    <a:srgbClr val="ffffff"/>
                  </a:solidFill>
                </a:uFill>
                <a:latin typeface="文泉驿微米黑"/>
                <a:ea typeface="Calibri"/>
              </a:rPr>
              <a:t>TCP</a:t>
            </a:r>
            <a:r>
              <a:rPr b="0" lang="en-US" sz="2400" spc="-1" strike="noStrike">
                <a:solidFill>
                  <a:srgbClr val="595959"/>
                </a:solidFill>
                <a:uFill>
                  <a:solidFill>
                    <a:srgbClr val="ffffff"/>
                  </a:solidFill>
                </a:uFill>
                <a:latin typeface="文泉驿微米黑"/>
                <a:ea typeface="Calibri"/>
              </a:rPr>
              <a:t> connection.</a:t>
            </a:r>
            <a:endParaRPr b="0" lang="en-US" sz="1400" spc="-1" strike="noStrike">
              <a:solidFill>
                <a:srgbClr val="000000"/>
              </a:solidFill>
              <a:uFill>
                <a:solidFill>
                  <a:srgbClr val="ffffff"/>
                </a:solidFill>
              </a:uFill>
              <a:latin typeface="Arial"/>
            </a:endParaRPr>
          </a:p>
        </p:txBody>
      </p:sp>
      <p:sp>
        <p:nvSpPr>
          <p:cNvPr id="197" name="CustomShape 9"/>
          <p:cNvSpPr/>
          <p:nvPr/>
        </p:nvSpPr>
        <p:spPr>
          <a:xfrm flipH="1" rot="10800000">
            <a:off x="6675480" y="2271600"/>
            <a:ext cx="1842120" cy="1063080"/>
          </a:xfrm>
          <a:custGeom>
            <a:avLst/>
            <a:gdLst/>
            <a:ahLst/>
            <a:rect l="l" t="t" r="r" b="b"/>
            <a:pathLst>
              <a:path w="21600" h="21600">
                <a:moveTo>
                  <a:pt x="0" y="0"/>
                </a:moveTo>
                <a:lnTo>
                  <a:pt x="21600" y="21600"/>
                </a:lnTo>
              </a:path>
            </a:pathLst>
          </a:custGeom>
          <a:noFill/>
          <a:ln w="38160">
            <a:solidFill>
              <a:srgbClr val="595959"/>
            </a:solidFill>
            <a:round/>
            <a:headEnd len="med" type="triangle" w="med"/>
          </a:ln>
        </p:spPr>
        <p:style>
          <a:lnRef idx="0"/>
          <a:fillRef idx="0"/>
          <a:effectRef idx="0"/>
          <a:fontRef idx="minor"/>
        </p:style>
      </p:sp>
      <p:sp>
        <p:nvSpPr>
          <p:cNvPr id="198" name="CustomShape 10"/>
          <p:cNvSpPr/>
          <p:nvPr/>
        </p:nvSpPr>
        <p:spPr>
          <a:xfrm flipH="1" rot="10800000">
            <a:off x="3753000" y="3620880"/>
            <a:ext cx="1120320" cy="633600"/>
          </a:xfrm>
          <a:custGeom>
            <a:avLst/>
            <a:gdLst/>
            <a:ahLst/>
            <a:rect l="l" t="t" r="r" b="b"/>
            <a:pathLst>
              <a:path w="21600" h="21600">
                <a:moveTo>
                  <a:pt x="0" y="0"/>
                </a:moveTo>
                <a:lnTo>
                  <a:pt x="21600" y="21600"/>
                </a:lnTo>
              </a:path>
            </a:pathLst>
          </a:custGeom>
          <a:noFill/>
          <a:ln w="38160">
            <a:solidFill>
              <a:srgbClr val="595959"/>
            </a:solidFill>
            <a:round/>
            <a:headEnd len="med" type="triangle" w="med"/>
          </a:ln>
        </p:spPr>
        <p:style>
          <a:lnRef idx="0"/>
          <a:fillRef idx="0"/>
          <a:effectRef idx="0"/>
          <a:fontRef idx="minor"/>
        </p:style>
      </p:sp>
    </p:spTree>
  </p:cSld>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3"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734"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735"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736"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737" name="Google Shape;595;p81" descr=""/>
          <p:cNvPicPr/>
          <p:nvPr/>
        </p:nvPicPr>
        <p:blipFill>
          <a:blip r:embed="rId1"/>
          <a:stretch/>
        </p:blipFill>
        <p:spPr>
          <a:xfrm>
            <a:off x="673920" y="2878920"/>
            <a:ext cx="4742640" cy="2513520"/>
          </a:xfrm>
          <a:prstGeom prst="rect">
            <a:avLst/>
          </a:prstGeom>
          <a:ln>
            <a:noFill/>
          </a:ln>
        </p:spPr>
      </p:pic>
      <p:sp>
        <p:nvSpPr>
          <p:cNvPr id="738"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9"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740"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741"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742"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743" name="Google Shape;595;p81" descr=""/>
          <p:cNvPicPr/>
          <p:nvPr/>
        </p:nvPicPr>
        <p:blipFill>
          <a:blip r:embed="rId1"/>
          <a:stretch/>
        </p:blipFill>
        <p:spPr>
          <a:xfrm>
            <a:off x="673920" y="2878920"/>
            <a:ext cx="4742640" cy="2513520"/>
          </a:xfrm>
          <a:prstGeom prst="rect">
            <a:avLst/>
          </a:prstGeom>
          <a:ln>
            <a:noFill/>
          </a:ln>
        </p:spPr>
      </p:pic>
      <p:sp>
        <p:nvSpPr>
          <p:cNvPr id="744"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slides/slide1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5"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746"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747"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748"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749" name="Google Shape;595;p81" descr=""/>
          <p:cNvPicPr/>
          <p:nvPr/>
        </p:nvPicPr>
        <p:blipFill>
          <a:blip r:embed="rId1"/>
          <a:stretch/>
        </p:blipFill>
        <p:spPr>
          <a:xfrm>
            <a:off x="673920" y="2878920"/>
            <a:ext cx="4742640" cy="2513520"/>
          </a:xfrm>
          <a:prstGeom prst="rect">
            <a:avLst/>
          </a:prstGeom>
          <a:ln>
            <a:noFill/>
          </a:ln>
        </p:spPr>
      </p:pic>
      <p:sp>
        <p:nvSpPr>
          <p:cNvPr id="750"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slides/slide1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1"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752"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753"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754"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755" name="Google Shape;595;p81" descr=""/>
          <p:cNvPicPr/>
          <p:nvPr/>
        </p:nvPicPr>
        <p:blipFill>
          <a:blip r:embed="rId1"/>
          <a:stretch/>
        </p:blipFill>
        <p:spPr>
          <a:xfrm>
            <a:off x="673920" y="2878920"/>
            <a:ext cx="4742640" cy="2513520"/>
          </a:xfrm>
          <a:prstGeom prst="rect">
            <a:avLst/>
          </a:prstGeom>
          <a:ln>
            <a:noFill/>
          </a:ln>
        </p:spPr>
      </p:pic>
      <p:sp>
        <p:nvSpPr>
          <p:cNvPr id="756"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slides/slide1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7" name="TextShape 1"/>
          <p:cNvSpPr txBox="1"/>
          <p:nvPr/>
        </p:nvSpPr>
        <p:spPr>
          <a:xfrm>
            <a:off x="311760" y="2867760"/>
            <a:ext cx="8520120" cy="1122120"/>
          </a:xfrm>
          <a:prstGeom prst="rect">
            <a:avLst/>
          </a:prstGeom>
          <a:noFill/>
          <a:ln>
            <a:noFill/>
          </a:ln>
        </p:spPr>
        <p:txBody>
          <a:bodyPr tIns="91440" bIns="91440" anchor="ctr"/>
          <a:p>
            <a:pPr algn="ctr">
              <a:lnSpc>
                <a:spcPct val="100000"/>
              </a:lnSpc>
            </a:pPr>
            <a:r>
              <a:rPr b="0" lang="en-US" sz="3600" spc="-1" strike="noStrike">
                <a:solidFill>
                  <a:srgbClr val="000000"/>
                </a:solidFill>
                <a:uFill>
                  <a:solidFill>
                    <a:srgbClr val="ffffff"/>
                  </a:solidFill>
                </a:uFill>
                <a:latin typeface="文泉驿微米黑"/>
                <a:ea typeface="Montserrat"/>
              </a:rPr>
              <a:t>Tasks, Micro-tasks,</a:t>
            </a:r>
            <a:r>
              <a:rPr b="0" lang="en-US" sz="3600" spc="-1" strike="noStrike">
                <a:solidFill>
                  <a:srgbClr val="000000"/>
                </a:solidFill>
                <a:uFill>
                  <a:solidFill>
                    <a:srgbClr val="ffffff"/>
                  </a:solidFill>
                </a:uFill>
                <a:latin typeface="文泉驿微米黑"/>
                <a:ea typeface="Montserrat"/>
              </a:rPr>
              <a:t>
</a:t>
            </a:r>
            <a:r>
              <a:rPr b="0" lang="en-US" sz="3600" spc="-1" strike="noStrike">
                <a:solidFill>
                  <a:srgbClr val="000000"/>
                </a:solidFill>
                <a:uFill>
                  <a:solidFill>
                    <a:srgbClr val="ffffff"/>
                  </a:solidFill>
                </a:uFill>
                <a:latin typeface="文泉驿微米黑"/>
                <a:ea typeface="Montserrat"/>
              </a:rPr>
              <a:t>and the Event Loop</a:t>
            </a:r>
            <a:endParaRPr b="0" lang="en-US" sz="1400" spc="-1" strike="noStrike">
              <a:solidFill>
                <a:srgbClr val="000000"/>
              </a:solidFill>
              <a:uFill>
                <a:solidFill>
                  <a:srgbClr val="ffffff"/>
                </a:solidFill>
              </a:uFill>
              <a:latin typeface="Arial"/>
            </a:endParaRPr>
          </a:p>
        </p:txBody>
      </p:sp>
    </p:spTree>
  </p:cSld>
</p:sld>
</file>

<file path=ppt/slides/slide1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8"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Tasks and the Event Loop</a:t>
            </a:r>
            <a:endParaRPr b="0" lang="en-US" sz="1400" spc="-1" strike="noStrike">
              <a:solidFill>
                <a:srgbClr val="000000"/>
              </a:solidFill>
              <a:uFill>
                <a:solidFill>
                  <a:srgbClr val="ffffff"/>
                </a:solidFill>
              </a:uFill>
              <a:latin typeface="Arial"/>
            </a:endParaRPr>
          </a:p>
        </p:txBody>
      </p:sp>
      <p:sp>
        <p:nvSpPr>
          <p:cNvPr id="759" name="CustomShape 2"/>
          <p:cNvSpPr/>
          <p:nvPr/>
        </p:nvSpPr>
        <p:spPr>
          <a:xfrm>
            <a:off x="924480" y="2444400"/>
            <a:ext cx="2155320" cy="2541600"/>
          </a:xfrm>
          <a:prstGeom prst="rect">
            <a:avLst/>
          </a:prstGeom>
          <a:noFill/>
          <a:ln w="9360">
            <a:solidFill>
              <a:srgbClr val="595959"/>
            </a:solidFill>
            <a:round/>
          </a:ln>
        </p:spPr>
        <p:style>
          <a:lnRef idx="0"/>
          <a:fillRef idx="0"/>
          <a:effectRef idx="0"/>
          <a:fontRef idx="minor"/>
        </p:style>
      </p:sp>
      <p:sp>
        <p:nvSpPr>
          <p:cNvPr id="760" name="CustomShape 3"/>
          <p:cNvSpPr/>
          <p:nvPr/>
        </p:nvSpPr>
        <p:spPr>
          <a:xfrm>
            <a:off x="924480" y="1951560"/>
            <a:ext cx="2155320" cy="43452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761" name="CustomShape 4"/>
          <p:cNvSpPr/>
          <p:nvPr/>
        </p:nvSpPr>
        <p:spPr>
          <a:xfrm>
            <a:off x="977760" y="4532040"/>
            <a:ext cx="2048760" cy="4057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文泉驿微米黑"/>
                <a:ea typeface="Arial"/>
              </a:rPr>
              <a:t>(global function)</a:t>
            </a:r>
            <a:endParaRPr b="0" lang="en-US" sz="1400" spc="-1" strike="noStrike">
              <a:solidFill>
                <a:srgbClr val="000000"/>
              </a:solidFill>
              <a:uFill>
                <a:solidFill>
                  <a:srgbClr val="ffffff"/>
                </a:solidFill>
              </a:uFill>
              <a:latin typeface="Arial"/>
            </a:endParaRPr>
          </a:p>
        </p:txBody>
      </p:sp>
      <p:sp>
        <p:nvSpPr>
          <p:cNvPr id="762" name="CustomShape 5"/>
          <p:cNvSpPr/>
          <p:nvPr/>
        </p:nvSpPr>
        <p:spPr>
          <a:xfrm>
            <a:off x="3632400" y="2518200"/>
            <a:ext cx="4581720" cy="2541600"/>
          </a:xfrm>
          <a:prstGeom prst="rect">
            <a:avLst/>
          </a:prstGeom>
          <a:noFill/>
          <a:ln>
            <a:noFill/>
          </a:ln>
        </p:spPr>
        <p:style>
          <a:lnRef idx="0"/>
          <a:fillRef idx="0"/>
          <a:effectRef idx="0"/>
          <a:fontRef idx="minor"/>
        </p:style>
        <p:txBody>
          <a:bodyPr tIns="91440" bIns="91440" anchor="ctr"/>
          <a:p>
            <a:pPr>
              <a:lnSpc>
                <a:spcPct val="100000"/>
              </a:lnSpc>
            </a:pPr>
            <a:r>
              <a:rPr b="0" lang="en-US" sz="2400" spc="-1" strike="noStrike">
                <a:solidFill>
                  <a:srgbClr val="000000"/>
                </a:solidFill>
                <a:uFill>
                  <a:solidFill>
                    <a:srgbClr val="ffffff"/>
                  </a:solidFill>
                </a:uFill>
                <a:latin typeface="文泉驿微米黑"/>
                <a:ea typeface="Calibri"/>
              </a:rPr>
              <a:t>The JavaScript runtime can do only one thing at a time...</a:t>
            </a:r>
            <a:endParaRPr b="0" lang="en-US" sz="1400" spc="-1" strike="noStrike">
              <a:solidFill>
                <a:srgbClr val="000000"/>
              </a:solidFill>
              <a:uFill>
                <a:solidFill>
                  <a:srgbClr val="ffffff"/>
                </a:solidFill>
              </a:uFill>
              <a:latin typeface="Arial"/>
            </a:endParaRPr>
          </a:p>
        </p:txBody>
      </p:sp>
      <p:sp>
        <p:nvSpPr>
          <p:cNvPr id="763" name="CustomShape 6"/>
          <p:cNvSpPr/>
          <p:nvPr/>
        </p:nvSpPr>
        <p:spPr>
          <a:xfrm>
            <a:off x="1017720" y="4075560"/>
            <a:ext cx="1968840" cy="389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Tree>
  </p:cSld>
</p:sld>
</file>

<file path=ppt/slides/slide1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4"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Tasks and the Event Loop</a:t>
            </a:r>
            <a:endParaRPr b="0" lang="en-US" sz="1400" spc="-1" strike="noStrike">
              <a:solidFill>
                <a:srgbClr val="000000"/>
              </a:solidFill>
              <a:uFill>
                <a:solidFill>
                  <a:srgbClr val="ffffff"/>
                </a:solidFill>
              </a:uFill>
              <a:latin typeface="Arial"/>
            </a:endParaRPr>
          </a:p>
        </p:txBody>
      </p:sp>
      <p:sp>
        <p:nvSpPr>
          <p:cNvPr id="765" name="CustomShape 2"/>
          <p:cNvSpPr/>
          <p:nvPr/>
        </p:nvSpPr>
        <p:spPr>
          <a:xfrm>
            <a:off x="924480" y="2444400"/>
            <a:ext cx="2155320" cy="2541600"/>
          </a:xfrm>
          <a:prstGeom prst="rect">
            <a:avLst/>
          </a:prstGeom>
          <a:noFill/>
          <a:ln w="9360">
            <a:solidFill>
              <a:srgbClr val="595959"/>
            </a:solidFill>
            <a:round/>
          </a:ln>
        </p:spPr>
        <p:style>
          <a:lnRef idx="0"/>
          <a:fillRef idx="0"/>
          <a:effectRef idx="0"/>
          <a:fontRef idx="minor"/>
        </p:style>
      </p:sp>
      <p:sp>
        <p:nvSpPr>
          <p:cNvPr id="766" name="CustomShape 3"/>
          <p:cNvSpPr/>
          <p:nvPr/>
        </p:nvSpPr>
        <p:spPr>
          <a:xfrm>
            <a:off x="924480" y="1951560"/>
            <a:ext cx="2155320" cy="43452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767" name="CustomShape 4"/>
          <p:cNvSpPr/>
          <p:nvPr/>
        </p:nvSpPr>
        <p:spPr>
          <a:xfrm>
            <a:off x="977760" y="4532040"/>
            <a:ext cx="2048760" cy="4057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文泉驿微米黑"/>
                <a:ea typeface="Arial"/>
              </a:rPr>
              <a:t>(global function)</a:t>
            </a:r>
            <a:endParaRPr b="0" lang="en-US" sz="1400" spc="-1" strike="noStrike">
              <a:solidFill>
                <a:srgbClr val="000000"/>
              </a:solidFill>
              <a:uFill>
                <a:solidFill>
                  <a:srgbClr val="ffffff"/>
                </a:solidFill>
              </a:uFill>
              <a:latin typeface="Arial"/>
            </a:endParaRPr>
          </a:p>
        </p:txBody>
      </p:sp>
      <p:sp>
        <p:nvSpPr>
          <p:cNvPr id="768" name="CustomShape 5"/>
          <p:cNvSpPr/>
          <p:nvPr/>
        </p:nvSpPr>
        <p:spPr>
          <a:xfrm>
            <a:off x="3632400" y="2518200"/>
            <a:ext cx="4581720" cy="2541600"/>
          </a:xfrm>
          <a:prstGeom prst="rect">
            <a:avLst/>
          </a:prstGeom>
          <a:noFill/>
          <a:ln>
            <a:noFill/>
          </a:ln>
        </p:spPr>
        <p:style>
          <a:lnRef idx="0"/>
          <a:fillRef idx="0"/>
          <a:effectRef idx="0"/>
          <a:fontRef idx="minor"/>
        </p:style>
        <p:txBody>
          <a:bodyPr tIns="91440" bIns="91440" anchor="ctr"/>
          <a:p>
            <a:pPr>
              <a:lnSpc>
                <a:spcPct val="100000"/>
              </a:lnSpc>
            </a:pPr>
            <a:r>
              <a:rPr b="0" lang="en-US" sz="2400" spc="-1" strike="noStrike">
                <a:solidFill>
                  <a:srgbClr val="000000"/>
                </a:solidFill>
                <a:uFill>
                  <a:solidFill>
                    <a:srgbClr val="ffffff"/>
                  </a:solidFill>
                </a:uFill>
                <a:latin typeface="文泉驿微米黑"/>
                <a:ea typeface="Calibri"/>
              </a:rPr>
              <a:t>The JavaScript runtime can do only one thing at a time...</a:t>
            </a:r>
            <a:endParaRPr b="0" lang="en-US" sz="1400" spc="-1" strike="noStrike">
              <a:solidFill>
                <a:srgbClr val="000000"/>
              </a:solidFill>
              <a:uFill>
                <a:solidFill>
                  <a:srgbClr val="ffffff"/>
                </a:solidFill>
              </a:uFill>
              <a:latin typeface="Arial"/>
            </a:endParaRPr>
          </a:p>
        </p:txBody>
      </p:sp>
      <p:sp>
        <p:nvSpPr>
          <p:cNvPr id="769" name="CustomShape 6"/>
          <p:cNvSpPr/>
          <p:nvPr/>
        </p:nvSpPr>
        <p:spPr>
          <a:xfrm>
            <a:off x="1017720" y="4075560"/>
            <a:ext cx="1968840" cy="389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Tree>
  </p:cSld>
</p:sld>
</file>

<file path=ppt/slides/slide1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70" name="Google Shape;791;p101" descr=""/>
          <p:cNvPicPr/>
          <p:nvPr/>
        </p:nvPicPr>
        <p:blipFill>
          <a:blip r:embed="rId1"/>
          <a:stretch/>
        </p:blipFill>
        <p:spPr>
          <a:xfrm>
            <a:off x="687600" y="186840"/>
            <a:ext cx="7900200" cy="5489640"/>
          </a:xfrm>
          <a:prstGeom prst="rect">
            <a:avLst/>
          </a:prstGeom>
          <a:ln w="19080">
            <a:solidFill>
              <a:srgbClr val="595959"/>
            </a:solidFill>
            <a:round/>
          </a:ln>
        </p:spPr>
      </p:pic>
      <p:sp>
        <p:nvSpPr>
          <p:cNvPr id="771" name="CustomShape 1"/>
          <p:cNvSpPr/>
          <p:nvPr/>
        </p:nvSpPr>
        <p:spPr>
          <a:xfrm>
            <a:off x="708480" y="753480"/>
            <a:ext cx="7852320" cy="4895280"/>
          </a:xfrm>
          <a:prstGeom prst="rect">
            <a:avLst/>
          </a:prstGeom>
          <a:solidFill>
            <a:srgbClr val="ffffff"/>
          </a:solidFill>
          <a:ln>
            <a:noFill/>
          </a:ln>
        </p:spPr>
        <p:style>
          <a:lnRef idx="0"/>
          <a:fillRef idx="0"/>
          <a:effectRef idx="0"/>
          <a:fontRef idx="minor"/>
        </p:style>
      </p:sp>
      <p:sp>
        <p:nvSpPr>
          <p:cNvPr id="772" name="CustomShape 2"/>
          <p:cNvSpPr/>
          <p:nvPr/>
        </p:nvSpPr>
        <p:spPr>
          <a:xfrm>
            <a:off x="954720" y="1616400"/>
            <a:ext cx="2071440" cy="2442960"/>
          </a:xfrm>
          <a:prstGeom prst="rect">
            <a:avLst/>
          </a:prstGeom>
          <a:solidFill>
            <a:srgbClr val="ffffff"/>
          </a:solidFill>
          <a:ln w="19080">
            <a:solidFill>
              <a:srgbClr val="595959"/>
            </a:solidFill>
            <a:round/>
          </a:ln>
        </p:spPr>
        <p:style>
          <a:lnRef idx="0"/>
          <a:fillRef idx="0"/>
          <a:effectRef idx="0"/>
          <a:fontRef idx="minor"/>
        </p:style>
      </p:sp>
      <p:sp>
        <p:nvSpPr>
          <p:cNvPr id="773" name="CustomShape 3"/>
          <p:cNvSpPr/>
          <p:nvPr/>
        </p:nvSpPr>
        <p:spPr>
          <a:xfrm>
            <a:off x="954360" y="1122120"/>
            <a:ext cx="2071440" cy="41796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Calibri"/>
                <a:ea typeface="Calibri"/>
              </a:rPr>
              <a:t>Call Stack</a:t>
            </a:r>
            <a:endParaRPr b="0" lang="en-US" sz="1400" spc="-1" strike="noStrike">
              <a:solidFill>
                <a:srgbClr val="000000"/>
              </a:solidFill>
              <a:uFill>
                <a:solidFill>
                  <a:srgbClr val="ffffff"/>
                </a:solidFill>
              </a:uFill>
              <a:latin typeface="Arial"/>
            </a:endParaRPr>
          </a:p>
        </p:txBody>
      </p:sp>
      <p:sp>
        <p:nvSpPr>
          <p:cNvPr id="774" name="CustomShape 4"/>
          <p:cNvSpPr/>
          <p:nvPr/>
        </p:nvSpPr>
        <p:spPr>
          <a:xfrm>
            <a:off x="1005840" y="3623040"/>
            <a:ext cx="1968840" cy="389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
        <p:nvSpPr>
          <p:cNvPr id="775" name="CustomShape 5"/>
          <p:cNvSpPr/>
          <p:nvPr/>
        </p:nvSpPr>
        <p:spPr>
          <a:xfrm>
            <a:off x="1005840" y="3171240"/>
            <a:ext cx="1968840" cy="389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Consolas"/>
                <a:ea typeface="Consolas"/>
              </a:rPr>
              <a:t>setTimeout()</a:t>
            </a:r>
            <a:endParaRPr b="0" lang="en-US" sz="1400" spc="-1" strike="noStrike">
              <a:solidFill>
                <a:srgbClr val="000000"/>
              </a:solidFill>
              <a:uFill>
                <a:solidFill>
                  <a:srgbClr val="ffffff"/>
                </a:solidFill>
              </a:uFill>
              <a:latin typeface="Arial"/>
            </a:endParaRPr>
          </a:p>
        </p:txBody>
      </p:sp>
      <p:sp>
        <p:nvSpPr>
          <p:cNvPr id="776" name="CustomShape 6"/>
          <p:cNvSpPr/>
          <p:nvPr/>
        </p:nvSpPr>
        <p:spPr>
          <a:xfrm>
            <a:off x="859320" y="5649120"/>
            <a:ext cx="7578360" cy="1208520"/>
          </a:xfrm>
          <a:prstGeom prst="rect">
            <a:avLst/>
          </a:prstGeom>
          <a:noFill/>
          <a:ln>
            <a:noFill/>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Calibri"/>
                <a:ea typeface="Calibri"/>
              </a:rPr>
              <a:t>Here's a picture of the major pieces involved in executing JavaScript code in the browser.</a:t>
            </a:r>
            <a:endParaRPr b="0" lang="en-US" sz="1400" spc="-1" strike="noStrike">
              <a:solidFill>
                <a:srgbClr val="000000"/>
              </a:solidFill>
              <a:uFill>
                <a:solidFill>
                  <a:srgbClr val="ffffff"/>
                </a:solidFill>
              </a:uFill>
              <a:latin typeface="Arial"/>
            </a:endParaRPr>
          </a:p>
        </p:txBody>
      </p:sp>
      <p:pic>
        <p:nvPicPr>
          <p:cNvPr id="777" name="Google Shape;798;p101" descr=""/>
          <p:cNvPicPr/>
          <p:nvPr/>
        </p:nvPicPr>
        <p:blipFill>
          <a:blip r:embed="rId2"/>
          <a:stretch/>
        </p:blipFill>
        <p:spPr>
          <a:xfrm>
            <a:off x="4837680" y="1422360"/>
            <a:ext cx="2904840" cy="1571400"/>
          </a:xfrm>
          <a:prstGeom prst="rect">
            <a:avLst/>
          </a:prstGeom>
          <a:ln>
            <a:noFill/>
          </a:ln>
        </p:spPr>
      </p:pic>
      <p:sp>
        <p:nvSpPr>
          <p:cNvPr id="778" name="CustomShape 7"/>
          <p:cNvSpPr/>
          <p:nvPr/>
        </p:nvSpPr>
        <p:spPr>
          <a:xfrm>
            <a:off x="4935240" y="877680"/>
            <a:ext cx="2703600" cy="41796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Calibri"/>
                <a:ea typeface="Calibri"/>
              </a:rPr>
              <a:t>Browser internal implementation</a:t>
            </a:r>
            <a:endParaRPr b="0" lang="en-US" sz="1400" spc="-1" strike="noStrike">
              <a:solidFill>
                <a:srgbClr val="000000"/>
              </a:solidFill>
              <a:uFill>
                <a:solidFill>
                  <a:srgbClr val="ffffff"/>
                </a:solidFill>
              </a:uFill>
              <a:latin typeface="Arial"/>
            </a:endParaRPr>
          </a:p>
        </p:txBody>
      </p:sp>
      <p:sp>
        <p:nvSpPr>
          <p:cNvPr id="779" name="CustomShape 8"/>
          <p:cNvSpPr/>
          <p:nvPr/>
        </p:nvSpPr>
        <p:spPr>
          <a:xfrm>
            <a:off x="4356000" y="3614760"/>
            <a:ext cx="3903480" cy="704160"/>
          </a:xfrm>
          <a:prstGeom prst="rect">
            <a:avLst/>
          </a:prstGeom>
          <a:solidFill>
            <a:srgbClr val="eeeeee"/>
          </a:solidFill>
          <a:ln w="19080">
            <a:solidFill>
              <a:srgbClr val="595959"/>
            </a:solidFill>
            <a:round/>
          </a:ln>
        </p:spPr>
        <p:style>
          <a:lnRef idx="0"/>
          <a:fillRef idx="0"/>
          <a:effectRef idx="0"/>
          <a:fontRef idx="minor"/>
        </p:style>
      </p:sp>
      <p:sp>
        <p:nvSpPr>
          <p:cNvPr id="780" name="CustomShape 9"/>
          <p:cNvSpPr/>
          <p:nvPr/>
        </p:nvSpPr>
        <p:spPr>
          <a:xfrm>
            <a:off x="4356000" y="4842360"/>
            <a:ext cx="3903480" cy="704160"/>
          </a:xfrm>
          <a:prstGeom prst="rect">
            <a:avLst/>
          </a:prstGeom>
          <a:solidFill>
            <a:srgbClr val="eeeeee"/>
          </a:solidFill>
          <a:ln w="19080">
            <a:solidFill>
              <a:srgbClr val="595959"/>
            </a:solidFill>
            <a:round/>
          </a:ln>
        </p:spPr>
        <p:style>
          <a:lnRef idx="0"/>
          <a:fillRef idx="0"/>
          <a:effectRef idx="0"/>
          <a:fontRef idx="minor"/>
        </p:style>
      </p:sp>
      <p:pic>
        <p:nvPicPr>
          <p:cNvPr id="781" name="Google Shape;802;p101" descr=""/>
          <p:cNvPicPr/>
          <p:nvPr/>
        </p:nvPicPr>
        <p:blipFill>
          <a:blip r:embed="rId3"/>
          <a:stretch/>
        </p:blipFill>
        <p:spPr>
          <a:xfrm>
            <a:off x="3174120" y="4065480"/>
            <a:ext cx="982080" cy="982080"/>
          </a:xfrm>
          <a:prstGeom prst="rect">
            <a:avLst/>
          </a:prstGeom>
          <a:ln>
            <a:noFill/>
          </a:ln>
        </p:spPr>
      </p:pic>
      <p:sp>
        <p:nvSpPr>
          <p:cNvPr id="782" name="CustomShape 10"/>
          <p:cNvSpPr/>
          <p:nvPr/>
        </p:nvSpPr>
        <p:spPr>
          <a:xfrm>
            <a:off x="2975040" y="3576240"/>
            <a:ext cx="1290240" cy="41796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Calibri"/>
                <a:ea typeface="Calibri"/>
              </a:rPr>
              <a:t>Event loop</a:t>
            </a:r>
            <a:endParaRPr b="0" lang="en-US" sz="1400" spc="-1" strike="noStrike">
              <a:solidFill>
                <a:srgbClr val="000000"/>
              </a:solidFill>
              <a:uFill>
                <a:solidFill>
                  <a:srgbClr val="ffffff"/>
                </a:solidFill>
              </a:uFill>
              <a:latin typeface="Arial"/>
            </a:endParaRPr>
          </a:p>
        </p:txBody>
      </p:sp>
      <p:sp>
        <p:nvSpPr>
          <p:cNvPr id="783" name="CustomShape 11"/>
          <p:cNvSpPr/>
          <p:nvPr/>
        </p:nvSpPr>
        <p:spPr>
          <a:xfrm>
            <a:off x="4356000" y="3196800"/>
            <a:ext cx="1868760" cy="417960"/>
          </a:xfrm>
          <a:prstGeom prst="rect">
            <a:avLst/>
          </a:prstGeom>
          <a:noFill/>
          <a:ln>
            <a:noFill/>
          </a:ln>
        </p:spPr>
        <p:style>
          <a:lnRef idx="0"/>
          <a:fillRef idx="0"/>
          <a:effectRef idx="0"/>
          <a:fontRef idx="minor"/>
        </p:style>
        <p:txBody>
          <a:bodyPr tIns="91440" bIns="91440" anchor="ctr"/>
          <a:p>
            <a:pPr>
              <a:lnSpc>
                <a:spcPct val="100000"/>
              </a:lnSpc>
            </a:pPr>
            <a:r>
              <a:rPr b="1" lang="en-US" sz="2400" spc="-1" strike="noStrike">
                <a:solidFill>
                  <a:srgbClr val="000000"/>
                </a:solidFill>
                <a:uFill>
                  <a:solidFill>
                    <a:srgbClr val="ffffff"/>
                  </a:solidFill>
                </a:uFill>
                <a:latin typeface="Calibri"/>
                <a:ea typeface="Calibri"/>
              </a:rPr>
              <a:t>Task Queue</a:t>
            </a:r>
            <a:endParaRPr b="0" lang="en-US" sz="1400" spc="-1" strike="noStrike">
              <a:solidFill>
                <a:srgbClr val="000000"/>
              </a:solidFill>
              <a:uFill>
                <a:solidFill>
                  <a:srgbClr val="ffffff"/>
                </a:solidFill>
              </a:uFill>
              <a:latin typeface="Arial"/>
            </a:endParaRPr>
          </a:p>
        </p:txBody>
      </p:sp>
      <p:sp>
        <p:nvSpPr>
          <p:cNvPr id="784" name="CustomShape 12"/>
          <p:cNvSpPr/>
          <p:nvPr/>
        </p:nvSpPr>
        <p:spPr>
          <a:xfrm>
            <a:off x="4380840" y="4440600"/>
            <a:ext cx="3215520" cy="417960"/>
          </a:xfrm>
          <a:prstGeom prst="rect">
            <a:avLst/>
          </a:prstGeom>
          <a:noFill/>
          <a:ln>
            <a:noFill/>
          </a:ln>
        </p:spPr>
        <p:style>
          <a:lnRef idx="0"/>
          <a:fillRef idx="0"/>
          <a:effectRef idx="0"/>
          <a:fontRef idx="minor"/>
        </p:style>
        <p:txBody>
          <a:bodyPr tIns="91440" bIns="91440" anchor="ctr"/>
          <a:p>
            <a:pPr>
              <a:lnSpc>
                <a:spcPct val="100000"/>
              </a:lnSpc>
            </a:pPr>
            <a:r>
              <a:rPr b="1" lang="en-US" sz="2400" spc="-1" strike="noStrike">
                <a:solidFill>
                  <a:srgbClr val="000000"/>
                </a:solidFill>
                <a:uFill>
                  <a:solidFill>
                    <a:srgbClr val="ffffff"/>
                  </a:solidFill>
                </a:uFill>
                <a:latin typeface="Calibri"/>
                <a:ea typeface="Calibri"/>
              </a:rPr>
              <a:t>Micro-task queue</a:t>
            </a:r>
            <a:endParaRPr b="0" lang="en-US" sz="1400" spc="-1" strike="noStrike">
              <a:solidFill>
                <a:srgbClr val="000000"/>
              </a:solidFill>
              <a:uFill>
                <a:solidFill>
                  <a:srgbClr val="ffffff"/>
                </a:solidFill>
              </a:uFill>
              <a:latin typeface="Arial"/>
            </a:endParaRPr>
          </a:p>
        </p:txBody>
      </p:sp>
    </p:spTree>
  </p:cSld>
</p:sld>
</file>

<file path=ppt/slides/slide1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5" name="Google Shape;810;p102" descr=""/>
          <p:cNvPicPr/>
          <p:nvPr/>
        </p:nvPicPr>
        <p:blipFill>
          <a:blip r:embed="rId1"/>
          <a:stretch/>
        </p:blipFill>
        <p:spPr>
          <a:xfrm>
            <a:off x="2531520" y="1575720"/>
            <a:ext cx="4080600" cy="2876760"/>
          </a:xfrm>
          <a:prstGeom prst="rect">
            <a:avLst/>
          </a:prstGeom>
          <a:ln>
            <a:noFill/>
          </a:ln>
        </p:spPr>
      </p:pic>
      <p:sp>
        <p:nvSpPr>
          <p:cNvPr id="786"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JS execution</a:t>
            </a:r>
            <a:endParaRPr b="0" lang="en-US" sz="1400" spc="-1" strike="noStrike">
              <a:solidFill>
                <a:srgbClr val="000000"/>
              </a:solidFill>
              <a:uFill>
                <a:solidFill>
                  <a:srgbClr val="ffffff"/>
                </a:solidFill>
              </a:uFill>
              <a:latin typeface="Arial"/>
            </a:endParaRPr>
          </a:p>
        </p:txBody>
      </p:sp>
      <p:sp>
        <p:nvSpPr>
          <p:cNvPr id="787" name="TextShape 2"/>
          <p:cNvSpPr txBox="1"/>
          <p:nvPr/>
        </p:nvSpPr>
        <p:spPr>
          <a:xfrm>
            <a:off x="546120" y="4529160"/>
            <a:ext cx="7814880" cy="2238840"/>
          </a:xfrm>
          <a:prstGeom prst="rect">
            <a:avLst/>
          </a:prstGeom>
          <a:noFill/>
          <a:ln>
            <a:noFill/>
          </a:ln>
        </p:spPr>
        <p:txBody>
          <a:bodyPr tIns="91440" bIns="91440"/>
          <a:p>
            <a:pPr marL="457200" indent="-367920">
              <a:lnSpc>
                <a:spcPct val="115000"/>
              </a:lnSpc>
              <a:buClr>
                <a:srgbClr val="434343"/>
              </a:buClr>
              <a:buFont typeface="Calibri"/>
              <a:buChar char="-"/>
            </a:pPr>
            <a:r>
              <a:rPr b="1" lang="en-US" sz="2200" spc="-1" strike="noStrike">
                <a:solidFill>
                  <a:srgbClr val="434343"/>
                </a:solidFill>
                <a:uFill>
                  <a:solidFill>
                    <a:srgbClr val="ffffff"/>
                  </a:solidFill>
                </a:uFill>
                <a:latin typeface="文泉驿微米黑"/>
                <a:ea typeface="Calibri"/>
              </a:rPr>
              <a:t>Call stack: </a:t>
            </a:r>
            <a:r>
              <a:rPr b="0" lang="en-US" sz="2200" spc="-1" strike="noStrike">
                <a:solidFill>
                  <a:srgbClr val="434343"/>
                </a:solidFill>
                <a:uFill>
                  <a:solidFill>
                    <a:srgbClr val="ffffff"/>
                  </a:solidFill>
                </a:uFill>
                <a:latin typeface="文泉驿微米黑"/>
                <a:ea typeface="Calibri"/>
              </a:rPr>
              <a:t>JavaScript runtime call stack. Executes the JavaScript commands, functions.</a:t>
            </a:r>
            <a:endParaRPr b="0" lang="en-US" sz="1400" spc="-1" strike="noStrike">
              <a:solidFill>
                <a:srgbClr val="000000"/>
              </a:solidFill>
              <a:uFill>
                <a:solidFill>
                  <a:srgbClr val="ffffff"/>
                </a:solidFill>
              </a:uFill>
              <a:latin typeface="Arial"/>
            </a:endParaRPr>
          </a:p>
          <a:p>
            <a:pPr marL="457200" indent="-367920">
              <a:lnSpc>
                <a:spcPct val="115000"/>
              </a:lnSpc>
              <a:buClr>
                <a:srgbClr val="434343"/>
              </a:buClr>
              <a:buFont typeface="Calibri"/>
              <a:buChar char="-"/>
            </a:pPr>
            <a:r>
              <a:rPr b="1" lang="en-US" sz="2200" spc="-1" strike="noStrike">
                <a:solidFill>
                  <a:srgbClr val="434343"/>
                </a:solidFill>
                <a:uFill>
                  <a:solidFill>
                    <a:srgbClr val="ffffff"/>
                  </a:solidFill>
                </a:uFill>
                <a:latin typeface="文泉驿微米黑"/>
                <a:ea typeface="Calibri"/>
              </a:rPr>
              <a:t>Browser internal implementation:</a:t>
            </a:r>
            <a:r>
              <a:rPr b="0" lang="en-US" sz="2200" spc="-1" strike="noStrike">
                <a:solidFill>
                  <a:srgbClr val="434343"/>
                </a:solidFill>
                <a:uFill>
                  <a:solidFill>
                    <a:srgbClr val="ffffff"/>
                  </a:solidFill>
                </a:uFill>
                <a:latin typeface="文泉驿微米黑"/>
                <a:ea typeface="Calibri"/>
              </a:rPr>
              <a:t> The C++ code that executes in response to native JavaScript commands, e.g. </a:t>
            </a:r>
            <a:r>
              <a:rPr b="0" lang="en-US" sz="2200" spc="-1" strike="noStrike">
                <a:solidFill>
                  <a:srgbClr val="434343"/>
                </a:solidFill>
                <a:uFill>
                  <a:solidFill>
                    <a:srgbClr val="ffffff"/>
                  </a:solidFill>
                </a:uFill>
                <a:latin typeface="文泉驿微米黑"/>
                <a:ea typeface="Consolas"/>
              </a:rPr>
              <a:t>setTimeout</a:t>
            </a:r>
            <a:r>
              <a:rPr b="0" lang="en-US" sz="2200" spc="-1" strike="noStrike">
                <a:solidFill>
                  <a:srgbClr val="434343"/>
                </a:solidFill>
                <a:uFill>
                  <a:solidFill>
                    <a:srgbClr val="ffffff"/>
                  </a:solidFill>
                </a:uFill>
                <a:latin typeface="文泉驿微米黑"/>
                <a:ea typeface="Calibri"/>
              </a:rPr>
              <a:t>, </a:t>
            </a:r>
            <a:r>
              <a:rPr b="0" lang="en-US" sz="2200" spc="-1" strike="noStrike">
                <a:solidFill>
                  <a:srgbClr val="434343"/>
                </a:solidFill>
                <a:uFill>
                  <a:solidFill>
                    <a:srgbClr val="ffffff"/>
                  </a:solidFill>
                </a:uFill>
                <a:latin typeface="文泉驿微米黑"/>
                <a:ea typeface="Consolas"/>
              </a:rPr>
              <a:t>element.classList.add('style')</a:t>
            </a:r>
            <a:r>
              <a:rPr b="0" lang="en-US" sz="2200" spc="-1" strike="noStrike">
                <a:solidFill>
                  <a:srgbClr val="434343"/>
                </a:solidFill>
                <a:uFill>
                  <a:solidFill>
                    <a:srgbClr val="ffffff"/>
                  </a:solidFill>
                </a:uFill>
                <a:latin typeface="文泉驿微米黑"/>
                <a:ea typeface="Calibri"/>
              </a:rPr>
              <a:t>, etc.</a:t>
            </a:r>
            <a:endParaRPr b="0" lang="en-US" sz="1400" spc="-1" strike="noStrike">
              <a:solidFill>
                <a:srgbClr val="000000"/>
              </a:solidFill>
              <a:uFill>
                <a:solidFill>
                  <a:srgbClr val="ffffff"/>
                </a:solidFill>
              </a:uFill>
              <a:latin typeface="Arial"/>
            </a:endParaRPr>
          </a:p>
        </p:txBody>
      </p:sp>
    </p:spTree>
  </p:cSld>
</p:sld>
</file>

<file path=ppt/slides/slide1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8" name="Google Shape;810;p102" descr=""/>
          <p:cNvPicPr/>
          <p:nvPr/>
        </p:nvPicPr>
        <p:blipFill>
          <a:blip r:embed="rId1"/>
          <a:stretch/>
        </p:blipFill>
        <p:spPr>
          <a:xfrm>
            <a:off x="2531520" y="1575720"/>
            <a:ext cx="4080600" cy="2876760"/>
          </a:xfrm>
          <a:prstGeom prst="rect">
            <a:avLst/>
          </a:prstGeom>
          <a:ln>
            <a:noFill/>
          </a:ln>
        </p:spPr>
      </p:pic>
      <p:sp>
        <p:nvSpPr>
          <p:cNvPr id="789"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JS execution</a:t>
            </a:r>
            <a:endParaRPr b="0" lang="en-US" sz="1400" spc="-1" strike="noStrike">
              <a:solidFill>
                <a:srgbClr val="000000"/>
              </a:solidFill>
              <a:uFill>
                <a:solidFill>
                  <a:srgbClr val="ffffff"/>
                </a:solidFill>
              </a:uFill>
              <a:latin typeface="Arial"/>
            </a:endParaRPr>
          </a:p>
        </p:txBody>
      </p:sp>
      <p:sp>
        <p:nvSpPr>
          <p:cNvPr id="790" name="TextShape 2"/>
          <p:cNvSpPr txBox="1"/>
          <p:nvPr/>
        </p:nvSpPr>
        <p:spPr>
          <a:xfrm>
            <a:off x="546120" y="4529160"/>
            <a:ext cx="7814880" cy="2238840"/>
          </a:xfrm>
          <a:prstGeom prst="rect">
            <a:avLst/>
          </a:prstGeom>
          <a:noFill/>
          <a:ln>
            <a:noFill/>
          </a:ln>
        </p:spPr>
        <p:txBody>
          <a:bodyPr tIns="91440" bIns="91440"/>
          <a:p>
            <a:pPr marL="457200" indent="-367920">
              <a:lnSpc>
                <a:spcPct val="115000"/>
              </a:lnSpc>
              <a:buClr>
                <a:srgbClr val="434343"/>
              </a:buClr>
              <a:buFont typeface="Calibri"/>
              <a:buChar char="-"/>
            </a:pPr>
            <a:r>
              <a:rPr b="1" lang="en-US" sz="2200" spc="-1" strike="noStrike">
                <a:solidFill>
                  <a:srgbClr val="434343"/>
                </a:solidFill>
                <a:uFill>
                  <a:solidFill>
                    <a:srgbClr val="ffffff"/>
                  </a:solidFill>
                </a:uFill>
                <a:latin typeface="文泉驿微米黑"/>
                <a:ea typeface="Calibri"/>
              </a:rPr>
              <a:t>Call stack: </a:t>
            </a:r>
            <a:r>
              <a:rPr b="0" lang="en-US" sz="2200" spc="-1" strike="noStrike">
                <a:solidFill>
                  <a:srgbClr val="434343"/>
                </a:solidFill>
                <a:uFill>
                  <a:solidFill>
                    <a:srgbClr val="ffffff"/>
                  </a:solidFill>
                </a:uFill>
                <a:latin typeface="文泉驿微米黑"/>
                <a:ea typeface="Calibri"/>
              </a:rPr>
              <a:t>JavaScript runtime call stack. Executes the JavaScript commands, functions.</a:t>
            </a:r>
            <a:endParaRPr b="0" lang="en-US" sz="1400" spc="-1" strike="noStrike">
              <a:solidFill>
                <a:srgbClr val="000000"/>
              </a:solidFill>
              <a:uFill>
                <a:solidFill>
                  <a:srgbClr val="ffffff"/>
                </a:solidFill>
              </a:uFill>
              <a:latin typeface="Arial"/>
            </a:endParaRPr>
          </a:p>
          <a:p>
            <a:pPr marL="457200" indent="-367920">
              <a:lnSpc>
                <a:spcPct val="115000"/>
              </a:lnSpc>
              <a:buClr>
                <a:srgbClr val="434343"/>
              </a:buClr>
              <a:buFont typeface="Calibri"/>
              <a:buChar char="-"/>
            </a:pPr>
            <a:r>
              <a:rPr b="1" lang="en-US" sz="2200" spc="-1" strike="noStrike">
                <a:solidFill>
                  <a:srgbClr val="434343"/>
                </a:solidFill>
                <a:uFill>
                  <a:solidFill>
                    <a:srgbClr val="ffffff"/>
                  </a:solidFill>
                </a:uFill>
                <a:latin typeface="文泉驿微米黑"/>
                <a:ea typeface="Calibri"/>
              </a:rPr>
              <a:t>Browser internal implementation:</a:t>
            </a:r>
            <a:r>
              <a:rPr b="0" lang="en-US" sz="2200" spc="-1" strike="noStrike">
                <a:solidFill>
                  <a:srgbClr val="434343"/>
                </a:solidFill>
                <a:uFill>
                  <a:solidFill>
                    <a:srgbClr val="ffffff"/>
                  </a:solidFill>
                </a:uFill>
                <a:latin typeface="文泉驿微米黑"/>
                <a:ea typeface="Calibri"/>
              </a:rPr>
              <a:t> The C++ code that executes in response to native JavaScript commands, e.g. </a:t>
            </a:r>
            <a:r>
              <a:rPr b="0" lang="en-US" sz="2200" spc="-1" strike="noStrike">
                <a:solidFill>
                  <a:srgbClr val="434343"/>
                </a:solidFill>
                <a:uFill>
                  <a:solidFill>
                    <a:srgbClr val="ffffff"/>
                  </a:solidFill>
                </a:uFill>
                <a:latin typeface="文泉驿微米黑"/>
                <a:ea typeface="Consolas"/>
              </a:rPr>
              <a:t>setTimeout</a:t>
            </a:r>
            <a:r>
              <a:rPr b="0" lang="en-US" sz="2200" spc="-1" strike="noStrike">
                <a:solidFill>
                  <a:srgbClr val="434343"/>
                </a:solidFill>
                <a:uFill>
                  <a:solidFill>
                    <a:srgbClr val="ffffff"/>
                  </a:solidFill>
                </a:uFill>
                <a:latin typeface="文泉驿微米黑"/>
                <a:ea typeface="Calibri"/>
              </a:rPr>
              <a:t>, </a:t>
            </a:r>
            <a:r>
              <a:rPr b="0" lang="en-US" sz="2200" spc="-1" strike="noStrike">
                <a:solidFill>
                  <a:srgbClr val="434343"/>
                </a:solidFill>
                <a:uFill>
                  <a:solidFill>
                    <a:srgbClr val="ffffff"/>
                  </a:solidFill>
                </a:uFill>
                <a:latin typeface="文泉驿微米黑"/>
                <a:ea typeface="Consolas"/>
              </a:rPr>
              <a:t>element.classList.add('style')</a:t>
            </a:r>
            <a:r>
              <a:rPr b="0" lang="en-US" sz="2200" spc="-1" strike="noStrike">
                <a:solidFill>
                  <a:srgbClr val="434343"/>
                </a:solidFill>
                <a:uFill>
                  <a:solidFill>
                    <a:srgbClr val="ffffff"/>
                  </a:solidFill>
                </a:uFill>
                <a:latin typeface="文泉驿微米黑"/>
                <a:ea typeface="Calibri"/>
              </a:rPr>
              <a:t>, etc.</a:t>
            </a:r>
            <a:endParaRPr b="0" lang="en-US" sz="1400" spc="-1" strike="noStrike">
              <a:solidFill>
                <a:srgbClr val="000000"/>
              </a:solidFill>
              <a:uFill>
                <a:solidFill>
                  <a:srgbClr val="ffffff"/>
                </a:solidFill>
              </a:uFill>
              <a:latin typeface="Arial"/>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TextShape 1"/>
          <p:cNvSpPr txBox="1"/>
          <p:nvPr/>
        </p:nvSpPr>
        <p:spPr>
          <a:xfrm>
            <a:off x="906480" y="4293000"/>
            <a:ext cx="7330680" cy="2338920"/>
          </a:xfrm>
          <a:prstGeom prst="rect">
            <a:avLst/>
          </a:prstGeom>
          <a:noFill/>
          <a:ln>
            <a:noFill/>
          </a:ln>
        </p:spPr>
        <p:txBody>
          <a:bodyPr tIns="91440" bIns="91440"/>
          <a:p>
            <a:pPr algn="ctr">
              <a:lnSpc>
                <a:spcPct val="100000"/>
              </a:lnSpc>
            </a:pPr>
            <a:r>
              <a:rPr b="1" lang="en-US" sz="2400" spc="-1" strike="noStrike">
                <a:solidFill>
                  <a:srgbClr val="595959"/>
                </a:solidFill>
                <a:uFill>
                  <a:solidFill>
                    <a:srgbClr val="ffffff"/>
                  </a:solidFill>
                </a:uFill>
                <a:latin typeface="文泉驿微米黑"/>
                <a:ea typeface="Calibri"/>
              </a:rPr>
              <a:t>SERVER: </a:t>
            </a:r>
            <a:r>
              <a:rPr b="0" lang="en-US" sz="2400" spc="-1" strike="noStrike">
                <a:solidFill>
                  <a:srgbClr val="595959"/>
                </a:solidFill>
                <a:uFill>
                  <a:solidFill>
                    <a:srgbClr val="ffffff"/>
                  </a:solidFill>
                </a:uFill>
                <a:latin typeface="文泉驿微米黑"/>
                <a:ea typeface="Calibri"/>
              </a:rPr>
              <a:t>There is a computer that is connected to the internet at IP address 140.123.101.3</a:t>
            </a:r>
            <a:r>
              <a:rPr b="0" lang="en-US" sz="2400" spc="-1" strike="noStrike">
                <a:solidFill>
                  <a:srgbClr val="000000"/>
                </a:solidFill>
                <a:uFill>
                  <a:solidFill>
                    <a:srgbClr val="ffffff"/>
                  </a:solidFill>
                </a:uFill>
                <a:latin typeface="文泉驿微米黑"/>
                <a:ea typeface="Calibri"/>
              </a:rPr>
              <a:t>. </a:t>
            </a:r>
            <a:endParaRPr b="0" lang="en-US" sz="1400" spc="-1" strike="noStrike">
              <a:solidFill>
                <a:srgbClr val="000000"/>
              </a:solidFill>
              <a:uFill>
                <a:solidFill>
                  <a:srgbClr val="ffffff"/>
                </a:solidFill>
              </a:uFill>
              <a:latin typeface="Arial"/>
            </a:endParaRPr>
          </a:p>
        </p:txBody>
      </p:sp>
      <p:pic>
        <p:nvPicPr>
          <p:cNvPr id="200" name="Google Shape;150;p24" descr=""/>
          <p:cNvPicPr/>
          <p:nvPr/>
        </p:nvPicPr>
        <p:blipFill>
          <a:blip r:embed="rId1"/>
          <a:stretch/>
        </p:blipFill>
        <p:spPr>
          <a:xfrm>
            <a:off x="6376320" y="1015920"/>
            <a:ext cx="2533320" cy="2533320"/>
          </a:xfrm>
          <a:prstGeom prst="rect">
            <a:avLst/>
          </a:prstGeom>
          <a:ln>
            <a:noFill/>
          </a:ln>
        </p:spPr>
      </p:pic>
      <p:sp>
        <p:nvSpPr>
          <p:cNvPr id="201" name="CustomShape 2"/>
          <p:cNvSpPr/>
          <p:nvPr/>
        </p:nvSpPr>
        <p:spPr>
          <a:xfrm flipH="1">
            <a:off x="2995200" y="2727000"/>
            <a:ext cx="3813120" cy="708120"/>
          </a:xfrm>
          <a:prstGeom prst="curvedConnector3">
            <a:avLst>
              <a:gd name="adj1" fmla="val 50000"/>
            </a:avLst>
          </a:prstGeom>
          <a:noFill/>
          <a:ln w="38160">
            <a:solidFill>
              <a:srgbClr val="0000ff"/>
            </a:solidFill>
            <a:round/>
          </a:ln>
        </p:spPr>
        <p:style>
          <a:lnRef idx="0"/>
          <a:fillRef idx="0"/>
          <a:effectRef idx="0"/>
          <a:fontRef idx="minor"/>
        </p:style>
      </p:sp>
      <p:pic>
        <p:nvPicPr>
          <p:cNvPr id="202" name="Google Shape;152;p24" descr=""/>
          <p:cNvPicPr/>
          <p:nvPr/>
        </p:nvPicPr>
        <p:blipFill>
          <a:blip r:embed="rId2"/>
          <a:stretch/>
        </p:blipFill>
        <p:spPr>
          <a:xfrm>
            <a:off x="2138760" y="2603520"/>
            <a:ext cx="1359360" cy="1359360"/>
          </a:xfrm>
          <a:prstGeom prst="rect">
            <a:avLst/>
          </a:prstGeom>
          <a:ln>
            <a:noFill/>
          </a:ln>
        </p:spPr>
      </p:pic>
      <p:sp>
        <p:nvSpPr>
          <p:cNvPr id="203" name="CustomShape 3"/>
          <p:cNvSpPr/>
          <p:nvPr/>
        </p:nvSpPr>
        <p:spPr>
          <a:xfrm rot="10800000">
            <a:off x="2138400" y="3283200"/>
            <a:ext cx="1250640" cy="360"/>
          </a:xfrm>
          <a:custGeom>
            <a:avLst/>
            <a:gdLst/>
            <a:ahLst/>
            <a:rect l="l" t="t" r="r" b="b"/>
            <a:pathLst>
              <a:path w="21600" h="21600">
                <a:moveTo>
                  <a:pt x="0" y="0"/>
                </a:moveTo>
                <a:lnTo>
                  <a:pt x="21600" y="21600"/>
                </a:lnTo>
              </a:path>
            </a:pathLst>
          </a:custGeom>
          <a:noFill/>
          <a:ln w="76320">
            <a:solidFill>
              <a:srgbClr val="666666"/>
            </a:solidFill>
            <a:round/>
          </a:ln>
        </p:spPr>
        <p:style>
          <a:lnRef idx="0"/>
          <a:fillRef idx="0"/>
          <a:effectRef idx="0"/>
          <a:fontRef idx="minor"/>
        </p:style>
      </p:sp>
      <p:sp>
        <p:nvSpPr>
          <p:cNvPr id="204" name="CustomShape 4"/>
          <p:cNvSpPr/>
          <p:nvPr/>
        </p:nvSpPr>
        <p:spPr>
          <a:xfrm flipH="1">
            <a:off x="6142680" y="329400"/>
            <a:ext cx="2999520" cy="686160"/>
          </a:xfrm>
          <a:prstGeom prst="rect">
            <a:avLst/>
          </a:prstGeom>
          <a:noFill/>
          <a:ln>
            <a:noFill/>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Calibri"/>
                <a:ea typeface="Calibri"/>
              </a:rPr>
              <a:t>140.123.101.3</a:t>
            </a:r>
            <a:endParaRPr b="0" lang="en-US" sz="1800" spc="-1" strike="noStrike">
              <a:solidFill>
                <a:srgbClr val="000000"/>
              </a:solidFill>
              <a:uFill>
                <a:solidFill>
                  <a:srgbClr val="ffffff"/>
                </a:solidFill>
              </a:uFill>
              <a:latin typeface="Arial"/>
            </a:endParaRPr>
          </a:p>
        </p:txBody>
      </p:sp>
      <p:sp>
        <p:nvSpPr>
          <p:cNvPr id="205" name="CustomShape 5"/>
          <p:cNvSpPr/>
          <p:nvPr/>
        </p:nvSpPr>
        <p:spPr>
          <a:xfrm>
            <a:off x="0" y="2826000"/>
            <a:ext cx="1491840" cy="1205640"/>
          </a:xfrm>
          <a:prstGeom prst="cloud">
            <a:avLst/>
          </a:prstGeom>
          <a:solidFill>
            <a:srgbClr val="9fc5e8"/>
          </a:solidFill>
          <a:ln>
            <a:noFill/>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Calibri"/>
                <a:ea typeface="Calibri"/>
              </a:rPr>
              <a:t>(Routing, etc…)</a:t>
            </a:r>
            <a:endParaRPr b="0" lang="en-US" sz="1800" spc="-1" strike="noStrike">
              <a:solidFill>
                <a:srgbClr val="000000"/>
              </a:solidFill>
              <a:uFill>
                <a:solidFill>
                  <a:srgbClr val="ffffff"/>
                </a:solidFill>
              </a:uFill>
              <a:latin typeface="Arial"/>
            </a:endParaRPr>
          </a:p>
        </p:txBody>
      </p:sp>
    </p:spTree>
  </p:cSld>
</p:sld>
</file>

<file path=ppt/slides/slide1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1" name="Google Shape;810;p102" descr=""/>
          <p:cNvPicPr/>
          <p:nvPr/>
        </p:nvPicPr>
        <p:blipFill>
          <a:blip r:embed="rId1"/>
          <a:stretch/>
        </p:blipFill>
        <p:spPr>
          <a:xfrm>
            <a:off x="2531520" y="1575720"/>
            <a:ext cx="4080600" cy="2876760"/>
          </a:xfrm>
          <a:prstGeom prst="rect">
            <a:avLst/>
          </a:prstGeom>
          <a:ln>
            <a:noFill/>
          </a:ln>
        </p:spPr>
      </p:pic>
      <p:sp>
        <p:nvSpPr>
          <p:cNvPr id="792"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JS execution</a:t>
            </a:r>
            <a:endParaRPr b="0" lang="en-US" sz="1400" spc="-1" strike="noStrike">
              <a:solidFill>
                <a:srgbClr val="000000"/>
              </a:solidFill>
              <a:uFill>
                <a:solidFill>
                  <a:srgbClr val="ffffff"/>
                </a:solidFill>
              </a:uFill>
              <a:latin typeface="Arial"/>
            </a:endParaRPr>
          </a:p>
        </p:txBody>
      </p:sp>
      <p:sp>
        <p:nvSpPr>
          <p:cNvPr id="793" name="TextShape 2"/>
          <p:cNvSpPr txBox="1"/>
          <p:nvPr/>
        </p:nvSpPr>
        <p:spPr>
          <a:xfrm>
            <a:off x="546120" y="4529160"/>
            <a:ext cx="7814880" cy="2238840"/>
          </a:xfrm>
          <a:prstGeom prst="rect">
            <a:avLst/>
          </a:prstGeom>
          <a:noFill/>
          <a:ln>
            <a:noFill/>
          </a:ln>
        </p:spPr>
        <p:txBody>
          <a:bodyPr tIns="91440" bIns="91440"/>
          <a:p>
            <a:pPr marL="457200" indent="-367920">
              <a:lnSpc>
                <a:spcPct val="115000"/>
              </a:lnSpc>
              <a:buClr>
                <a:srgbClr val="434343"/>
              </a:buClr>
              <a:buFont typeface="Calibri"/>
              <a:buChar char="-"/>
            </a:pPr>
            <a:r>
              <a:rPr b="1" lang="en-US" sz="2200" spc="-1" strike="noStrike">
                <a:solidFill>
                  <a:srgbClr val="434343"/>
                </a:solidFill>
                <a:uFill>
                  <a:solidFill>
                    <a:srgbClr val="ffffff"/>
                  </a:solidFill>
                </a:uFill>
                <a:latin typeface="文泉驿微米黑"/>
                <a:ea typeface="Calibri"/>
              </a:rPr>
              <a:t>Call stack: </a:t>
            </a:r>
            <a:r>
              <a:rPr b="0" lang="en-US" sz="2200" spc="-1" strike="noStrike">
                <a:solidFill>
                  <a:srgbClr val="434343"/>
                </a:solidFill>
                <a:uFill>
                  <a:solidFill>
                    <a:srgbClr val="ffffff"/>
                  </a:solidFill>
                </a:uFill>
                <a:latin typeface="文泉驿微米黑"/>
                <a:ea typeface="Calibri"/>
              </a:rPr>
              <a:t>JavaScript runtime call stack. Executes the JavaScript commands, functions.</a:t>
            </a:r>
            <a:endParaRPr b="0" lang="en-US" sz="1400" spc="-1" strike="noStrike">
              <a:solidFill>
                <a:srgbClr val="000000"/>
              </a:solidFill>
              <a:uFill>
                <a:solidFill>
                  <a:srgbClr val="ffffff"/>
                </a:solidFill>
              </a:uFill>
              <a:latin typeface="Arial"/>
            </a:endParaRPr>
          </a:p>
          <a:p>
            <a:pPr marL="457200" indent="-367920">
              <a:lnSpc>
                <a:spcPct val="115000"/>
              </a:lnSpc>
              <a:buClr>
                <a:srgbClr val="434343"/>
              </a:buClr>
              <a:buFont typeface="Calibri"/>
              <a:buChar char="-"/>
            </a:pPr>
            <a:r>
              <a:rPr b="1" lang="en-US" sz="2200" spc="-1" strike="noStrike">
                <a:solidFill>
                  <a:srgbClr val="434343"/>
                </a:solidFill>
                <a:uFill>
                  <a:solidFill>
                    <a:srgbClr val="ffffff"/>
                  </a:solidFill>
                </a:uFill>
                <a:latin typeface="文泉驿微米黑"/>
                <a:ea typeface="Calibri"/>
              </a:rPr>
              <a:t>Browser internal implementation:</a:t>
            </a:r>
            <a:r>
              <a:rPr b="0" lang="en-US" sz="2200" spc="-1" strike="noStrike">
                <a:solidFill>
                  <a:srgbClr val="434343"/>
                </a:solidFill>
                <a:uFill>
                  <a:solidFill>
                    <a:srgbClr val="ffffff"/>
                  </a:solidFill>
                </a:uFill>
                <a:latin typeface="文泉驿微米黑"/>
                <a:ea typeface="Calibri"/>
              </a:rPr>
              <a:t> The C++ code that executes in response to native JavaScript commands, e.g. </a:t>
            </a:r>
            <a:r>
              <a:rPr b="0" lang="en-US" sz="2200" spc="-1" strike="noStrike">
                <a:solidFill>
                  <a:srgbClr val="434343"/>
                </a:solidFill>
                <a:uFill>
                  <a:solidFill>
                    <a:srgbClr val="ffffff"/>
                  </a:solidFill>
                </a:uFill>
                <a:latin typeface="文泉驿微米黑"/>
                <a:ea typeface="Consolas"/>
              </a:rPr>
              <a:t>setTimeout</a:t>
            </a:r>
            <a:r>
              <a:rPr b="0" lang="en-US" sz="2200" spc="-1" strike="noStrike">
                <a:solidFill>
                  <a:srgbClr val="434343"/>
                </a:solidFill>
                <a:uFill>
                  <a:solidFill>
                    <a:srgbClr val="ffffff"/>
                  </a:solidFill>
                </a:uFill>
                <a:latin typeface="文泉驿微米黑"/>
                <a:ea typeface="Calibri"/>
              </a:rPr>
              <a:t>, </a:t>
            </a:r>
            <a:r>
              <a:rPr b="0" lang="en-US" sz="2200" spc="-1" strike="noStrike">
                <a:solidFill>
                  <a:srgbClr val="434343"/>
                </a:solidFill>
                <a:uFill>
                  <a:solidFill>
                    <a:srgbClr val="ffffff"/>
                  </a:solidFill>
                </a:uFill>
                <a:latin typeface="文泉驿微米黑"/>
                <a:ea typeface="Consolas"/>
              </a:rPr>
              <a:t>element.classList.add('style')</a:t>
            </a:r>
            <a:r>
              <a:rPr b="0" lang="en-US" sz="2200" spc="-1" strike="noStrike">
                <a:solidFill>
                  <a:srgbClr val="434343"/>
                </a:solidFill>
                <a:uFill>
                  <a:solidFill>
                    <a:srgbClr val="ffffff"/>
                  </a:solidFill>
                </a:uFill>
                <a:latin typeface="文泉驿微米黑"/>
                <a:ea typeface="Calibri"/>
              </a:rPr>
              <a:t>, etc.</a:t>
            </a:r>
            <a:endParaRPr b="0" lang="en-US" sz="1400" spc="-1" strike="noStrike">
              <a:solidFill>
                <a:srgbClr val="000000"/>
              </a:solidFill>
              <a:uFill>
                <a:solidFill>
                  <a:srgbClr val="ffffff"/>
                </a:solidFill>
              </a:uFill>
              <a:latin typeface="Arial"/>
            </a:endParaRPr>
          </a:p>
        </p:txBody>
      </p:sp>
    </p:spTree>
  </p:cSld>
</p:sld>
</file>

<file path=ppt/slides/slide1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4" name="Google Shape;810;p102" descr=""/>
          <p:cNvPicPr/>
          <p:nvPr/>
        </p:nvPicPr>
        <p:blipFill>
          <a:blip r:embed="rId1"/>
          <a:stretch/>
        </p:blipFill>
        <p:spPr>
          <a:xfrm>
            <a:off x="2531520" y="1575720"/>
            <a:ext cx="4080600" cy="2876760"/>
          </a:xfrm>
          <a:prstGeom prst="rect">
            <a:avLst/>
          </a:prstGeom>
          <a:ln>
            <a:noFill/>
          </a:ln>
        </p:spPr>
      </p:pic>
      <p:sp>
        <p:nvSpPr>
          <p:cNvPr id="795"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JS execution</a:t>
            </a:r>
            <a:endParaRPr b="0" lang="en-US" sz="1400" spc="-1" strike="noStrike">
              <a:solidFill>
                <a:srgbClr val="000000"/>
              </a:solidFill>
              <a:uFill>
                <a:solidFill>
                  <a:srgbClr val="ffffff"/>
                </a:solidFill>
              </a:uFill>
              <a:latin typeface="Arial"/>
            </a:endParaRPr>
          </a:p>
        </p:txBody>
      </p:sp>
      <p:sp>
        <p:nvSpPr>
          <p:cNvPr id="796" name="TextShape 2"/>
          <p:cNvSpPr txBox="1"/>
          <p:nvPr/>
        </p:nvSpPr>
        <p:spPr>
          <a:xfrm>
            <a:off x="546120" y="4529160"/>
            <a:ext cx="7814880" cy="2238840"/>
          </a:xfrm>
          <a:prstGeom prst="rect">
            <a:avLst/>
          </a:prstGeom>
          <a:noFill/>
          <a:ln>
            <a:noFill/>
          </a:ln>
        </p:spPr>
        <p:txBody>
          <a:bodyPr tIns="91440" bIns="91440"/>
          <a:p>
            <a:pPr marL="457200" indent="-367920">
              <a:lnSpc>
                <a:spcPct val="115000"/>
              </a:lnSpc>
              <a:buClr>
                <a:srgbClr val="434343"/>
              </a:buClr>
              <a:buFont typeface="Calibri"/>
              <a:buChar char="-"/>
            </a:pPr>
            <a:r>
              <a:rPr b="1" lang="en-US" sz="2200" spc="-1" strike="noStrike">
                <a:solidFill>
                  <a:srgbClr val="434343"/>
                </a:solidFill>
                <a:uFill>
                  <a:solidFill>
                    <a:srgbClr val="ffffff"/>
                  </a:solidFill>
                </a:uFill>
                <a:latin typeface="文泉驿微米黑"/>
                <a:ea typeface="Calibri"/>
              </a:rPr>
              <a:t>Call stack: </a:t>
            </a:r>
            <a:r>
              <a:rPr b="0" lang="en-US" sz="2200" spc="-1" strike="noStrike">
                <a:solidFill>
                  <a:srgbClr val="434343"/>
                </a:solidFill>
                <a:uFill>
                  <a:solidFill>
                    <a:srgbClr val="ffffff"/>
                  </a:solidFill>
                </a:uFill>
                <a:latin typeface="文泉驿微米黑"/>
                <a:ea typeface="Calibri"/>
              </a:rPr>
              <a:t>JavaScript runtime call stack. Executes the JavaScript commands, functions.</a:t>
            </a:r>
            <a:endParaRPr b="0" lang="en-US" sz="1400" spc="-1" strike="noStrike">
              <a:solidFill>
                <a:srgbClr val="000000"/>
              </a:solidFill>
              <a:uFill>
                <a:solidFill>
                  <a:srgbClr val="ffffff"/>
                </a:solidFill>
              </a:uFill>
              <a:latin typeface="Arial"/>
            </a:endParaRPr>
          </a:p>
          <a:p>
            <a:pPr marL="457200" indent="-367920">
              <a:lnSpc>
                <a:spcPct val="115000"/>
              </a:lnSpc>
              <a:buClr>
                <a:srgbClr val="434343"/>
              </a:buClr>
              <a:buFont typeface="Calibri"/>
              <a:buChar char="-"/>
            </a:pPr>
            <a:r>
              <a:rPr b="1" lang="en-US" sz="2200" spc="-1" strike="noStrike">
                <a:solidFill>
                  <a:srgbClr val="434343"/>
                </a:solidFill>
                <a:uFill>
                  <a:solidFill>
                    <a:srgbClr val="ffffff"/>
                  </a:solidFill>
                </a:uFill>
                <a:latin typeface="文泉驿微米黑"/>
                <a:ea typeface="Calibri"/>
              </a:rPr>
              <a:t>Browser internal implementation:</a:t>
            </a:r>
            <a:r>
              <a:rPr b="0" lang="en-US" sz="2200" spc="-1" strike="noStrike">
                <a:solidFill>
                  <a:srgbClr val="434343"/>
                </a:solidFill>
                <a:uFill>
                  <a:solidFill>
                    <a:srgbClr val="ffffff"/>
                  </a:solidFill>
                </a:uFill>
                <a:latin typeface="文泉驿微米黑"/>
                <a:ea typeface="Calibri"/>
              </a:rPr>
              <a:t> The C++ code that executes in response to native JavaScript commands, e.g. </a:t>
            </a:r>
            <a:r>
              <a:rPr b="0" lang="en-US" sz="2200" spc="-1" strike="noStrike">
                <a:solidFill>
                  <a:srgbClr val="434343"/>
                </a:solidFill>
                <a:uFill>
                  <a:solidFill>
                    <a:srgbClr val="ffffff"/>
                  </a:solidFill>
                </a:uFill>
                <a:latin typeface="文泉驿微米黑"/>
                <a:ea typeface="Consolas"/>
              </a:rPr>
              <a:t>setTimeout</a:t>
            </a:r>
            <a:r>
              <a:rPr b="0" lang="en-US" sz="2200" spc="-1" strike="noStrike">
                <a:solidFill>
                  <a:srgbClr val="434343"/>
                </a:solidFill>
                <a:uFill>
                  <a:solidFill>
                    <a:srgbClr val="ffffff"/>
                  </a:solidFill>
                </a:uFill>
                <a:latin typeface="文泉驿微米黑"/>
                <a:ea typeface="Calibri"/>
              </a:rPr>
              <a:t>, </a:t>
            </a:r>
            <a:r>
              <a:rPr b="0" lang="en-US" sz="2200" spc="-1" strike="noStrike">
                <a:solidFill>
                  <a:srgbClr val="434343"/>
                </a:solidFill>
                <a:uFill>
                  <a:solidFill>
                    <a:srgbClr val="ffffff"/>
                  </a:solidFill>
                </a:uFill>
                <a:latin typeface="文泉驿微米黑"/>
                <a:ea typeface="Consolas"/>
              </a:rPr>
              <a:t>element.classList.add('style')</a:t>
            </a:r>
            <a:r>
              <a:rPr b="0" lang="en-US" sz="2200" spc="-1" strike="noStrike">
                <a:solidFill>
                  <a:srgbClr val="434343"/>
                </a:solidFill>
                <a:uFill>
                  <a:solidFill>
                    <a:srgbClr val="ffffff"/>
                  </a:solidFill>
                </a:uFill>
                <a:latin typeface="文泉驿微米黑"/>
                <a:ea typeface="Calibri"/>
              </a:rPr>
              <a:t>, etc.</a:t>
            </a:r>
            <a:endParaRPr b="0" lang="en-US" sz="1400" spc="-1" strike="noStrike">
              <a:solidFill>
                <a:srgbClr val="000000"/>
              </a:solidFill>
              <a:uFill>
                <a:solidFill>
                  <a:srgbClr val="ffffff"/>
                </a:solidFill>
              </a:uFill>
              <a:latin typeface="Arial"/>
            </a:endParaRPr>
          </a:p>
        </p:txBody>
      </p:sp>
    </p:spTree>
  </p:cSld>
</p:sld>
</file>

<file path=ppt/slides/slide1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7" name="Google Shape;810;p102" descr=""/>
          <p:cNvPicPr/>
          <p:nvPr/>
        </p:nvPicPr>
        <p:blipFill>
          <a:blip r:embed="rId1"/>
          <a:stretch/>
        </p:blipFill>
        <p:spPr>
          <a:xfrm>
            <a:off x="2531520" y="1575720"/>
            <a:ext cx="4080600" cy="2876760"/>
          </a:xfrm>
          <a:prstGeom prst="rect">
            <a:avLst/>
          </a:prstGeom>
          <a:ln>
            <a:noFill/>
          </a:ln>
        </p:spPr>
      </p:pic>
      <p:sp>
        <p:nvSpPr>
          <p:cNvPr id="798"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JS execution</a:t>
            </a:r>
            <a:endParaRPr b="0" lang="en-US" sz="1400" spc="-1" strike="noStrike">
              <a:solidFill>
                <a:srgbClr val="000000"/>
              </a:solidFill>
              <a:uFill>
                <a:solidFill>
                  <a:srgbClr val="ffffff"/>
                </a:solidFill>
              </a:uFill>
              <a:latin typeface="Arial"/>
            </a:endParaRPr>
          </a:p>
        </p:txBody>
      </p:sp>
      <p:sp>
        <p:nvSpPr>
          <p:cNvPr id="799" name="TextShape 2"/>
          <p:cNvSpPr txBox="1"/>
          <p:nvPr/>
        </p:nvSpPr>
        <p:spPr>
          <a:xfrm>
            <a:off x="546120" y="4529160"/>
            <a:ext cx="7814880" cy="2238840"/>
          </a:xfrm>
          <a:prstGeom prst="rect">
            <a:avLst/>
          </a:prstGeom>
          <a:noFill/>
          <a:ln>
            <a:noFill/>
          </a:ln>
        </p:spPr>
        <p:txBody>
          <a:bodyPr tIns="91440" bIns="91440"/>
          <a:p>
            <a:pPr marL="457200" indent="-367920">
              <a:lnSpc>
                <a:spcPct val="115000"/>
              </a:lnSpc>
              <a:buClr>
                <a:srgbClr val="434343"/>
              </a:buClr>
              <a:buFont typeface="Calibri"/>
              <a:buChar char="-"/>
            </a:pPr>
            <a:r>
              <a:rPr b="1" lang="en-US" sz="2200" spc="-1" strike="noStrike">
                <a:solidFill>
                  <a:srgbClr val="434343"/>
                </a:solidFill>
                <a:uFill>
                  <a:solidFill>
                    <a:srgbClr val="ffffff"/>
                  </a:solidFill>
                </a:uFill>
                <a:latin typeface="文泉驿微米黑"/>
                <a:ea typeface="Calibri"/>
              </a:rPr>
              <a:t>Call stack: </a:t>
            </a:r>
            <a:r>
              <a:rPr b="0" lang="en-US" sz="2200" spc="-1" strike="noStrike">
                <a:solidFill>
                  <a:srgbClr val="434343"/>
                </a:solidFill>
                <a:uFill>
                  <a:solidFill>
                    <a:srgbClr val="ffffff"/>
                  </a:solidFill>
                </a:uFill>
                <a:latin typeface="文泉驿微米黑"/>
                <a:ea typeface="Calibri"/>
              </a:rPr>
              <a:t>JavaScript runtime call stack. Executes the JavaScript commands, functions.</a:t>
            </a:r>
            <a:endParaRPr b="0" lang="en-US" sz="1400" spc="-1" strike="noStrike">
              <a:solidFill>
                <a:srgbClr val="000000"/>
              </a:solidFill>
              <a:uFill>
                <a:solidFill>
                  <a:srgbClr val="ffffff"/>
                </a:solidFill>
              </a:uFill>
              <a:latin typeface="Arial"/>
            </a:endParaRPr>
          </a:p>
          <a:p>
            <a:pPr marL="457200" indent="-367920">
              <a:lnSpc>
                <a:spcPct val="115000"/>
              </a:lnSpc>
              <a:buClr>
                <a:srgbClr val="434343"/>
              </a:buClr>
              <a:buFont typeface="Calibri"/>
              <a:buChar char="-"/>
            </a:pPr>
            <a:r>
              <a:rPr b="1" lang="en-US" sz="2200" spc="-1" strike="noStrike">
                <a:solidFill>
                  <a:srgbClr val="434343"/>
                </a:solidFill>
                <a:uFill>
                  <a:solidFill>
                    <a:srgbClr val="ffffff"/>
                  </a:solidFill>
                </a:uFill>
                <a:latin typeface="文泉驿微米黑"/>
                <a:ea typeface="Calibri"/>
              </a:rPr>
              <a:t>Browser internal implementation:</a:t>
            </a:r>
            <a:r>
              <a:rPr b="0" lang="en-US" sz="2200" spc="-1" strike="noStrike">
                <a:solidFill>
                  <a:srgbClr val="434343"/>
                </a:solidFill>
                <a:uFill>
                  <a:solidFill>
                    <a:srgbClr val="ffffff"/>
                  </a:solidFill>
                </a:uFill>
                <a:latin typeface="文泉驿微米黑"/>
                <a:ea typeface="Calibri"/>
              </a:rPr>
              <a:t> The C++ code that executes in response to native JavaScript commands, e.g. </a:t>
            </a:r>
            <a:r>
              <a:rPr b="0" lang="en-US" sz="2200" spc="-1" strike="noStrike">
                <a:solidFill>
                  <a:srgbClr val="434343"/>
                </a:solidFill>
                <a:uFill>
                  <a:solidFill>
                    <a:srgbClr val="ffffff"/>
                  </a:solidFill>
                </a:uFill>
                <a:latin typeface="文泉驿微米黑"/>
                <a:ea typeface="Consolas"/>
              </a:rPr>
              <a:t>setTimeout</a:t>
            </a:r>
            <a:r>
              <a:rPr b="0" lang="en-US" sz="2200" spc="-1" strike="noStrike">
                <a:solidFill>
                  <a:srgbClr val="434343"/>
                </a:solidFill>
                <a:uFill>
                  <a:solidFill>
                    <a:srgbClr val="ffffff"/>
                  </a:solidFill>
                </a:uFill>
                <a:latin typeface="文泉驿微米黑"/>
                <a:ea typeface="Calibri"/>
              </a:rPr>
              <a:t>, </a:t>
            </a:r>
            <a:r>
              <a:rPr b="0" lang="en-US" sz="2200" spc="-1" strike="noStrike">
                <a:solidFill>
                  <a:srgbClr val="434343"/>
                </a:solidFill>
                <a:uFill>
                  <a:solidFill>
                    <a:srgbClr val="ffffff"/>
                  </a:solidFill>
                </a:uFill>
                <a:latin typeface="文泉驿微米黑"/>
                <a:ea typeface="Consolas"/>
              </a:rPr>
              <a:t>element.classList.add('style')</a:t>
            </a:r>
            <a:r>
              <a:rPr b="0" lang="en-US" sz="2200" spc="-1" strike="noStrike">
                <a:solidFill>
                  <a:srgbClr val="434343"/>
                </a:solidFill>
                <a:uFill>
                  <a:solidFill>
                    <a:srgbClr val="ffffff"/>
                  </a:solidFill>
                </a:uFill>
                <a:latin typeface="文泉驿微米黑"/>
                <a:ea typeface="Calibri"/>
              </a:rPr>
              <a:t>, etc.</a:t>
            </a:r>
            <a:endParaRPr b="0" lang="en-US" sz="1400" spc="-1" strike="noStrike">
              <a:solidFill>
                <a:srgbClr val="000000"/>
              </a:solidFill>
              <a:uFill>
                <a:solidFill>
                  <a:srgbClr val="ffffff"/>
                </a:solidFill>
              </a:uFill>
              <a:latin typeface="Arial"/>
            </a:endParaRPr>
          </a:p>
        </p:txBody>
      </p:sp>
    </p:spTree>
  </p:cSld>
</p:sld>
</file>

<file path=ppt/slides/slide1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0"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Demo</a:t>
            </a:r>
            <a:endParaRPr b="0" lang="en-US" sz="1400" spc="-1" strike="noStrike">
              <a:solidFill>
                <a:srgbClr val="000000"/>
              </a:solidFill>
              <a:uFill>
                <a:solidFill>
                  <a:srgbClr val="ffffff"/>
                </a:solidFill>
              </a:uFill>
              <a:latin typeface="Arial"/>
            </a:endParaRPr>
          </a:p>
        </p:txBody>
      </p:sp>
      <p:sp>
        <p:nvSpPr>
          <p:cNvPr id="801" name="TextShape 2"/>
          <p:cNvSpPr txBox="1"/>
          <p:nvPr/>
        </p:nvSpPr>
        <p:spPr>
          <a:xfrm>
            <a:off x="782640" y="1560240"/>
            <a:ext cx="7578360" cy="4554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Philip Roberts wrote a nice visualizer for the JS event loop:</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u="sng">
                <a:solidFill>
                  <a:srgbClr val="0097a7"/>
                </a:solidFill>
                <a:uFill>
                  <a:solidFill>
                    <a:srgbClr val="ffffff"/>
                  </a:solidFill>
                </a:uFill>
                <a:latin typeface="文泉驿微米黑"/>
                <a:ea typeface="Calibri"/>
                <a:hlinkClick r:id="rId1"/>
              </a:rPr>
              <a:t>setTimeout</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u="sng">
                <a:solidFill>
                  <a:srgbClr val="0097a7"/>
                </a:solidFill>
                <a:uFill>
                  <a:solidFill>
                    <a:srgbClr val="ffffff"/>
                  </a:solidFill>
                </a:uFill>
                <a:latin typeface="文泉驿微米黑"/>
                <a:ea typeface="Calibri"/>
                <a:hlinkClick r:id="rId2"/>
              </a:rPr>
              <a:t>With click</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TextShape 1"/>
          <p:cNvSpPr txBox="1"/>
          <p:nvPr/>
        </p:nvSpPr>
        <p:spPr>
          <a:xfrm>
            <a:off x="162000" y="720000"/>
            <a:ext cx="6102000" cy="4750560"/>
          </a:xfrm>
          <a:prstGeom prst="rect">
            <a:avLst/>
          </a:prstGeom>
          <a:noFill/>
          <a:ln>
            <a:noFill/>
          </a:ln>
        </p:spPr>
        <p:txBody>
          <a:bodyPr tIns="91440" bIns="91440"/>
          <a:p>
            <a:pPr>
              <a:lnSpc>
                <a:spcPct val="100000"/>
              </a:lnSpc>
            </a:pPr>
            <a:r>
              <a:rPr b="0" lang="en-US" sz="2200" spc="-1" strike="noStrike">
                <a:solidFill>
                  <a:srgbClr val="595959"/>
                </a:solidFill>
                <a:uFill>
                  <a:solidFill>
                    <a:srgbClr val="ffffff"/>
                  </a:solidFill>
                </a:uFill>
                <a:latin typeface="文泉驿微米黑"/>
                <a:ea typeface="Calibri"/>
              </a:rPr>
              <a:t>On this computer is a </a:t>
            </a:r>
            <a:r>
              <a:rPr b="1" lang="en-US" sz="2200" spc="-1" strike="noStrike">
                <a:solidFill>
                  <a:srgbClr val="595959"/>
                </a:solidFill>
                <a:uFill>
                  <a:solidFill>
                    <a:srgbClr val="ffffff"/>
                  </a:solidFill>
                </a:uFill>
                <a:latin typeface="文泉驿微米黑"/>
                <a:ea typeface="Calibri"/>
              </a:rPr>
              <a:t>web server program</a:t>
            </a:r>
            <a:r>
              <a:rPr b="0" lang="en-US" sz="2200" spc="-1" strike="noStrike">
                <a:solidFill>
                  <a:srgbClr val="595959"/>
                </a:solidFill>
                <a:uFill>
                  <a:solidFill>
                    <a:srgbClr val="ffffff"/>
                  </a:solidFill>
                </a:uFill>
                <a:latin typeface="文泉驿微米黑"/>
                <a:ea typeface="Calibri"/>
              </a:rPr>
              <a:t>:</a:t>
            </a:r>
            <a:endParaRPr b="0" lang="en-US" sz="1400" spc="-1" strike="noStrike">
              <a:solidFill>
                <a:srgbClr val="000000"/>
              </a:solidFill>
              <a:uFill>
                <a:solidFill>
                  <a:srgbClr val="ffffff"/>
                </a:solidFill>
              </a:uFill>
              <a:latin typeface="Arial"/>
            </a:endParaRPr>
          </a:p>
          <a:p>
            <a:pPr marL="457200" indent="-380520">
              <a:lnSpc>
                <a:spcPct val="100000"/>
              </a:lnSpc>
              <a:buClr>
                <a:srgbClr val="595959"/>
              </a:buClr>
              <a:buFont typeface="Calibri"/>
              <a:buChar char="-"/>
            </a:pPr>
            <a:r>
              <a:rPr b="0" lang="en-US" sz="2200" spc="-1" strike="noStrike">
                <a:solidFill>
                  <a:srgbClr val="595959"/>
                </a:solidFill>
                <a:uFill>
                  <a:solidFill>
                    <a:srgbClr val="ffffff"/>
                  </a:solidFill>
                </a:uFill>
                <a:latin typeface="文泉驿微米黑"/>
                <a:ea typeface="Calibri"/>
              </a:rPr>
              <a:t>The web server program is </a:t>
            </a:r>
            <a:r>
              <a:rPr b="1" lang="en-US" sz="2200" spc="-1" strike="noStrike">
                <a:solidFill>
                  <a:srgbClr val="595959"/>
                </a:solidFill>
                <a:uFill>
                  <a:solidFill>
                    <a:srgbClr val="ffffff"/>
                  </a:solidFill>
                </a:uFill>
                <a:latin typeface="文泉驿微米黑"/>
                <a:ea typeface="Calibri"/>
              </a:rPr>
              <a:t>listening</a:t>
            </a:r>
            <a:r>
              <a:rPr b="0" lang="en-US" sz="2200" spc="-1" strike="noStrike">
                <a:solidFill>
                  <a:srgbClr val="595959"/>
                </a:solidFill>
                <a:uFill>
                  <a:solidFill>
                    <a:srgbClr val="ffffff"/>
                  </a:solidFill>
                </a:uFill>
                <a:latin typeface="文泉驿微米黑"/>
                <a:ea typeface="Calibri"/>
              </a:rPr>
              <a:t> for incoming messages that are sent to it.</a:t>
            </a:r>
            <a:endParaRPr b="0" lang="en-US" sz="1400" spc="-1" strike="noStrike">
              <a:solidFill>
                <a:srgbClr val="000000"/>
              </a:solidFill>
              <a:uFill>
                <a:solidFill>
                  <a:srgbClr val="ffffff"/>
                </a:solidFill>
              </a:uFill>
              <a:latin typeface="Arial"/>
            </a:endParaRPr>
          </a:p>
          <a:p>
            <a:pPr marL="457200" indent="-380520">
              <a:lnSpc>
                <a:spcPct val="100000"/>
              </a:lnSpc>
              <a:buClr>
                <a:srgbClr val="595959"/>
              </a:buClr>
              <a:buFont typeface="Calibri"/>
              <a:buChar char="-"/>
            </a:pPr>
            <a:r>
              <a:rPr b="0" lang="en-US" sz="2200" spc="-1" strike="noStrike">
                <a:solidFill>
                  <a:srgbClr val="595959"/>
                </a:solidFill>
                <a:uFill>
                  <a:solidFill>
                    <a:srgbClr val="ffffff"/>
                  </a:solidFill>
                </a:uFill>
                <a:latin typeface="文泉驿微米黑"/>
                <a:ea typeface="Calibri"/>
              </a:rPr>
              <a:t>The web server program can</a:t>
            </a:r>
            <a:r>
              <a:rPr b="1" lang="en-US" sz="2200" spc="-1" strike="noStrike">
                <a:solidFill>
                  <a:srgbClr val="595959"/>
                </a:solidFill>
                <a:uFill>
                  <a:solidFill>
                    <a:srgbClr val="ffffff"/>
                  </a:solidFill>
                </a:uFill>
                <a:latin typeface="文泉驿微米黑"/>
                <a:ea typeface="Calibri"/>
              </a:rPr>
              <a:t> respond</a:t>
            </a:r>
            <a:r>
              <a:rPr b="0" lang="en-US" sz="2200" spc="-1" strike="noStrike">
                <a:solidFill>
                  <a:srgbClr val="595959"/>
                </a:solidFill>
                <a:uFill>
                  <a:solidFill>
                    <a:srgbClr val="ffffff"/>
                  </a:solidFill>
                </a:uFill>
                <a:latin typeface="文泉驿微米黑"/>
                <a:ea typeface="Calibri"/>
              </a:rPr>
              <a:t> to messages that are sent to it.</a:t>
            </a:r>
            <a:endParaRPr b="0" lang="en-US" sz="1400" spc="-1" strike="noStrike">
              <a:solidFill>
                <a:srgbClr val="000000"/>
              </a:solidFill>
              <a:uFill>
                <a:solidFill>
                  <a:srgbClr val="ffffff"/>
                </a:solidFill>
              </a:uFill>
              <a:latin typeface="Arial"/>
            </a:endParaRPr>
          </a:p>
          <a:p>
            <a:pPr>
              <a:lnSpc>
                <a:spcPct val="100000"/>
              </a:lnSpc>
            </a:pPr>
            <a:endParaRPr b="0" lang="en-US" sz="1400" spc="-1" strike="noStrike">
              <a:solidFill>
                <a:srgbClr val="000000"/>
              </a:solidFill>
              <a:uFill>
                <a:solidFill>
                  <a:srgbClr val="ffffff"/>
                </a:solidFill>
              </a:uFill>
              <a:latin typeface="Arial"/>
            </a:endParaRPr>
          </a:p>
          <a:p>
            <a:pPr>
              <a:lnSpc>
                <a:spcPct val="100000"/>
              </a:lnSpc>
            </a:pPr>
            <a:r>
              <a:rPr b="1" lang="en-US" sz="2200" spc="-1" strike="noStrike">
                <a:solidFill>
                  <a:srgbClr val="595959"/>
                </a:solidFill>
                <a:uFill>
                  <a:solidFill>
                    <a:srgbClr val="ffffff"/>
                  </a:solidFill>
                </a:uFill>
                <a:latin typeface="文泉驿微米黑"/>
                <a:ea typeface="Calibri"/>
              </a:rPr>
              <a:t>Node: </a:t>
            </a:r>
            <a:r>
              <a:rPr b="0" lang="en-US" sz="2200" spc="-1" strike="noStrike">
                <a:solidFill>
                  <a:srgbClr val="595959"/>
                </a:solidFill>
                <a:uFill>
                  <a:solidFill>
                    <a:srgbClr val="ffffff"/>
                  </a:solidFill>
                </a:uFill>
                <a:latin typeface="文泉驿微米黑"/>
                <a:ea typeface="Calibri"/>
              </a:rPr>
              <a:t>The platform we will use to create a web server program that will receive and respond to HTTP requests.</a:t>
            </a:r>
            <a:endParaRPr b="0" lang="en-US" sz="1400" spc="-1" strike="noStrike">
              <a:solidFill>
                <a:srgbClr val="000000"/>
              </a:solidFill>
              <a:uFill>
                <a:solidFill>
                  <a:srgbClr val="ffffff"/>
                </a:solidFill>
              </a:uFill>
              <a:latin typeface="Arial"/>
            </a:endParaRPr>
          </a:p>
          <a:p>
            <a:pPr marL="457200" indent="-380520">
              <a:lnSpc>
                <a:spcPct val="100000"/>
              </a:lnSpc>
              <a:buClr>
                <a:srgbClr val="595959"/>
              </a:buClr>
              <a:buFont typeface="Calibri"/>
              <a:buChar char="-"/>
            </a:pPr>
            <a:r>
              <a:rPr b="0" lang="en-US" sz="2200" spc="-1" strike="noStrike">
                <a:solidFill>
                  <a:srgbClr val="595959"/>
                </a:solidFill>
                <a:uFill>
                  <a:solidFill>
                    <a:srgbClr val="ffffff"/>
                  </a:solidFill>
                </a:uFill>
                <a:latin typeface="文泉驿微米黑"/>
                <a:ea typeface="Calibri"/>
              </a:rPr>
              <a:t>Also known as "</a:t>
            </a:r>
            <a:r>
              <a:rPr b="1" lang="en-US" sz="2200" spc="-1" strike="noStrike">
                <a:solidFill>
                  <a:srgbClr val="595959"/>
                </a:solidFill>
                <a:uFill>
                  <a:solidFill>
                    <a:srgbClr val="ffffff"/>
                  </a:solidFill>
                </a:uFill>
                <a:latin typeface="文泉驿微米黑"/>
                <a:ea typeface="Calibri"/>
              </a:rPr>
              <a:t>NodeJS</a:t>
            </a:r>
            <a:r>
              <a:rPr b="0" lang="en-US" sz="2200" spc="-1" strike="noStrike">
                <a:solidFill>
                  <a:srgbClr val="595959"/>
                </a:solidFill>
                <a:uFill>
                  <a:solidFill>
                    <a:srgbClr val="ffffff"/>
                  </a:solidFill>
                </a:uFill>
                <a:latin typeface="文泉驿微米黑"/>
                <a:ea typeface="Calibri"/>
              </a:rPr>
              <a:t>"; these terms are synonyms</a:t>
            </a:r>
            <a:endParaRPr b="0" lang="en-US" sz="1400" spc="-1" strike="noStrike">
              <a:solidFill>
                <a:srgbClr val="000000"/>
              </a:solidFill>
              <a:uFill>
                <a:solidFill>
                  <a:srgbClr val="ffffff"/>
                </a:solidFill>
              </a:uFill>
              <a:latin typeface="Arial"/>
            </a:endParaRPr>
          </a:p>
        </p:txBody>
      </p:sp>
      <p:pic>
        <p:nvPicPr>
          <p:cNvPr id="207" name="Google Shape;161;p25" descr=""/>
          <p:cNvPicPr/>
          <p:nvPr/>
        </p:nvPicPr>
        <p:blipFill>
          <a:blip r:embed="rId1"/>
          <a:stretch/>
        </p:blipFill>
        <p:spPr>
          <a:xfrm>
            <a:off x="6161760" y="1153080"/>
            <a:ext cx="2533320" cy="2533320"/>
          </a:xfrm>
          <a:prstGeom prst="rect">
            <a:avLst/>
          </a:prstGeom>
          <a:ln>
            <a:noFill/>
          </a:ln>
        </p:spPr>
      </p:pic>
      <p:sp>
        <p:nvSpPr>
          <p:cNvPr id="208" name="CustomShape 2"/>
          <p:cNvSpPr/>
          <p:nvPr/>
        </p:nvSpPr>
        <p:spPr>
          <a:xfrm>
            <a:off x="5928480" y="466920"/>
            <a:ext cx="2999520" cy="686160"/>
          </a:xfrm>
          <a:prstGeom prst="rect">
            <a:avLst/>
          </a:prstGeom>
          <a:noFill/>
          <a:ln>
            <a:noFill/>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Calibri"/>
                <a:ea typeface="Calibri"/>
              </a:rPr>
              <a:t>140.123.101.3</a:t>
            </a:r>
            <a:endParaRPr b="0" lang="en-US" sz="1800" spc="-1" strike="noStrike">
              <a:solidFill>
                <a:srgbClr val="000000"/>
              </a:solidFill>
              <a:uFill>
                <a:solidFill>
                  <a:srgbClr val="ffffff"/>
                </a:solidFill>
              </a:uFill>
              <a:latin typeface="Arial"/>
            </a:endParaRPr>
          </a:p>
        </p:txBody>
      </p:sp>
      <p:pic>
        <p:nvPicPr>
          <p:cNvPr id="209" name="Google Shape;163;p25" descr=""/>
          <p:cNvPicPr/>
          <p:nvPr/>
        </p:nvPicPr>
        <p:blipFill>
          <a:blip r:embed="rId2"/>
          <a:stretch/>
        </p:blipFill>
        <p:spPr>
          <a:xfrm>
            <a:off x="6624360" y="4160160"/>
            <a:ext cx="1607760" cy="1607760"/>
          </a:xfrm>
          <a:prstGeom prst="rect">
            <a:avLst/>
          </a:prstGeom>
          <a:ln>
            <a:noFill/>
          </a:ln>
        </p:spPr>
      </p:pic>
      <p:sp>
        <p:nvSpPr>
          <p:cNvPr id="210" name="CustomShape 3"/>
          <p:cNvSpPr/>
          <p:nvPr/>
        </p:nvSpPr>
        <p:spPr>
          <a:xfrm>
            <a:off x="7428240" y="3686760"/>
            <a:ext cx="360" cy="473040"/>
          </a:xfrm>
          <a:custGeom>
            <a:avLst/>
            <a:gdLst/>
            <a:ahLst/>
            <a:rect l="l" t="t" r="r" b="b"/>
            <a:pathLst>
              <a:path w="21600" h="21600">
                <a:moveTo>
                  <a:pt x="0" y="0"/>
                </a:moveTo>
                <a:lnTo>
                  <a:pt x="21600" y="21600"/>
                </a:lnTo>
              </a:path>
            </a:pathLst>
          </a:custGeom>
          <a:noFill/>
          <a:ln w="38160">
            <a:solidFill>
              <a:srgbClr val="595959"/>
            </a:solidFill>
            <a:custDash>
              <a:ds d="400000" sp="300000"/>
            </a:custDash>
            <a:round/>
          </a:ln>
        </p:spPr>
        <p:style>
          <a:lnRef idx="0"/>
          <a:fillRef idx="0"/>
          <a:effectRef idx="0"/>
          <a:fontRef idx="minor"/>
        </p:style>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TextShape 1"/>
          <p:cNvSpPr txBox="1"/>
          <p:nvPr/>
        </p:nvSpPr>
        <p:spPr>
          <a:xfrm>
            <a:off x="773640" y="38880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Aside: "Server"</a:t>
            </a:r>
            <a:endParaRPr b="0" lang="en-US" sz="1400" spc="-1" strike="noStrike">
              <a:solidFill>
                <a:srgbClr val="000000"/>
              </a:solidFill>
              <a:uFill>
                <a:solidFill>
                  <a:srgbClr val="ffffff"/>
                </a:solidFill>
              </a:uFill>
              <a:latin typeface="Arial"/>
            </a:endParaRPr>
          </a:p>
        </p:txBody>
      </p:sp>
      <p:sp>
        <p:nvSpPr>
          <p:cNvPr id="212" name="TextShape 2"/>
          <p:cNvSpPr txBox="1"/>
          <p:nvPr/>
        </p:nvSpPr>
        <p:spPr>
          <a:xfrm>
            <a:off x="782640" y="1560240"/>
            <a:ext cx="7578360" cy="4554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The definition of </a:t>
            </a:r>
            <a:r>
              <a:rPr b="1" lang="en-US" sz="2400" spc="-1" strike="noStrike">
                <a:solidFill>
                  <a:srgbClr val="434343"/>
                </a:solidFill>
                <a:uFill>
                  <a:solidFill>
                    <a:srgbClr val="ffffff"/>
                  </a:solidFill>
                </a:uFill>
                <a:latin typeface="文泉驿微米黑"/>
                <a:ea typeface="Calibri"/>
              </a:rPr>
              <a:t>server</a:t>
            </a:r>
            <a:r>
              <a:rPr b="0" lang="en-US" sz="2400" spc="-1" strike="noStrike">
                <a:solidFill>
                  <a:srgbClr val="434343"/>
                </a:solidFill>
                <a:uFill>
                  <a:solidFill>
                    <a:srgbClr val="ffffff"/>
                  </a:solidFill>
                </a:uFill>
                <a:latin typeface="文泉驿微米黑"/>
                <a:ea typeface="Calibri"/>
              </a:rPr>
              <a:t> is overloaded:</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Sometimes "server" means the machine/computer that runs the server software.</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Sometimes "server" means the software running on the machine/computer.</a:t>
            </a:r>
            <a:endParaRPr b="0" lang="en-US" sz="1400" spc="-1" strike="noStrike">
              <a:solidFill>
                <a:srgbClr val="000000"/>
              </a:solidFill>
              <a:uFill>
                <a:solidFill>
                  <a:srgbClr val="ffffff"/>
                </a:solidFill>
              </a:uFill>
              <a:latin typeface="Arial"/>
            </a:endParaRPr>
          </a:p>
          <a:p>
            <a:pPr>
              <a:lnSpc>
                <a:spcPct val="115000"/>
              </a:lnSpc>
            </a:pPr>
            <a:r>
              <a:rPr b="0" lang="en-US" sz="2400" spc="-1" strike="noStrike">
                <a:solidFill>
                  <a:srgbClr val="434343"/>
                </a:solidFill>
                <a:uFill>
                  <a:solidFill>
                    <a:srgbClr val="ffffff"/>
                  </a:solidFill>
                </a:uFill>
                <a:latin typeface="文泉驿微米黑"/>
                <a:ea typeface="Calibri"/>
              </a:rPr>
              <a:t>You have to use context to know which is being meant.</a:t>
            </a:r>
            <a:endParaRPr b="0" lang="en-US" sz="1400" spc="-1" strike="noStrike">
              <a:solidFill>
                <a:srgbClr val="000000"/>
              </a:solidFill>
              <a:uFill>
                <a:solidFill>
                  <a:srgbClr val="ffffff"/>
                </a:solidFill>
              </a:uFill>
              <a:latin typeface="Arial"/>
            </a:endParaRPr>
          </a:p>
        </p:txBody>
      </p:sp>
      <p:pic>
        <p:nvPicPr>
          <p:cNvPr id="213" name="Google Shape;171;p26" descr=""/>
          <p:cNvPicPr/>
          <p:nvPr/>
        </p:nvPicPr>
        <p:blipFill>
          <a:blip r:embed="rId1"/>
          <a:stretch/>
        </p:blipFill>
        <p:spPr>
          <a:xfrm>
            <a:off x="2583000" y="4529520"/>
            <a:ext cx="1981440" cy="1981440"/>
          </a:xfrm>
          <a:prstGeom prst="rect">
            <a:avLst/>
          </a:prstGeom>
          <a:ln>
            <a:noFill/>
          </a:ln>
        </p:spPr>
      </p:pic>
      <p:pic>
        <p:nvPicPr>
          <p:cNvPr id="214" name="Google Shape;172;p26" descr=""/>
          <p:cNvPicPr/>
          <p:nvPr/>
        </p:nvPicPr>
        <p:blipFill>
          <a:blip r:embed="rId2"/>
          <a:stretch/>
        </p:blipFill>
        <p:spPr>
          <a:xfrm>
            <a:off x="5303160" y="4983120"/>
            <a:ext cx="1257480" cy="1257480"/>
          </a:xfrm>
          <a:prstGeom prst="rect">
            <a:avLst/>
          </a:prstGeom>
          <a:ln>
            <a:noFill/>
          </a:ln>
        </p:spPr>
      </p:pic>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Aside: Sockets</a:t>
            </a:r>
            <a:endParaRPr b="0" lang="en-US" sz="1400" spc="-1" strike="noStrike">
              <a:solidFill>
                <a:srgbClr val="000000"/>
              </a:solidFill>
              <a:uFill>
                <a:solidFill>
                  <a:srgbClr val="ffffff"/>
                </a:solidFill>
              </a:uFill>
              <a:latin typeface="Arial"/>
            </a:endParaRPr>
          </a:p>
        </p:txBody>
      </p:sp>
      <p:sp>
        <p:nvSpPr>
          <p:cNvPr id="216" name="TextShape 2"/>
          <p:cNvSpPr txBox="1"/>
          <p:nvPr/>
        </p:nvSpPr>
        <p:spPr>
          <a:xfrm>
            <a:off x="720000" y="1565280"/>
            <a:ext cx="7578360" cy="4554720"/>
          </a:xfrm>
          <a:prstGeom prst="rect">
            <a:avLst/>
          </a:prstGeom>
          <a:noFill/>
          <a:ln>
            <a:noFill/>
          </a:ln>
        </p:spPr>
        <p:txBody>
          <a:bodyPr tIns="91440" bIns="91440"/>
          <a:p>
            <a:pPr>
              <a:lnSpc>
                <a:spcPct val="100000"/>
              </a:lnSpc>
            </a:pPr>
            <a:r>
              <a:rPr b="1" lang="en-US" sz="2400" spc="-1" strike="noStrike">
                <a:solidFill>
                  <a:srgbClr val="595959"/>
                </a:solidFill>
                <a:uFill>
                  <a:solidFill>
                    <a:srgbClr val="ffffff"/>
                  </a:solidFill>
                </a:uFill>
                <a:latin typeface="文泉驿微米黑"/>
                <a:ea typeface="Calibri"/>
              </a:rPr>
              <a:t>Q: What does it mean for a program to be "listening" for messages?</a:t>
            </a:r>
            <a:endParaRPr b="0" lang="en-US" sz="1400" spc="-1" strike="noStrike">
              <a:solidFill>
                <a:srgbClr val="000000"/>
              </a:solidFill>
              <a:uFill>
                <a:solidFill>
                  <a:srgbClr val="ffffff"/>
                </a:solidFill>
              </a:uFill>
              <a:latin typeface="Arial"/>
            </a:endParaRPr>
          </a:p>
          <a:p>
            <a:pPr>
              <a:lnSpc>
                <a:spcPct val="100000"/>
              </a:lnSpc>
            </a:pPr>
            <a:endParaRPr b="0" lang="en-US" sz="1400" spc="-1" strike="noStrike">
              <a:solidFill>
                <a:srgbClr val="000000"/>
              </a:solidFill>
              <a:uFill>
                <a:solidFill>
                  <a:srgbClr val="ffffff"/>
                </a:solidFill>
              </a:uFill>
              <a:latin typeface="Arial"/>
            </a:endParaRPr>
          </a:p>
          <a:p>
            <a:pPr>
              <a:lnSpc>
                <a:spcPct val="100000"/>
              </a:lnSpc>
            </a:pPr>
            <a:r>
              <a:rPr b="0" lang="en-US" sz="2400" spc="-1" strike="noStrike">
                <a:solidFill>
                  <a:srgbClr val="595959"/>
                </a:solidFill>
                <a:uFill>
                  <a:solidFill>
                    <a:srgbClr val="ffffff"/>
                  </a:solidFill>
                </a:uFill>
                <a:latin typeface="文泉驿微米黑"/>
                <a:ea typeface="Calibri"/>
              </a:rPr>
              <a:t>When the server first runs, it executes code to create a </a:t>
            </a:r>
            <a:r>
              <a:rPr b="1" lang="en-US" sz="2400" spc="-1" strike="noStrike">
                <a:solidFill>
                  <a:srgbClr val="595959"/>
                </a:solidFill>
                <a:uFill>
                  <a:solidFill>
                    <a:srgbClr val="ffffff"/>
                  </a:solidFill>
                </a:uFill>
                <a:latin typeface="文泉驿微米黑"/>
                <a:ea typeface="Calibri"/>
              </a:rPr>
              <a:t>socket</a:t>
            </a:r>
            <a:r>
              <a:rPr b="0" lang="en-US" sz="2400" spc="-1" strike="noStrike">
                <a:solidFill>
                  <a:srgbClr val="595959"/>
                </a:solidFill>
                <a:uFill>
                  <a:solidFill>
                    <a:srgbClr val="ffffff"/>
                  </a:solidFill>
                </a:uFill>
                <a:latin typeface="文泉驿微米黑"/>
                <a:ea typeface="Calibri"/>
              </a:rPr>
              <a:t> that allows it to receive incoming messages from the OS.</a:t>
            </a:r>
            <a:endParaRPr b="0" lang="en-US" sz="1400" spc="-1" strike="noStrike">
              <a:solidFill>
                <a:srgbClr val="000000"/>
              </a:solidFill>
              <a:uFill>
                <a:solidFill>
                  <a:srgbClr val="ffffff"/>
                </a:solidFill>
              </a:uFill>
              <a:latin typeface="Arial"/>
            </a:endParaRPr>
          </a:p>
          <a:p>
            <a:pPr>
              <a:lnSpc>
                <a:spcPct val="100000"/>
              </a:lnSpc>
            </a:pPr>
            <a:r>
              <a:rPr b="0" lang="en-US" sz="2400" spc="-1" strike="noStrike">
                <a:solidFill>
                  <a:srgbClr val="595959"/>
                </a:solidFill>
                <a:uFill>
                  <a:solidFill>
                    <a:srgbClr val="ffffff"/>
                  </a:solidFill>
                </a:uFill>
                <a:latin typeface="文泉驿微米黑"/>
                <a:ea typeface="Calibri"/>
              </a:rPr>
              <a:t>A </a:t>
            </a:r>
            <a:r>
              <a:rPr b="1" lang="en-US" sz="2400" spc="-1" strike="noStrike" u="sng">
                <a:solidFill>
                  <a:srgbClr val="0097a7"/>
                </a:solidFill>
                <a:uFill>
                  <a:solidFill>
                    <a:srgbClr val="ffffff"/>
                  </a:solidFill>
                </a:uFill>
                <a:latin typeface="文泉驿微米黑"/>
                <a:ea typeface="Calibri"/>
                <a:hlinkClick r:id="rId1"/>
              </a:rPr>
              <a:t>socket</a:t>
            </a:r>
            <a:r>
              <a:rPr b="0" lang="en-US" sz="2400" spc="-1" strike="noStrike">
                <a:solidFill>
                  <a:srgbClr val="595959"/>
                </a:solidFill>
                <a:uFill>
                  <a:solidFill>
                    <a:srgbClr val="ffffff"/>
                  </a:solidFill>
                </a:uFill>
                <a:latin typeface="文泉驿微米黑"/>
                <a:ea typeface="Calibri"/>
              </a:rPr>
              <a:t> is one end of a communication channel. You can send and receive data on sockets.</a:t>
            </a:r>
            <a:endParaRPr b="0" lang="en-US" sz="1400" spc="-1" strike="noStrike">
              <a:solidFill>
                <a:srgbClr val="000000"/>
              </a:solidFill>
              <a:uFill>
                <a:solidFill>
                  <a:srgbClr val="ffffff"/>
                </a:solidFill>
              </a:uFill>
              <a:latin typeface="Arial"/>
            </a:endParaRPr>
          </a:p>
          <a:p>
            <a:pPr>
              <a:lnSpc>
                <a:spcPct val="100000"/>
              </a:lnSpc>
            </a:pPr>
            <a:endParaRPr b="0" lang="en-US" sz="1400" spc="-1" strike="noStrike">
              <a:solidFill>
                <a:srgbClr val="000000"/>
              </a:solidFill>
              <a:uFill>
                <a:solidFill>
                  <a:srgbClr val="ffffff"/>
                </a:solidFill>
              </a:uFill>
              <a:latin typeface="Arial"/>
            </a:endParaRPr>
          </a:p>
          <a:p>
            <a:pPr algn="ctr">
              <a:lnSpc>
                <a:spcPct val="100000"/>
              </a:lnSpc>
            </a:pPr>
            <a:r>
              <a:rPr b="1" lang="en-US" sz="2400" spc="-1" strike="noStrike">
                <a:solidFill>
                  <a:srgbClr val="595959"/>
                </a:solidFill>
                <a:uFill>
                  <a:solidFill>
                    <a:srgbClr val="ffffff"/>
                  </a:solidFill>
                </a:uFill>
                <a:latin typeface="文泉驿微米黑"/>
                <a:ea typeface="Calibri"/>
              </a:rPr>
              <a:t>However, NodeJS will abstract this away so we don't have to think about sockets.</a:t>
            </a:r>
            <a:endParaRPr b="0" lang="en-US" sz="1400" spc="-1" strike="noStrike">
              <a:solidFill>
                <a:srgbClr val="000000"/>
              </a:solidFill>
              <a:uFill>
                <a:solidFill>
                  <a:srgbClr val="ffffff"/>
                </a:solidFill>
              </a:uFill>
              <a:latin typeface="Arial"/>
            </a:endParaRPr>
          </a:p>
          <a:p>
            <a:pPr>
              <a:lnSpc>
                <a:spcPct val="100000"/>
              </a:lnSpc>
            </a:pPr>
            <a:endParaRPr b="0" lang="en-US" sz="1400" spc="-1" strike="noStrike">
              <a:solidFill>
                <a:srgbClr val="000000"/>
              </a:solidFill>
              <a:uFill>
                <a:solidFill>
                  <a:srgbClr val="ffffff"/>
                </a:solidFill>
              </a:uFill>
              <a:latin typeface="Arial"/>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TextShape 1"/>
          <p:cNvSpPr txBox="1"/>
          <p:nvPr/>
        </p:nvSpPr>
        <p:spPr>
          <a:xfrm>
            <a:off x="906480" y="4620600"/>
            <a:ext cx="7330680" cy="1543680"/>
          </a:xfrm>
          <a:prstGeom prst="rect">
            <a:avLst/>
          </a:prstGeom>
          <a:noFill/>
          <a:ln>
            <a:noFill/>
          </a:ln>
        </p:spPr>
        <p:txBody>
          <a:bodyPr tIns="91440" bIns="91440"/>
          <a:p>
            <a:pPr algn="ctr">
              <a:lnSpc>
                <a:spcPct val="100000"/>
              </a:lnSpc>
            </a:pPr>
            <a:r>
              <a:rPr b="0" lang="en-US" sz="2400" spc="-1" strike="noStrike">
                <a:solidFill>
                  <a:srgbClr val="595959"/>
                </a:solidFill>
                <a:uFill>
                  <a:solidFill>
                    <a:srgbClr val="ffffff"/>
                  </a:solidFill>
                </a:uFill>
                <a:latin typeface="文泉驿微米黑"/>
                <a:ea typeface="Calibri"/>
              </a:rPr>
              <a:t>A TCP connection is established between the client and the server, so now the client and server can send messages directly to teach other.</a:t>
            </a:r>
            <a:endParaRPr b="0" lang="en-US" sz="1400" spc="-1" strike="noStrike">
              <a:solidFill>
                <a:srgbClr val="000000"/>
              </a:solidFill>
              <a:uFill>
                <a:solidFill>
                  <a:srgbClr val="ffffff"/>
                </a:solidFill>
              </a:uFill>
              <a:latin typeface="Arial"/>
            </a:endParaRPr>
          </a:p>
        </p:txBody>
      </p:sp>
      <p:pic>
        <p:nvPicPr>
          <p:cNvPr id="218" name="Google Shape;184;p28" descr=""/>
          <p:cNvPicPr/>
          <p:nvPr/>
        </p:nvPicPr>
        <p:blipFill>
          <a:blip r:embed="rId1"/>
          <a:stretch/>
        </p:blipFill>
        <p:spPr>
          <a:xfrm>
            <a:off x="7214400" y="1000800"/>
            <a:ext cx="1621080" cy="1621440"/>
          </a:xfrm>
          <a:prstGeom prst="rect">
            <a:avLst/>
          </a:prstGeom>
          <a:ln>
            <a:noFill/>
          </a:ln>
        </p:spPr>
      </p:pic>
      <p:sp>
        <p:nvSpPr>
          <p:cNvPr id="219" name="CustomShape 2"/>
          <p:cNvSpPr/>
          <p:nvPr/>
        </p:nvSpPr>
        <p:spPr>
          <a:xfrm flipH="1">
            <a:off x="5047920" y="2096280"/>
            <a:ext cx="2440440" cy="452880"/>
          </a:xfrm>
          <a:prstGeom prst="curvedConnector3">
            <a:avLst>
              <a:gd name="adj1" fmla="val 50000"/>
            </a:avLst>
          </a:prstGeom>
          <a:noFill/>
          <a:ln w="38160">
            <a:solidFill>
              <a:srgbClr val="0000ff"/>
            </a:solidFill>
            <a:round/>
          </a:ln>
        </p:spPr>
        <p:style>
          <a:lnRef idx="0"/>
          <a:fillRef idx="0"/>
          <a:effectRef idx="0"/>
          <a:fontRef idx="minor"/>
        </p:style>
      </p:sp>
      <p:pic>
        <p:nvPicPr>
          <p:cNvPr id="220" name="Google Shape;186;p28" descr=""/>
          <p:cNvPicPr/>
          <p:nvPr/>
        </p:nvPicPr>
        <p:blipFill>
          <a:blip r:embed="rId2"/>
          <a:stretch/>
        </p:blipFill>
        <p:spPr>
          <a:xfrm>
            <a:off x="4883760" y="2001960"/>
            <a:ext cx="869760" cy="869760"/>
          </a:xfrm>
          <a:prstGeom prst="rect">
            <a:avLst/>
          </a:prstGeom>
          <a:ln>
            <a:noFill/>
          </a:ln>
        </p:spPr>
      </p:pic>
      <p:sp>
        <p:nvSpPr>
          <p:cNvPr id="221" name="CustomShape 3"/>
          <p:cNvSpPr/>
          <p:nvPr/>
        </p:nvSpPr>
        <p:spPr>
          <a:xfrm rot="10800000">
            <a:off x="4883040" y="2436840"/>
            <a:ext cx="800280" cy="360"/>
          </a:xfrm>
          <a:custGeom>
            <a:avLst/>
            <a:gdLst/>
            <a:ahLst/>
            <a:rect l="l" t="t" r="r" b="b"/>
            <a:pathLst>
              <a:path w="21600" h="21600">
                <a:moveTo>
                  <a:pt x="0" y="0"/>
                </a:moveTo>
                <a:lnTo>
                  <a:pt x="21600" y="21600"/>
                </a:lnTo>
              </a:path>
            </a:pathLst>
          </a:custGeom>
          <a:noFill/>
          <a:ln w="76320">
            <a:solidFill>
              <a:srgbClr val="666666"/>
            </a:solidFill>
            <a:round/>
          </a:ln>
        </p:spPr>
        <p:style>
          <a:lnRef idx="0"/>
          <a:fillRef idx="0"/>
          <a:effectRef idx="0"/>
          <a:fontRef idx="minor"/>
        </p:style>
      </p:sp>
      <p:pic>
        <p:nvPicPr>
          <p:cNvPr id="222" name="Google Shape;188;p28" descr=""/>
          <p:cNvPicPr/>
          <p:nvPr/>
        </p:nvPicPr>
        <p:blipFill>
          <a:blip r:embed="rId3"/>
          <a:stretch/>
        </p:blipFill>
        <p:spPr>
          <a:xfrm>
            <a:off x="379800" y="2361600"/>
            <a:ext cx="1491840" cy="977040"/>
          </a:xfrm>
          <a:prstGeom prst="rect">
            <a:avLst/>
          </a:prstGeom>
          <a:ln>
            <a:noFill/>
          </a:ln>
        </p:spPr>
      </p:pic>
      <p:sp>
        <p:nvSpPr>
          <p:cNvPr id="223" name="CustomShape 4"/>
          <p:cNvSpPr/>
          <p:nvPr/>
        </p:nvSpPr>
        <p:spPr>
          <a:xfrm flipH="1">
            <a:off x="6069240" y="314280"/>
            <a:ext cx="2999520" cy="686160"/>
          </a:xfrm>
          <a:prstGeom prst="rect">
            <a:avLst/>
          </a:prstGeom>
          <a:noFill/>
          <a:ln>
            <a:noFill/>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Calibri"/>
                <a:ea typeface="Calibri"/>
              </a:rPr>
              <a:t>140.123.101.3</a:t>
            </a:r>
            <a:endParaRPr b="0" lang="en-US" sz="1800" spc="-1" strike="noStrike">
              <a:solidFill>
                <a:srgbClr val="000000"/>
              </a:solidFill>
              <a:uFill>
                <a:solidFill>
                  <a:srgbClr val="ffffff"/>
                </a:solidFill>
              </a:uFill>
              <a:latin typeface="Arial"/>
            </a:endParaRPr>
          </a:p>
        </p:txBody>
      </p:sp>
      <p:sp>
        <p:nvSpPr>
          <p:cNvPr id="224" name="CustomShape 5"/>
          <p:cNvSpPr/>
          <p:nvPr/>
        </p:nvSpPr>
        <p:spPr>
          <a:xfrm flipH="1">
            <a:off x="1686240" y="2437200"/>
            <a:ext cx="1297080" cy="274320"/>
          </a:xfrm>
          <a:custGeom>
            <a:avLst/>
            <a:gdLst/>
            <a:ahLst/>
            <a:rect l="l" t="t" r="r" b="b"/>
            <a:pathLst>
              <a:path w="21600" h="21600">
                <a:moveTo>
                  <a:pt x="0" y="0"/>
                </a:moveTo>
                <a:lnTo>
                  <a:pt x="21600" y="21600"/>
                </a:lnTo>
              </a:path>
            </a:pathLst>
          </a:custGeom>
          <a:noFill/>
          <a:ln w="38160">
            <a:solidFill>
              <a:srgbClr val="595959"/>
            </a:solidFill>
            <a:round/>
          </a:ln>
        </p:spPr>
        <p:style>
          <a:lnRef idx="0"/>
          <a:fillRef idx="0"/>
          <a:effectRef idx="0"/>
          <a:fontRef idx="minor"/>
        </p:style>
      </p:sp>
      <p:sp>
        <p:nvSpPr>
          <p:cNvPr id="225" name="CustomShape 6"/>
          <p:cNvSpPr/>
          <p:nvPr/>
        </p:nvSpPr>
        <p:spPr>
          <a:xfrm flipH="1">
            <a:off x="2756160" y="1834200"/>
            <a:ext cx="1491840" cy="1205640"/>
          </a:xfrm>
          <a:prstGeom prst="cloud">
            <a:avLst/>
          </a:prstGeom>
          <a:solidFill>
            <a:srgbClr val="9fc5e8"/>
          </a:solidFill>
          <a:ln>
            <a:noFill/>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Calibri"/>
                <a:ea typeface="Calibri"/>
              </a:rPr>
              <a:t>(Routing, etc…)</a:t>
            </a:r>
            <a:endParaRPr b="0" lang="en-US" sz="1800" spc="-1" strike="noStrike">
              <a:solidFill>
                <a:srgbClr val="000000"/>
              </a:solidFill>
              <a:uFill>
                <a:solidFill>
                  <a:srgbClr val="ffffff"/>
                </a:solidFill>
              </a:uFill>
              <a:latin typeface="Arial"/>
            </a:endParaRPr>
          </a:p>
        </p:txBody>
      </p:sp>
      <p:sp>
        <p:nvSpPr>
          <p:cNvPr id="226" name="CustomShape 7"/>
          <p:cNvSpPr/>
          <p:nvPr/>
        </p:nvSpPr>
        <p:spPr>
          <a:xfrm flipH="1">
            <a:off x="-504360" y="1750680"/>
            <a:ext cx="2999520" cy="686160"/>
          </a:xfrm>
          <a:prstGeom prst="rect">
            <a:avLst/>
          </a:prstGeom>
          <a:noFill/>
          <a:ln>
            <a:noFill/>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Calibri"/>
                <a:ea typeface="Calibri"/>
              </a:rPr>
              <a:t>Client</a:t>
            </a:r>
            <a:endParaRPr b="0" lang="en-US" sz="1800" spc="-1" strike="noStrike">
              <a:solidFill>
                <a:srgbClr val="000000"/>
              </a:solidFill>
              <a:uFill>
                <a:solidFill>
                  <a:srgbClr val="ffffff"/>
                </a:solidFill>
              </a:uFill>
              <a:latin typeface="Arial"/>
            </a:endParaRPr>
          </a:p>
        </p:txBody>
      </p:sp>
      <p:sp>
        <p:nvSpPr>
          <p:cNvPr id="227" name="CustomShape 8"/>
          <p:cNvSpPr/>
          <p:nvPr/>
        </p:nvSpPr>
        <p:spPr>
          <a:xfrm rot="10800000">
            <a:off x="2808000" y="2159640"/>
            <a:ext cx="1368000" cy="72360"/>
          </a:xfrm>
          <a:custGeom>
            <a:avLst/>
            <a:gdLst/>
            <a:ahLst/>
            <a:rect l="l" t="t" r="r" b="b"/>
            <a:pathLst>
              <a:path w="21600" h="21600">
                <a:moveTo>
                  <a:pt x="0" y="0"/>
                </a:moveTo>
                <a:lnTo>
                  <a:pt x="21600" y="21600"/>
                </a:lnTo>
              </a:path>
            </a:pathLst>
          </a:custGeom>
          <a:noFill/>
          <a:ln w="19080">
            <a:solidFill>
              <a:srgbClr val="595959"/>
            </a:solidFill>
            <a:custDash>
              <a:ds d="800000" sp="300000"/>
            </a:custDash>
            <a:round/>
          </a:ln>
        </p:spPr>
        <p:style>
          <a:lnRef idx="0"/>
          <a:fillRef idx="0"/>
          <a:effectRef idx="0"/>
          <a:fontRef idx="minor"/>
        </p:style>
      </p:sp>
      <p:sp>
        <p:nvSpPr>
          <p:cNvPr id="228" name="CustomShape 9"/>
          <p:cNvSpPr/>
          <p:nvPr/>
        </p:nvSpPr>
        <p:spPr>
          <a:xfrm flipV="1">
            <a:off x="3960000" y="2808000"/>
            <a:ext cx="3672000" cy="72000"/>
          </a:xfrm>
          <a:custGeom>
            <a:avLst/>
            <a:gdLst/>
            <a:ahLst/>
            <a:rect l="l" t="t" r="r" b="b"/>
            <a:pathLst>
              <a:path w="21600" h="21600">
                <a:moveTo>
                  <a:pt x="0" y="0"/>
                </a:moveTo>
                <a:lnTo>
                  <a:pt x="21600" y="21600"/>
                </a:lnTo>
              </a:path>
            </a:pathLst>
          </a:custGeom>
          <a:noFill/>
          <a:ln w="19080">
            <a:solidFill>
              <a:srgbClr val="595959"/>
            </a:solidFill>
            <a:custDash>
              <a:ds d="800000" sp="300000"/>
            </a:custDash>
            <a:round/>
          </a:ln>
        </p:spPr>
        <p:style>
          <a:lnRef idx="0"/>
          <a:fillRef idx="0"/>
          <a:effectRef idx="0"/>
          <a:fontRef idx="minor"/>
        </p:style>
      </p:sp>
      <p:sp>
        <p:nvSpPr>
          <p:cNvPr id="229" name="CustomShape 10"/>
          <p:cNvSpPr/>
          <p:nvPr/>
        </p:nvSpPr>
        <p:spPr>
          <a:xfrm flipH="1">
            <a:off x="6596640" y="2467440"/>
            <a:ext cx="2999520" cy="686160"/>
          </a:xfrm>
          <a:prstGeom prst="rect">
            <a:avLst/>
          </a:prstGeom>
          <a:noFill/>
          <a:ln>
            <a:noFill/>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Calibri"/>
                <a:ea typeface="Calibri"/>
              </a:rPr>
              <a:t>Server</a:t>
            </a:r>
            <a:endParaRPr b="0" lang="en-US" sz="1800" spc="-1" strike="noStrike">
              <a:solidFill>
                <a:srgbClr val="000000"/>
              </a:solidFill>
              <a:uFill>
                <a:solidFill>
                  <a:srgbClr val="ffffff"/>
                </a:solidFill>
              </a:uFill>
              <a:latin typeface="Arial"/>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CustomShape 1"/>
          <p:cNvSpPr/>
          <p:nvPr/>
        </p:nvSpPr>
        <p:spPr>
          <a:xfrm flipH="1">
            <a:off x="2880" y="3672000"/>
            <a:ext cx="2373120" cy="708120"/>
          </a:xfrm>
          <a:prstGeom prst="curvedConnector3">
            <a:avLst>
              <a:gd name="adj1" fmla="val 50000"/>
            </a:avLst>
          </a:prstGeom>
          <a:noFill/>
          <a:ln w="38160">
            <a:solidFill>
              <a:srgbClr val="0000ff"/>
            </a:solidFill>
            <a:round/>
          </a:ln>
        </p:spPr>
        <p:style>
          <a:lnRef idx="0"/>
          <a:fillRef idx="0"/>
          <a:effectRef idx="0"/>
          <a:fontRef idx="minor"/>
        </p:style>
      </p:sp>
      <p:pic>
        <p:nvPicPr>
          <p:cNvPr id="231" name="Google Shape;201;p29" descr=""/>
          <p:cNvPicPr/>
          <p:nvPr/>
        </p:nvPicPr>
        <p:blipFill>
          <a:blip r:embed="rId1"/>
          <a:stretch/>
        </p:blipFill>
        <p:spPr>
          <a:xfrm>
            <a:off x="1865880" y="1930320"/>
            <a:ext cx="2533320" cy="2533320"/>
          </a:xfrm>
          <a:prstGeom prst="rect">
            <a:avLst/>
          </a:prstGeom>
          <a:ln>
            <a:noFill/>
          </a:ln>
        </p:spPr>
      </p:pic>
      <p:sp>
        <p:nvSpPr>
          <p:cNvPr id="232" name="TextShape 2"/>
          <p:cNvSpPr txBox="1"/>
          <p:nvPr/>
        </p:nvSpPr>
        <p:spPr>
          <a:xfrm>
            <a:off x="906480" y="4820400"/>
            <a:ext cx="7330680" cy="1690560"/>
          </a:xfrm>
          <a:prstGeom prst="rect">
            <a:avLst/>
          </a:prstGeom>
          <a:noFill/>
          <a:ln>
            <a:noFill/>
          </a:ln>
        </p:spPr>
        <p:txBody>
          <a:bodyPr tIns="91440" bIns="91440"/>
          <a:p>
            <a:pPr algn="ctr">
              <a:lnSpc>
                <a:spcPct val="100000"/>
              </a:lnSpc>
            </a:pPr>
            <a:r>
              <a:rPr b="0" lang="en-US" sz="2400" spc="-1" strike="noStrike">
                <a:solidFill>
                  <a:srgbClr val="595959"/>
                </a:solidFill>
                <a:uFill>
                  <a:solidFill>
                    <a:srgbClr val="ffffff"/>
                  </a:solidFill>
                </a:uFill>
                <a:latin typeface="文泉驿微米黑"/>
                <a:ea typeface="Calibri"/>
              </a:rPr>
              <a:t>Now the operating system is receiving TCP packets from the wire, and the operating system begins sending the contents of the request to the server program.</a:t>
            </a:r>
            <a:endParaRPr b="0" lang="en-US" sz="1400" spc="-1" strike="noStrike">
              <a:solidFill>
                <a:srgbClr val="000000"/>
              </a:solidFill>
              <a:uFill>
                <a:solidFill>
                  <a:srgbClr val="ffffff"/>
                </a:solidFill>
              </a:uFill>
              <a:latin typeface="Arial"/>
            </a:endParaRPr>
          </a:p>
        </p:txBody>
      </p:sp>
      <p:sp>
        <p:nvSpPr>
          <p:cNvPr id="233" name="CustomShape 3"/>
          <p:cNvSpPr/>
          <p:nvPr/>
        </p:nvSpPr>
        <p:spPr>
          <a:xfrm flipH="1">
            <a:off x="1704240" y="1515240"/>
            <a:ext cx="2999520" cy="686160"/>
          </a:xfrm>
          <a:prstGeom prst="rect">
            <a:avLst/>
          </a:prstGeom>
          <a:no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Calibri"/>
                <a:ea typeface="Calibri"/>
              </a:rPr>
              <a:t>140.123.101.3</a:t>
            </a:r>
            <a:endParaRPr b="0" lang="en-US" sz="1800" spc="-1" strike="noStrike">
              <a:solidFill>
                <a:srgbClr val="000000"/>
              </a:solidFill>
              <a:uFill>
                <a:solidFill>
                  <a:srgbClr val="ffffff"/>
                </a:solidFill>
              </a:uFill>
              <a:latin typeface="Arial"/>
            </a:endParaRPr>
          </a:p>
        </p:txBody>
      </p:sp>
      <p:sp>
        <p:nvSpPr>
          <p:cNvPr id="234" name="CustomShape 4"/>
          <p:cNvSpPr/>
          <p:nvPr/>
        </p:nvSpPr>
        <p:spPr>
          <a:xfrm flipH="1" rot="10800000">
            <a:off x="6627600" y="2613600"/>
            <a:ext cx="2685240" cy="55008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235" name="CustomShape 5"/>
          <p:cNvSpPr/>
          <p:nvPr/>
        </p:nvSpPr>
        <p:spPr>
          <a:xfrm flipH="1">
            <a:off x="3879720" y="438840"/>
            <a:ext cx="3813120" cy="1152360"/>
          </a:xfrm>
          <a:prstGeom prst="rect">
            <a:avLst/>
          </a:prstGeom>
          <a:noFill/>
          <a:ln>
            <a:noFill/>
          </a:ln>
        </p:spPr>
        <p:style>
          <a:lnRef idx="0"/>
          <a:fillRef idx="0"/>
          <a:effectRef idx="0"/>
          <a:fontRef idx="minor"/>
        </p:style>
        <p:txBody>
          <a:bodyPr tIns="91440" bIns="91440"/>
          <a:p>
            <a:pPr>
              <a:lnSpc>
                <a:spcPct val="100000"/>
              </a:lnSpc>
            </a:pPr>
            <a:r>
              <a:rPr b="0" lang="en-US" sz="2400" spc="-1" strike="noStrike">
                <a:solidFill>
                  <a:srgbClr val="434343"/>
                </a:solidFill>
                <a:uFill>
                  <a:solidFill>
                    <a:srgbClr val="ffffff"/>
                  </a:solidFill>
                </a:uFill>
                <a:latin typeface="文泉驿微米黑"/>
                <a:ea typeface="Calibri"/>
              </a:rPr>
              <a:t>OS to server program:</a:t>
            </a: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434343"/>
                </a:solidFill>
                <a:uFill>
                  <a:solidFill>
                    <a:srgbClr val="ffffff"/>
                  </a:solidFill>
                </a:uFill>
                <a:latin typeface="文泉驿微米黑"/>
                <a:ea typeface="Calibri"/>
              </a:rPr>
              <a:t>"Hey, here's a message that was sent to me."</a:t>
            </a:r>
            <a:endParaRPr b="0" lang="en-US" sz="1800" spc="-1" strike="noStrike">
              <a:solidFill>
                <a:srgbClr val="000000"/>
              </a:solidFill>
              <a:uFill>
                <a:solidFill>
                  <a:srgbClr val="ffffff"/>
                </a:solidFill>
              </a:uFill>
              <a:latin typeface="Arial"/>
            </a:endParaRPr>
          </a:p>
        </p:txBody>
      </p:sp>
      <p:sp>
        <p:nvSpPr>
          <p:cNvPr id="236" name="CustomShape 6"/>
          <p:cNvSpPr/>
          <p:nvPr/>
        </p:nvSpPr>
        <p:spPr>
          <a:xfrm flipH="1" rot="10800000">
            <a:off x="2304000" y="3816000"/>
            <a:ext cx="2301120" cy="5760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pic>
        <p:nvPicPr>
          <p:cNvPr id="237" name="Google Shape;208;p29" descr=""/>
          <p:cNvPicPr/>
          <p:nvPr/>
        </p:nvPicPr>
        <p:blipFill>
          <a:blip r:embed="rId2"/>
          <a:stretch/>
        </p:blipFill>
        <p:spPr>
          <a:xfrm>
            <a:off x="6629760" y="1258920"/>
            <a:ext cx="1607760" cy="1607760"/>
          </a:xfrm>
          <a:prstGeom prst="rect">
            <a:avLst/>
          </a:prstGeom>
          <a:ln>
            <a:noFill/>
          </a:ln>
        </p:spPr>
      </p:pic>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CustomShape 1"/>
          <p:cNvSpPr/>
          <p:nvPr/>
        </p:nvSpPr>
        <p:spPr>
          <a:xfrm flipH="1">
            <a:off x="0" y="3251880"/>
            <a:ext cx="2304000" cy="708120"/>
          </a:xfrm>
          <a:prstGeom prst="curvedConnector3">
            <a:avLst>
              <a:gd name="adj1" fmla="val 50000"/>
            </a:avLst>
          </a:prstGeom>
          <a:noFill/>
          <a:ln w="38160">
            <a:solidFill>
              <a:srgbClr val="0000ff"/>
            </a:solidFill>
            <a:round/>
          </a:ln>
        </p:spPr>
        <p:style>
          <a:lnRef idx="0"/>
          <a:fillRef idx="0"/>
          <a:effectRef idx="0"/>
          <a:fontRef idx="minor"/>
        </p:style>
      </p:sp>
      <p:pic>
        <p:nvPicPr>
          <p:cNvPr id="239" name="Google Shape;214;p30" descr=""/>
          <p:cNvPicPr/>
          <p:nvPr/>
        </p:nvPicPr>
        <p:blipFill>
          <a:blip r:embed="rId1"/>
          <a:stretch/>
        </p:blipFill>
        <p:spPr>
          <a:xfrm>
            <a:off x="1865880" y="1930320"/>
            <a:ext cx="2533320" cy="2533320"/>
          </a:xfrm>
          <a:prstGeom prst="rect">
            <a:avLst/>
          </a:prstGeom>
          <a:ln>
            <a:noFill/>
          </a:ln>
        </p:spPr>
      </p:pic>
      <p:sp>
        <p:nvSpPr>
          <p:cNvPr id="240" name="TextShape 2"/>
          <p:cNvSpPr txBox="1"/>
          <p:nvPr/>
        </p:nvSpPr>
        <p:spPr>
          <a:xfrm>
            <a:off x="949320" y="4536000"/>
            <a:ext cx="7330680" cy="1690560"/>
          </a:xfrm>
          <a:prstGeom prst="rect">
            <a:avLst/>
          </a:prstGeom>
          <a:noFill/>
          <a:ln>
            <a:noFill/>
          </a:ln>
        </p:spPr>
        <p:txBody>
          <a:bodyPr tIns="91440" bIns="91440"/>
          <a:p>
            <a:pPr algn="ctr">
              <a:lnSpc>
                <a:spcPct val="100000"/>
              </a:lnSpc>
            </a:pPr>
            <a:r>
              <a:rPr b="0" lang="en-US" sz="2200" spc="-1" strike="noStrike">
                <a:solidFill>
                  <a:srgbClr val="595959"/>
                </a:solidFill>
                <a:uFill>
                  <a:solidFill>
                    <a:srgbClr val="ffffff"/>
                  </a:solidFill>
                </a:uFill>
                <a:latin typeface="文泉驿微米黑"/>
                <a:ea typeface="Calibri"/>
              </a:rPr>
              <a:t>The server software parses the HTTP request and then decides what message it wants to send in response. It formats this message in HTTP, then asks the OS to send this response message over TCP back to the sender.</a:t>
            </a:r>
            <a:endParaRPr b="0" lang="en-US" sz="1400" spc="-1" strike="noStrike">
              <a:solidFill>
                <a:srgbClr val="000000"/>
              </a:solidFill>
              <a:uFill>
                <a:solidFill>
                  <a:srgbClr val="ffffff"/>
                </a:solidFill>
              </a:uFill>
              <a:latin typeface="Arial"/>
            </a:endParaRPr>
          </a:p>
          <a:p>
            <a:pPr algn="ctr">
              <a:lnSpc>
                <a:spcPct val="100000"/>
              </a:lnSpc>
            </a:pPr>
            <a:endParaRPr b="0" lang="en-US" sz="1400" spc="-1" strike="noStrike">
              <a:solidFill>
                <a:srgbClr val="000000"/>
              </a:solidFill>
              <a:uFill>
                <a:solidFill>
                  <a:srgbClr val="ffffff"/>
                </a:solidFill>
              </a:uFill>
              <a:latin typeface="Arial"/>
            </a:endParaRPr>
          </a:p>
        </p:txBody>
      </p:sp>
      <p:sp>
        <p:nvSpPr>
          <p:cNvPr id="241" name="CustomShape 3"/>
          <p:cNvSpPr/>
          <p:nvPr/>
        </p:nvSpPr>
        <p:spPr>
          <a:xfrm flipH="1">
            <a:off x="1704240" y="1515240"/>
            <a:ext cx="2999520" cy="686160"/>
          </a:xfrm>
          <a:prstGeom prst="rect">
            <a:avLst/>
          </a:prstGeom>
          <a:no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Calibri"/>
                <a:ea typeface="Calibri"/>
              </a:rPr>
              <a:t>140.123.101.3</a:t>
            </a:r>
            <a:endParaRPr b="0" lang="en-US" sz="1800" spc="-1" strike="noStrike">
              <a:solidFill>
                <a:srgbClr val="000000"/>
              </a:solidFill>
              <a:uFill>
                <a:solidFill>
                  <a:srgbClr val="ffffff"/>
                </a:solidFill>
              </a:uFill>
              <a:latin typeface="Arial"/>
            </a:endParaRPr>
          </a:p>
        </p:txBody>
      </p:sp>
      <p:sp>
        <p:nvSpPr>
          <p:cNvPr id="242" name="CustomShape 4"/>
          <p:cNvSpPr/>
          <p:nvPr/>
        </p:nvSpPr>
        <p:spPr>
          <a:xfrm flipH="1" rot="10800000">
            <a:off x="6627600" y="2613600"/>
            <a:ext cx="2685240" cy="55008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243" name="CustomShape 5"/>
          <p:cNvSpPr/>
          <p:nvPr/>
        </p:nvSpPr>
        <p:spPr>
          <a:xfrm flipH="1">
            <a:off x="4108320" y="438840"/>
            <a:ext cx="3813120" cy="1152360"/>
          </a:xfrm>
          <a:prstGeom prst="rect">
            <a:avLst/>
          </a:prstGeom>
          <a:noFill/>
          <a:ln>
            <a:noFill/>
          </a:ln>
        </p:spPr>
        <p:style>
          <a:lnRef idx="0"/>
          <a:fillRef idx="0"/>
          <a:effectRef idx="0"/>
          <a:fontRef idx="minor"/>
        </p:style>
        <p:txBody>
          <a:bodyPr tIns="91440" bIns="91440"/>
          <a:p>
            <a:pPr>
              <a:lnSpc>
                <a:spcPct val="100000"/>
              </a:lnSpc>
            </a:pPr>
            <a:r>
              <a:rPr b="0" lang="en-US" sz="2400" spc="-1" strike="noStrike">
                <a:solidFill>
                  <a:srgbClr val="434343"/>
                </a:solidFill>
                <a:uFill>
                  <a:solidFill>
                    <a:srgbClr val="ffffff"/>
                  </a:solidFill>
                </a:uFill>
                <a:latin typeface="文泉驿微米黑"/>
                <a:ea typeface="Calibri"/>
              </a:rPr>
              <a:t>OS to server program:</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434343"/>
                </a:solidFill>
                <a:uFill>
                  <a:solidFill>
                    <a:srgbClr val="ffffff"/>
                  </a:solidFill>
                </a:uFill>
                <a:latin typeface="文泉驿微米黑"/>
                <a:ea typeface="Calibri"/>
              </a:rPr>
              <a:t>"Hey, here's a message that was sent to me."</a:t>
            </a:r>
            <a:endParaRPr b="0" lang="en-US" sz="1800" spc="-1" strike="noStrike">
              <a:solidFill>
                <a:srgbClr val="000000"/>
              </a:solidFill>
              <a:uFill>
                <a:solidFill>
                  <a:srgbClr val="ffffff"/>
                </a:solidFill>
              </a:uFill>
              <a:latin typeface="Arial"/>
            </a:endParaRPr>
          </a:p>
        </p:txBody>
      </p:sp>
      <p:sp>
        <p:nvSpPr>
          <p:cNvPr id="244" name="CustomShape 6"/>
          <p:cNvSpPr/>
          <p:nvPr/>
        </p:nvSpPr>
        <p:spPr>
          <a:xfrm flipH="1" rot="10800000">
            <a:off x="2304000" y="3600000"/>
            <a:ext cx="2304000" cy="7200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pic>
        <p:nvPicPr>
          <p:cNvPr id="245" name="Google Shape;221;p30" descr=""/>
          <p:cNvPicPr/>
          <p:nvPr/>
        </p:nvPicPr>
        <p:blipFill>
          <a:blip r:embed="rId2"/>
          <a:stretch/>
        </p:blipFill>
        <p:spPr>
          <a:xfrm>
            <a:off x="6629760" y="1258920"/>
            <a:ext cx="1607760" cy="1607760"/>
          </a:xfrm>
          <a:prstGeom prst="rect">
            <a:avLst/>
          </a:prstGeom>
          <a:ln>
            <a:noFill/>
          </a:ln>
        </p:spPr>
      </p:pic>
      <p:sp>
        <p:nvSpPr>
          <p:cNvPr id="246" name="CustomShape 7"/>
          <p:cNvSpPr/>
          <p:nvPr/>
        </p:nvSpPr>
        <p:spPr>
          <a:xfrm>
            <a:off x="4327920" y="3038400"/>
            <a:ext cx="4519440" cy="1152360"/>
          </a:xfrm>
          <a:prstGeom prst="rect">
            <a:avLst/>
          </a:prstGeom>
          <a:noFill/>
          <a:ln>
            <a:noFill/>
          </a:ln>
        </p:spPr>
        <p:style>
          <a:lnRef idx="0"/>
          <a:fillRef idx="0"/>
          <a:effectRef idx="0"/>
          <a:fontRef idx="minor"/>
        </p:style>
        <p:txBody>
          <a:bodyPr tIns="91440" bIns="91440"/>
          <a:p>
            <a:pPr>
              <a:lnSpc>
                <a:spcPct val="100000"/>
              </a:lnSpc>
            </a:pPr>
            <a:r>
              <a:rPr b="0" lang="en-US" sz="2400" spc="-1" strike="noStrike">
                <a:solidFill>
                  <a:srgbClr val="434343"/>
                </a:solidFill>
                <a:uFill>
                  <a:solidFill>
                    <a:srgbClr val="ffffff"/>
                  </a:solidFill>
                </a:uFill>
                <a:latin typeface="文泉驿微米黑"/>
                <a:ea typeface="Calibri"/>
              </a:rPr>
              <a:t>Server program to OS:</a:t>
            </a: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434343"/>
                </a:solidFill>
                <a:uFill>
                  <a:solidFill>
                    <a:srgbClr val="ffffff"/>
                  </a:solidFill>
                </a:uFill>
                <a:latin typeface="文泉驿微米黑"/>
                <a:ea typeface="Calibri"/>
              </a:rPr>
              <a:t>"OK, can you send this message back to the client?"</a:t>
            </a:r>
            <a:endParaRPr b="0" lang="en-US" sz="1800" spc="-1" strike="noStrike">
              <a:solidFill>
                <a:srgbClr val="000000"/>
              </a:solidFill>
              <a:uFill>
                <a:solidFill>
                  <a:srgbClr val="ffffff"/>
                </a:solidFill>
              </a:uFill>
              <a:latin typeface="Arial"/>
            </a:endParaRPr>
          </a:p>
        </p:txBody>
      </p:sp>
      <p:sp>
        <p:nvSpPr>
          <p:cNvPr id="247" name="CustomShape 8"/>
          <p:cNvSpPr/>
          <p:nvPr/>
        </p:nvSpPr>
        <p:spPr>
          <a:xfrm flipH="1" rot="10800000">
            <a:off x="6703560" y="2918160"/>
            <a:ext cx="2685240" cy="550080"/>
          </a:xfrm>
          <a:custGeom>
            <a:avLst/>
            <a:gdLst/>
            <a:ahLst/>
            <a:rect l="l" t="t" r="r" b="b"/>
            <a:pathLst>
              <a:path w="21600" h="21600">
                <a:moveTo>
                  <a:pt x="0" y="0"/>
                </a:moveTo>
                <a:lnTo>
                  <a:pt x="21600" y="21600"/>
                </a:lnTo>
              </a:path>
            </a:pathLst>
          </a:custGeom>
          <a:noFill/>
          <a:ln w="38160">
            <a:solidFill>
              <a:srgbClr val="595959"/>
            </a:solidFill>
            <a:round/>
            <a:headEnd len="med" type="triangle" w="med"/>
          </a:ln>
        </p:spPr>
        <p:style>
          <a:lnRef idx="0"/>
          <a:fillRef idx="0"/>
          <a:effectRef idx="0"/>
          <a:fontRef idx="minor"/>
        </p:style>
      </p:sp>
      <p:sp>
        <p:nvSpPr>
          <p:cNvPr id="248" name="CustomShape 9"/>
          <p:cNvSpPr/>
          <p:nvPr/>
        </p:nvSpPr>
        <p:spPr>
          <a:xfrm flipH="1">
            <a:off x="0" y="3816000"/>
            <a:ext cx="2304000" cy="5040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TextShape 1"/>
          <p:cNvSpPr txBox="1"/>
          <p:nvPr/>
        </p:nvSpPr>
        <p:spPr>
          <a:xfrm>
            <a:off x="4717080" y="4490640"/>
            <a:ext cx="4158720" cy="1438920"/>
          </a:xfrm>
          <a:prstGeom prst="rect">
            <a:avLst/>
          </a:prstGeom>
          <a:noFill/>
          <a:ln>
            <a:noFill/>
          </a:ln>
        </p:spPr>
        <p:txBody>
          <a:bodyPr tIns="91440" bIns="91440"/>
          <a:p>
            <a:pPr algn="ctr">
              <a:lnSpc>
                <a:spcPct val="100000"/>
              </a:lnSpc>
            </a:pPr>
            <a:r>
              <a:rPr b="0" lang="en-US" sz="2000" spc="-1" strike="noStrike">
                <a:solidFill>
                  <a:srgbClr val="595959"/>
                </a:solidFill>
                <a:uFill>
                  <a:solidFill>
                    <a:srgbClr val="ffffff"/>
                  </a:solidFill>
                </a:uFill>
                <a:latin typeface="文泉驿微米黑"/>
                <a:ea typeface="Calibri"/>
              </a:rPr>
              <a:t>This HTTP response is then sent back to the client's OS, which notifies the browser of the HTTP response, and then the browser displays the web page.</a:t>
            </a:r>
            <a:endParaRPr b="0" lang="en-US" sz="1400" spc="-1" strike="noStrike">
              <a:solidFill>
                <a:srgbClr val="000000"/>
              </a:solidFill>
              <a:uFill>
                <a:solidFill>
                  <a:srgbClr val="ffffff"/>
                </a:solidFill>
              </a:uFill>
              <a:latin typeface="Arial"/>
            </a:endParaRPr>
          </a:p>
        </p:txBody>
      </p:sp>
      <p:pic>
        <p:nvPicPr>
          <p:cNvPr id="250" name="Google Shape;230;p31" descr=""/>
          <p:cNvPicPr/>
          <p:nvPr/>
        </p:nvPicPr>
        <p:blipFill>
          <a:blip r:embed="rId1"/>
          <a:stretch/>
        </p:blipFill>
        <p:spPr>
          <a:xfrm>
            <a:off x="2034720" y="2486880"/>
            <a:ext cx="2922120" cy="1913760"/>
          </a:xfrm>
          <a:prstGeom prst="rect">
            <a:avLst/>
          </a:prstGeom>
          <a:ln>
            <a:noFill/>
          </a:ln>
        </p:spPr>
      </p:pic>
      <p:sp>
        <p:nvSpPr>
          <p:cNvPr id="251" name="CustomShape 2"/>
          <p:cNvSpPr/>
          <p:nvPr/>
        </p:nvSpPr>
        <p:spPr>
          <a:xfrm>
            <a:off x="5426280" y="1195200"/>
            <a:ext cx="1491840" cy="1205640"/>
          </a:xfrm>
          <a:prstGeom prst="cloud">
            <a:avLst/>
          </a:prstGeom>
          <a:solidFill>
            <a:srgbClr val="9fc5e8"/>
          </a:solidFill>
          <a:ln>
            <a:noFill/>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Calibri"/>
                <a:ea typeface="Calibri"/>
              </a:rPr>
              <a:t>(Routing, etc…)</a:t>
            </a:r>
            <a:endParaRPr b="0" lang="en-US" sz="1800" spc="-1" strike="noStrike">
              <a:solidFill>
                <a:srgbClr val="000000"/>
              </a:solidFill>
              <a:uFill>
                <a:solidFill>
                  <a:srgbClr val="ffffff"/>
                </a:solidFill>
              </a:uFill>
              <a:latin typeface="Arial"/>
            </a:endParaRPr>
          </a:p>
        </p:txBody>
      </p:sp>
      <p:sp>
        <p:nvSpPr>
          <p:cNvPr id="252" name="CustomShape 3"/>
          <p:cNvSpPr/>
          <p:nvPr/>
        </p:nvSpPr>
        <p:spPr>
          <a:xfrm flipH="1" rot="10800000">
            <a:off x="5727600" y="2912400"/>
            <a:ext cx="1120320" cy="633600"/>
          </a:xfrm>
          <a:custGeom>
            <a:avLst/>
            <a:gdLst/>
            <a:ahLst/>
            <a:rect l="l" t="t" r="r" b="b"/>
            <a:pathLst>
              <a:path w="21600" h="21600">
                <a:moveTo>
                  <a:pt x="0" y="0"/>
                </a:moveTo>
                <a:lnTo>
                  <a:pt x="21600" y="21600"/>
                </a:lnTo>
              </a:path>
            </a:pathLst>
          </a:custGeom>
          <a:noFill/>
          <a:ln w="38160">
            <a:solidFill>
              <a:srgbClr val="595959"/>
            </a:solidFill>
            <a:round/>
            <a:headEnd len="med" type="triangle" w="med"/>
          </a:ln>
        </p:spPr>
        <p:style>
          <a:lnRef idx="0"/>
          <a:fillRef idx="0"/>
          <a:effectRef idx="0"/>
          <a:fontRef idx="minor"/>
        </p:style>
      </p:sp>
      <p:sp>
        <p:nvSpPr>
          <p:cNvPr id="253" name="CustomShape 4"/>
          <p:cNvSpPr/>
          <p:nvPr/>
        </p:nvSpPr>
        <p:spPr>
          <a:xfrm flipH="1" rot="10800000">
            <a:off x="8573760" y="1639440"/>
            <a:ext cx="1842120" cy="1063080"/>
          </a:xfrm>
          <a:custGeom>
            <a:avLst/>
            <a:gdLst/>
            <a:ahLst/>
            <a:rect l="l" t="t" r="r" b="b"/>
            <a:pathLst>
              <a:path w="21600" h="21600">
                <a:moveTo>
                  <a:pt x="0" y="0"/>
                </a:moveTo>
                <a:lnTo>
                  <a:pt x="21600" y="21600"/>
                </a:lnTo>
              </a:path>
            </a:pathLst>
          </a:custGeom>
          <a:noFill/>
          <a:ln w="38160">
            <a:solidFill>
              <a:srgbClr val="595959"/>
            </a:solidFill>
            <a:round/>
            <a:headEnd len="med" type="triangle" w="med"/>
          </a:ln>
        </p:spPr>
        <p:style>
          <a:lnRef idx="0"/>
          <a:fillRef idx="0"/>
          <a:effectRef idx="0"/>
          <a:fontRef idx="minor"/>
        </p:style>
      </p:sp>
      <p:pic>
        <p:nvPicPr>
          <p:cNvPr id="254" name="Google Shape;234;p31" descr=""/>
          <p:cNvPicPr/>
          <p:nvPr/>
        </p:nvPicPr>
        <p:blipFill>
          <a:blip r:embed="rId2"/>
          <a:srcRect l="23150" t="26087" r="64657" b="29204"/>
          <a:stretch/>
        </p:blipFill>
        <p:spPr>
          <a:xfrm>
            <a:off x="219960" y="3445560"/>
            <a:ext cx="1212120" cy="1560240"/>
          </a:xfrm>
          <a:prstGeom prst="rect">
            <a:avLst/>
          </a:prstGeom>
          <a:ln>
            <a:noFill/>
          </a:ln>
        </p:spPr>
      </p:pic>
      <p:sp>
        <p:nvSpPr>
          <p:cNvPr id="255" name="CustomShape 5"/>
          <p:cNvSpPr/>
          <p:nvPr/>
        </p:nvSpPr>
        <p:spPr>
          <a:xfrm flipH="1" rot="10800000">
            <a:off x="2307600" y="4647600"/>
            <a:ext cx="1120320" cy="633600"/>
          </a:xfrm>
          <a:custGeom>
            <a:avLst/>
            <a:gdLst/>
            <a:ahLst/>
            <a:rect l="l" t="t" r="r" b="b"/>
            <a:pathLst>
              <a:path w="21600" h="21600">
                <a:moveTo>
                  <a:pt x="0" y="0"/>
                </a:moveTo>
                <a:lnTo>
                  <a:pt x="21600" y="21600"/>
                </a:lnTo>
              </a:path>
            </a:pathLst>
          </a:custGeom>
          <a:noFill/>
          <a:ln w="38160">
            <a:solidFill>
              <a:srgbClr val="595959"/>
            </a:solidFill>
            <a:round/>
            <a:headEnd len="med" type="triangle" w="med"/>
          </a:ln>
        </p:spPr>
        <p:style>
          <a:lnRef idx="0"/>
          <a:fillRef idx="0"/>
          <a:effectRef idx="0"/>
          <a:fontRef idx="minor"/>
        </p:style>
      </p:sp>
      <p:pic>
        <p:nvPicPr>
          <p:cNvPr id="256" name="Google Shape;236;p31" descr=""/>
          <p:cNvPicPr/>
          <p:nvPr/>
        </p:nvPicPr>
        <p:blipFill>
          <a:blip r:embed="rId3"/>
          <a:stretch/>
        </p:blipFill>
        <p:spPr>
          <a:xfrm>
            <a:off x="219960" y="5247360"/>
            <a:ext cx="1919160" cy="1333440"/>
          </a:xfrm>
          <a:prstGeom prst="rect">
            <a:avLst/>
          </a:prstGeom>
          <a:ln w="19080">
            <a:solidFill>
              <a:srgbClr val="595959"/>
            </a:solidFill>
            <a:round/>
          </a:ln>
        </p:spPr>
      </p:pic>
      <p:pic>
        <p:nvPicPr>
          <p:cNvPr id="257" name="Google Shape;237;p31" descr=""/>
          <p:cNvPicPr/>
          <p:nvPr/>
        </p:nvPicPr>
        <p:blipFill>
          <a:blip r:embed="rId4"/>
          <a:stretch/>
        </p:blipFill>
        <p:spPr>
          <a:xfrm>
            <a:off x="258840" y="5511960"/>
            <a:ext cx="1841760" cy="963360"/>
          </a:xfrm>
          <a:prstGeom prst="rect">
            <a:avLst/>
          </a:prstGeom>
          <a:ln>
            <a:noFill/>
          </a:ln>
        </p:spPr>
      </p:pic>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Schedule</a:t>
            </a:r>
            <a:endParaRPr b="0" lang="en-US" sz="1400" spc="-1" strike="noStrike">
              <a:solidFill>
                <a:srgbClr val="000000"/>
              </a:solidFill>
              <a:uFill>
                <a:solidFill>
                  <a:srgbClr val="ffffff"/>
                </a:solidFill>
              </a:uFill>
              <a:latin typeface="Arial"/>
            </a:endParaRPr>
          </a:p>
        </p:txBody>
      </p:sp>
      <p:sp>
        <p:nvSpPr>
          <p:cNvPr id="152" name="TextShape 2"/>
          <p:cNvSpPr txBox="1"/>
          <p:nvPr/>
        </p:nvSpPr>
        <p:spPr>
          <a:xfrm>
            <a:off x="782640" y="1560240"/>
            <a:ext cx="7578360" cy="4984920"/>
          </a:xfrm>
          <a:prstGeom prst="rect">
            <a:avLst/>
          </a:prstGeom>
          <a:noFill/>
          <a:ln>
            <a:noFill/>
          </a:ln>
        </p:spPr>
        <p:txBody>
          <a:bodyPr tIns="91440" bIns="91440"/>
          <a:p>
            <a:pPr>
              <a:lnSpc>
                <a:spcPct val="115000"/>
              </a:lnSpc>
            </a:pPr>
            <a:r>
              <a:rPr b="1" lang="en-US" sz="2400" spc="-1" strike="noStrike">
                <a:solidFill>
                  <a:srgbClr val="434343"/>
                </a:solidFill>
                <a:uFill>
                  <a:solidFill>
                    <a:srgbClr val="ffffff"/>
                  </a:solidFill>
                </a:uFill>
                <a:latin typeface="文泉驿微米黑"/>
                <a:ea typeface="Calibri"/>
              </a:rPr>
              <a:t>Today:</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Servers, generally</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NodeJS</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npm</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Express</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onsolas"/>
              </a:rPr>
              <a:t>fetch()</a:t>
            </a:r>
            <a:r>
              <a:rPr b="0" lang="en-US" sz="2400" spc="-1" strike="noStrike">
                <a:solidFill>
                  <a:srgbClr val="434343"/>
                </a:solidFill>
                <a:uFill>
                  <a:solidFill>
                    <a:srgbClr val="ffffff"/>
                  </a:solidFill>
                </a:uFill>
                <a:latin typeface="文泉驿微米黑"/>
                <a:ea typeface="Calibri"/>
              </a:rPr>
              <a:t> to localhost</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0" lang="en-US" sz="2400" spc="-1" strike="noStrike">
                <a:solidFill>
                  <a:srgbClr val="434343"/>
                </a:solidFill>
                <a:uFill>
                  <a:solidFill>
                    <a:srgbClr val="ffffff"/>
                  </a:solidFill>
                </a:uFill>
                <a:latin typeface="文泉驿微米黑"/>
                <a:ea typeface="Calibri"/>
              </a:rPr>
              <a:t>If we have time:</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Single-threaded asynchrony</a:t>
            </a:r>
            <a:endParaRPr b="0" lang="en-US" sz="1400" spc="-1" strike="noStrike">
              <a:solidFill>
                <a:srgbClr val="000000"/>
              </a:solidFill>
              <a:uFill>
                <a:solidFill>
                  <a:srgbClr val="ffffff"/>
                </a:solidFill>
              </a:uFill>
              <a:latin typeface="Arial"/>
            </a:endParaRPr>
          </a:p>
          <a:p>
            <a:pPr lvl="1" marL="9144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JS Event loop</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CustomShape 1"/>
          <p:cNvSpPr/>
          <p:nvPr/>
        </p:nvSpPr>
        <p:spPr>
          <a:xfrm flipH="1">
            <a:off x="5879880" y="5938560"/>
            <a:ext cx="1203840" cy="340560"/>
          </a:xfrm>
          <a:prstGeom prst="curvedConnector3">
            <a:avLst>
              <a:gd name="adj1" fmla="val 50000"/>
            </a:avLst>
          </a:prstGeom>
          <a:noFill/>
          <a:ln w="38160">
            <a:solidFill>
              <a:srgbClr val="0000ff"/>
            </a:solidFill>
            <a:round/>
          </a:ln>
        </p:spPr>
        <p:style>
          <a:lnRef idx="0"/>
          <a:fillRef idx="0"/>
          <a:effectRef idx="0"/>
          <a:fontRef idx="minor"/>
        </p:style>
      </p:sp>
      <p:sp>
        <p:nvSpPr>
          <p:cNvPr id="259" name="TextShape 2"/>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Summary</a:t>
            </a:r>
            <a:endParaRPr b="0" lang="en-US" sz="1400" spc="-1" strike="noStrike">
              <a:solidFill>
                <a:srgbClr val="000000"/>
              </a:solidFill>
              <a:uFill>
                <a:solidFill>
                  <a:srgbClr val="ffffff"/>
                </a:solidFill>
              </a:uFill>
              <a:latin typeface="Arial"/>
            </a:endParaRPr>
          </a:p>
        </p:txBody>
      </p:sp>
      <p:sp>
        <p:nvSpPr>
          <p:cNvPr id="260" name="CustomShape 3"/>
          <p:cNvSpPr/>
          <p:nvPr/>
        </p:nvSpPr>
        <p:spPr>
          <a:xfrm rot="10800000">
            <a:off x="5162040" y="6279480"/>
            <a:ext cx="800280" cy="360"/>
          </a:xfrm>
          <a:custGeom>
            <a:avLst/>
            <a:gdLst/>
            <a:ahLst/>
            <a:rect l="l" t="t" r="r" b="b"/>
            <a:pathLst>
              <a:path w="21600" h="21600">
                <a:moveTo>
                  <a:pt x="0" y="0"/>
                </a:moveTo>
                <a:lnTo>
                  <a:pt x="21600" y="21600"/>
                </a:lnTo>
              </a:path>
            </a:pathLst>
          </a:custGeom>
          <a:noFill/>
          <a:ln w="76320">
            <a:solidFill>
              <a:srgbClr val="666666"/>
            </a:solidFill>
            <a:round/>
          </a:ln>
        </p:spPr>
        <p:style>
          <a:lnRef idx="0"/>
          <a:fillRef idx="0"/>
          <a:effectRef idx="0"/>
          <a:fontRef idx="minor"/>
        </p:style>
      </p:sp>
      <p:sp>
        <p:nvSpPr>
          <p:cNvPr id="261" name="TextShape 4"/>
          <p:cNvSpPr txBox="1"/>
          <p:nvPr/>
        </p:nvSpPr>
        <p:spPr>
          <a:xfrm>
            <a:off x="288000" y="1512000"/>
            <a:ext cx="8766720" cy="3258720"/>
          </a:xfrm>
          <a:prstGeom prst="rect">
            <a:avLst/>
          </a:prstGeom>
          <a:noFill/>
          <a:ln>
            <a:noFill/>
          </a:ln>
        </p:spPr>
        <p:txBody>
          <a:bodyPr tIns="91440" bIns="91440"/>
          <a:p>
            <a:pPr>
              <a:lnSpc>
                <a:spcPct val="115000"/>
              </a:lnSpc>
            </a:pPr>
            <a:r>
              <a:rPr b="0" lang="en-US" sz="2200" spc="-1" strike="noStrike">
                <a:solidFill>
                  <a:srgbClr val="434343"/>
                </a:solidFill>
                <a:uFill>
                  <a:solidFill>
                    <a:srgbClr val="ffffff"/>
                  </a:solidFill>
                </a:uFill>
                <a:latin typeface="文泉驿微米黑"/>
                <a:ea typeface="Calibri"/>
              </a:rPr>
              <a:t>When you navigate to a URL:</a:t>
            </a:r>
            <a:endParaRPr b="0" lang="en-US" sz="1400" spc="-1" strike="noStrike">
              <a:solidFill>
                <a:srgbClr val="000000"/>
              </a:solidFill>
              <a:uFill>
                <a:solidFill>
                  <a:srgbClr val="ffffff"/>
                </a:solidFill>
              </a:uFill>
              <a:latin typeface="Arial"/>
            </a:endParaRPr>
          </a:p>
          <a:p>
            <a:pPr marL="457200" indent="-3679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Browser creates an HTTP GET request</a:t>
            </a:r>
            <a:endParaRPr b="0" lang="en-US" sz="1400" spc="-1" strike="noStrike">
              <a:solidFill>
                <a:srgbClr val="000000"/>
              </a:solidFill>
              <a:uFill>
                <a:solidFill>
                  <a:srgbClr val="ffffff"/>
                </a:solidFill>
              </a:uFill>
              <a:latin typeface="Arial"/>
            </a:endParaRPr>
          </a:p>
          <a:p>
            <a:pPr marL="457200" indent="-3679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Operating system sends the GET request to the server over TCP</a:t>
            </a:r>
            <a:endParaRPr b="0" lang="en-US" sz="1400" spc="-1" strike="noStrike">
              <a:solidFill>
                <a:srgbClr val="000000"/>
              </a:solidFill>
              <a:uFill>
                <a:solidFill>
                  <a:srgbClr val="ffffff"/>
                </a:solidFill>
              </a:uFill>
              <a:latin typeface="Arial"/>
            </a:endParaRPr>
          </a:p>
          <a:p>
            <a:pPr>
              <a:lnSpc>
                <a:spcPct val="115000"/>
              </a:lnSpc>
            </a:pPr>
            <a:r>
              <a:rPr b="0" lang="en-US" sz="2200" spc="-1" strike="noStrike">
                <a:solidFill>
                  <a:srgbClr val="434343"/>
                </a:solidFill>
                <a:uFill>
                  <a:solidFill>
                    <a:srgbClr val="ffffff"/>
                  </a:solidFill>
                </a:uFill>
                <a:latin typeface="文泉驿微米黑"/>
                <a:ea typeface="Calibri"/>
              </a:rPr>
              <a:t>When a server computer receives a message:</a:t>
            </a:r>
            <a:endParaRPr b="0" lang="en-US" sz="1400" spc="-1" strike="noStrike">
              <a:solidFill>
                <a:srgbClr val="000000"/>
              </a:solidFill>
              <a:uFill>
                <a:solidFill>
                  <a:srgbClr val="ffffff"/>
                </a:solidFill>
              </a:uFill>
              <a:latin typeface="Arial"/>
            </a:endParaRPr>
          </a:p>
          <a:p>
            <a:pPr marL="457200" indent="-3679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The server's operating system sends the message to the server software (via a socket)</a:t>
            </a:r>
            <a:endParaRPr b="0" lang="en-US" sz="1400" spc="-1" strike="noStrike">
              <a:solidFill>
                <a:srgbClr val="000000"/>
              </a:solidFill>
              <a:uFill>
                <a:solidFill>
                  <a:srgbClr val="ffffff"/>
                </a:solidFill>
              </a:uFill>
              <a:latin typeface="Arial"/>
            </a:endParaRPr>
          </a:p>
          <a:p>
            <a:pPr marL="457200" indent="-3679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The server software then parses the message</a:t>
            </a:r>
            <a:endParaRPr b="0" lang="en-US" sz="1400" spc="-1" strike="noStrike">
              <a:solidFill>
                <a:srgbClr val="000000"/>
              </a:solidFill>
              <a:uFill>
                <a:solidFill>
                  <a:srgbClr val="ffffff"/>
                </a:solidFill>
              </a:uFill>
              <a:latin typeface="Arial"/>
            </a:endParaRPr>
          </a:p>
          <a:p>
            <a:pPr marL="457200" indent="-3679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The server software creates an HTTP response</a:t>
            </a:r>
            <a:endParaRPr b="0" lang="en-US" sz="1400" spc="-1" strike="noStrike">
              <a:solidFill>
                <a:srgbClr val="000000"/>
              </a:solidFill>
              <a:uFill>
                <a:solidFill>
                  <a:srgbClr val="ffffff"/>
                </a:solidFill>
              </a:uFill>
              <a:latin typeface="Arial"/>
            </a:endParaRPr>
          </a:p>
          <a:p>
            <a:pPr marL="457200" indent="-3679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The server OS sends the HTTP response to the client over TCP</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p:txBody>
      </p:sp>
      <p:pic>
        <p:nvPicPr>
          <p:cNvPr id="262" name="Google Shape;247;p32" descr=""/>
          <p:cNvPicPr/>
          <p:nvPr/>
        </p:nvPicPr>
        <p:blipFill>
          <a:blip r:embed="rId1"/>
          <a:stretch/>
        </p:blipFill>
        <p:spPr>
          <a:xfrm>
            <a:off x="6791400" y="5594040"/>
            <a:ext cx="1141560" cy="1141560"/>
          </a:xfrm>
          <a:prstGeom prst="rect">
            <a:avLst/>
          </a:prstGeom>
          <a:ln>
            <a:noFill/>
          </a:ln>
        </p:spPr>
      </p:pic>
      <p:pic>
        <p:nvPicPr>
          <p:cNvPr id="263" name="Google Shape;243;p32" descr=""/>
          <p:cNvPicPr/>
          <p:nvPr/>
        </p:nvPicPr>
        <p:blipFill>
          <a:blip r:embed="rId2"/>
          <a:stretch/>
        </p:blipFill>
        <p:spPr>
          <a:xfrm>
            <a:off x="5010120" y="5844240"/>
            <a:ext cx="869760" cy="869760"/>
          </a:xfrm>
          <a:prstGeom prst="rect">
            <a:avLst/>
          </a:prstGeom>
          <a:ln>
            <a:noFill/>
          </a:ln>
        </p:spPr>
      </p:pic>
      <p:sp>
        <p:nvSpPr>
          <p:cNvPr id="264" name="CustomShape 5"/>
          <p:cNvSpPr/>
          <p:nvPr/>
        </p:nvSpPr>
        <p:spPr>
          <a:xfrm flipH="1">
            <a:off x="1148400" y="5157720"/>
            <a:ext cx="1491840" cy="686160"/>
          </a:xfrm>
          <a:prstGeom prst="rect">
            <a:avLst/>
          </a:prstGeom>
          <a:noFill/>
          <a:ln>
            <a:noFill/>
          </a:ln>
        </p:spPr>
        <p:style>
          <a:lnRef idx="0"/>
          <a:fillRef idx="0"/>
          <a:effectRef idx="0"/>
          <a:fontRef idx="minor"/>
        </p:style>
        <p:txBody>
          <a:bodyPr tIns="91440" bIns="91440" anchor="ctr"/>
          <a:p>
            <a:pPr algn="ctr">
              <a:lnSpc>
                <a:spcPct val="100000"/>
              </a:lnSpc>
            </a:pPr>
            <a:r>
              <a:rPr b="1" lang="en-US" sz="2000" spc="-1" strike="noStrike">
                <a:solidFill>
                  <a:srgbClr val="000000"/>
                </a:solidFill>
                <a:uFill>
                  <a:solidFill>
                    <a:srgbClr val="ffffff"/>
                  </a:solidFill>
                </a:uFill>
                <a:latin typeface="文泉驿微米黑"/>
                <a:ea typeface="Calibri"/>
              </a:rPr>
              <a:t>Client</a:t>
            </a:r>
            <a:endParaRPr b="0" lang="en-US" sz="1800" spc="-1" strike="noStrike">
              <a:solidFill>
                <a:srgbClr val="000000"/>
              </a:solidFill>
              <a:uFill>
                <a:solidFill>
                  <a:srgbClr val="ffffff"/>
                </a:solidFill>
              </a:uFill>
              <a:latin typeface="Arial"/>
            </a:endParaRPr>
          </a:p>
        </p:txBody>
      </p:sp>
      <p:pic>
        <p:nvPicPr>
          <p:cNvPr id="265" name="Google Shape;249;p32" descr=""/>
          <p:cNvPicPr/>
          <p:nvPr/>
        </p:nvPicPr>
        <p:blipFill>
          <a:blip r:embed="rId3"/>
          <a:stretch/>
        </p:blipFill>
        <p:spPr>
          <a:xfrm>
            <a:off x="1141920" y="5638320"/>
            <a:ext cx="1491840" cy="977040"/>
          </a:xfrm>
          <a:prstGeom prst="rect">
            <a:avLst/>
          </a:prstGeom>
          <a:ln>
            <a:noFill/>
          </a:ln>
        </p:spPr>
      </p:pic>
      <p:sp>
        <p:nvSpPr>
          <p:cNvPr id="266" name="CustomShape 6"/>
          <p:cNvSpPr/>
          <p:nvPr/>
        </p:nvSpPr>
        <p:spPr>
          <a:xfrm flipH="1">
            <a:off x="3105360" y="5676480"/>
            <a:ext cx="1319760" cy="977040"/>
          </a:xfrm>
          <a:prstGeom prst="cloud">
            <a:avLst/>
          </a:prstGeom>
          <a:solidFill>
            <a:srgbClr val="9fc5e8"/>
          </a:solidFill>
          <a:ln>
            <a:noFill/>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Calibri"/>
                <a:ea typeface="Calibri"/>
              </a:rPr>
              <a:t>(Routing, etc…)</a:t>
            </a:r>
            <a:endParaRPr b="0" lang="en-US" sz="1800" spc="-1" strike="noStrike">
              <a:solidFill>
                <a:srgbClr val="000000"/>
              </a:solidFill>
              <a:uFill>
                <a:solidFill>
                  <a:srgbClr val="ffffff"/>
                </a:solidFill>
              </a:uFill>
              <a:latin typeface="Arial"/>
            </a:endParaRPr>
          </a:p>
        </p:txBody>
      </p:sp>
      <p:sp>
        <p:nvSpPr>
          <p:cNvPr id="267" name="CustomShape 7"/>
          <p:cNvSpPr/>
          <p:nvPr/>
        </p:nvSpPr>
        <p:spPr>
          <a:xfrm flipH="1">
            <a:off x="6616080" y="5099760"/>
            <a:ext cx="1491840" cy="686160"/>
          </a:xfrm>
          <a:prstGeom prst="rect">
            <a:avLst/>
          </a:prstGeom>
          <a:noFill/>
          <a:ln>
            <a:noFill/>
          </a:ln>
        </p:spPr>
        <p:style>
          <a:lnRef idx="0"/>
          <a:fillRef idx="0"/>
          <a:effectRef idx="0"/>
          <a:fontRef idx="minor"/>
        </p:style>
        <p:txBody>
          <a:bodyPr tIns="91440" bIns="91440" anchor="ctr"/>
          <a:p>
            <a:pPr algn="ctr">
              <a:lnSpc>
                <a:spcPct val="100000"/>
              </a:lnSpc>
            </a:pPr>
            <a:r>
              <a:rPr b="1" lang="en-US" sz="2000" spc="-1" strike="noStrike">
                <a:solidFill>
                  <a:srgbClr val="000000"/>
                </a:solidFill>
                <a:uFill>
                  <a:solidFill>
                    <a:srgbClr val="ffffff"/>
                  </a:solidFill>
                </a:uFill>
                <a:latin typeface="文泉驿微米黑"/>
                <a:ea typeface="Calibri"/>
              </a:rPr>
              <a:t>Server</a:t>
            </a:r>
            <a:endParaRPr b="0" lang="en-US" sz="1800" spc="-1" strike="noStrike">
              <a:solidFill>
                <a:srgbClr val="000000"/>
              </a:solidFill>
              <a:uFill>
                <a:solidFill>
                  <a:srgbClr val="ffffff"/>
                </a:solidFill>
              </a:uFill>
              <a:latin typeface="Arial"/>
            </a:endParaRPr>
          </a:p>
        </p:txBody>
      </p:sp>
      <p:sp>
        <p:nvSpPr>
          <p:cNvPr id="268" name="CustomShape 8"/>
          <p:cNvSpPr/>
          <p:nvPr/>
        </p:nvSpPr>
        <p:spPr>
          <a:xfrm flipH="1" rot="10800000">
            <a:off x="1383480" y="6237360"/>
            <a:ext cx="545040" cy="30240"/>
          </a:xfrm>
          <a:custGeom>
            <a:avLst/>
            <a:gdLst/>
            <a:ahLst/>
            <a:rect l="l" t="t" r="r" b="b"/>
            <a:pathLst>
              <a:path w="21600" h="21600">
                <a:moveTo>
                  <a:pt x="0" y="0"/>
                </a:moveTo>
                <a:lnTo>
                  <a:pt x="21600" y="21600"/>
                </a:lnTo>
              </a:path>
            </a:pathLst>
          </a:custGeom>
          <a:noFill/>
          <a:ln w="38160">
            <a:solidFill>
              <a:srgbClr val="595959"/>
            </a:solidFill>
            <a:round/>
          </a:ln>
        </p:spPr>
        <p:style>
          <a:lnRef idx="0"/>
          <a:fillRef idx="0"/>
          <a:effectRef idx="0"/>
          <a:fontRef idx="minor"/>
        </p:style>
      </p:sp>
      <p:sp>
        <p:nvSpPr>
          <p:cNvPr id="269" name="CustomShape 9"/>
          <p:cNvSpPr/>
          <p:nvPr/>
        </p:nvSpPr>
        <p:spPr>
          <a:xfrm flipH="1">
            <a:off x="2479320" y="6165000"/>
            <a:ext cx="624600" cy="114120"/>
          </a:xfrm>
          <a:custGeom>
            <a:avLst/>
            <a:gdLst/>
            <a:ahLst/>
            <a:rect l="l" t="t" r="r" b="b"/>
            <a:pathLst>
              <a:path w="21600" h="21600">
                <a:moveTo>
                  <a:pt x="0" y="0"/>
                </a:moveTo>
                <a:lnTo>
                  <a:pt x="21600" y="21600"/>
                </a:lnTo>
              </a:path>
            </a:pathLst>
          </a:custGeom>
          <a:noFill/>
          <a:ln w="38160">
            <a:solidFill>
              <a:srgbClr val="595959"/>
            </a:solidFill>
            <a:round/>
          </a:ln>
        </p:spPr>
        <p:style>
          <a:lnRef idx="0"/>
          <a:fillRef idx="0"/>
          <a:effectRef idx="0"/>
          <a:fontRef idx="minor"/>
        </p:style>
      </p:sp>
      <p:pic>
        <p:nvPicPr>
          <p:cNvPr id="270" name="Google Shape;254;p32" descr=""/>
          <p:cNvPicPr/>
          <p:nvPr/>
        </p:nvPicPr>
        <p:blipFill>
          <a:blip r:embed="rId4"/>
          <a:stretch/>
        </p:blipFill>
        <p:spPr>
          <a:xfrm>
            <a:off x="207720" y="5837040"/>
            <a:ext cx="782280" cy="543600"/>
          </a:xfrm>
          <a:prstGeom prst="rect">
            <a:avLst/>
          </a:prstGeom>
          <a:ln w="19080">
            <a:solidFill>
              <a:srgbClr val="595959"/>
            </a:solidFill>
            <a:round/>
          </a:ln>
        </p:spPr>
      </p:pic>
      <p:pic>
        <p:nvPicPr>
          <p:cNvPr id="271" name="Google Shape;255;p32" descr=""/>
          <p:cNvPicPr/>
          <p:nvPr/>
        </p:nvPicPr>
        <p:blipFill>
          <a:blip r:embed="rId5"/>
          <a:stretch/>
        </p:blipFill>
        <p:spPr>
          <a:xfrm>
            <a:off x="8108280" y="5764680"/>
            <a:ext cx="800280" cy="800280"/>
          </a:xfrm>
          <a:prstGeom prst="rect">
            <a:avLst/>
          </a:prstGeom>
          <a:ln>
            <a:noFill/>
          </a:ln>
        </p:spPr>
      </p:pic>
      <p:sp>
        <p:nvSpPr>
          <p:cNvPr id="272" name="CustomShape 10"/>
          <p:cNvSpPr/>
          <p:nvPr/>
        </p:nvSpPr>
        <p:spPr>
          <a:xfrm>
            <a:off x="7687080" y="5968800"/>
            <a:ext cx="497520" cy="272160"/>
          </a:xfrm>
          <a:custGeom>
            <a:avLst/>
            <a:gdLst/>
            <a:ahLst/>
            <a:rect l="l" t="t" r="r" b="b"/>
            <a:pathLst>
              <a:path w="21600" h="21600">
                <a:moveTo>
                  <a:pt x="0" y="0"/>
                </a:moveTo>
                <a:lnTo>
                  <a:pt x="21600" y="21600"/>
                </a:lnTo>
              </a:path>
            </a:pathLst>
          </a:custGeom>
          <a:noFill/>
          <a:ln w="38160">
            <a:solidFill>
              <a:srgbClr val="595959"/>
            </a:solidFill>
            <a:round/>
          </a:ln>
        </p:spPr>
        <p:style>
          <a:lnRef idx="0"/>
          <a:fillRef idx="0"/>
          <a:effectRef idx="0"/>
          <a:fontRef idx="minor"/>
        </p:style>
      </p:sp>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CustomShape 1"/>
          <p:cNvSpPr/>
          <p:nvPr/>
        </p:nvSpPr>
        <p:spPr>
          <a:xfrm flipH="1">
            <a:off x="5879880" y="5938560"/>
            <a:ext cx="1203840" cy="340560"/>
          </a:xfrm>
          <a:prstGeom prst="curvedConnector3">
            <a:avLst>
              <a:gd name="adj1" fmla="val 50000"/>
            </a:avLst>
          </a:prstGeom>
          <a:noFill/>
          <a:ln w="38160">
            <a:solidFill>
              <a:srgbClr val="0000ff"/>
            </a:solidFill>
            <a:round/>
          </a:ln>
        </p:spPr>
        <p:style>
          <a:lnRef idx="0"/>
          <a:fillRef idx="0"/>
          <a:effectRef idx="0"/>
          <a:fontRef idx="minor"/>
        </p:style>
      </p:sp>
      <p:sp>
        <p:nvSpPr>
          <p:cNvPr id="274" name="TextShape 2"/>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Learn more</a:t>
            </a:r>
            <a:endParaRPr b="0" lang="en-US" sz="1400" spc="-1" strike="noStrike">
              <a:solidFill>
                <a:srgbClr val="000000"/>
              </a:solidFill>
              <a:uFill>
                <a:solidFill>
                  <a:srgbClr val="ffffff"/>
                </a:solidFill>
              </a:uFill>
              <a:latin typeface="Arial"/>
            </a:endParaRPr>
          </a:p>
        </p:txBody>
      </p:sp>
      <p:sp>
        <p:nvSpPr>
          <p:cNvPr id="275" name="CustomShape 3"/>
          <p:cNvSpPr/>
          <p:nvPr/>
        </p:nvSpPr>
        <p:spPr>
          <a:xfrm rot="10800000">
            <a:off x="5162040" y="6279480"/>
            <a:ext cx="800280" cy="360"/>
          </a:xfrm>
          <a:custGeom>
            <a:avLst/>
            <a:gdLst/>
            <a:ahLst/>
            <a:rect l="l" t="t" r="r" b="b"/>
            <a:pathLst>
              <a:path w="21600" h="21600">
                <a:moveTo>
                  <a:pt x="0" y="0"/>
                </a:moveTo>
                <a:lnTo>
                  <a:pt x="21600" y="21600"/>
                </a:lnTo>
              </a:path>
            </a:pathLst>
          </a:custGeom>
          <a:noFill/>
          <a:ln w="76320">
            <a:solidFill>
              <a:srgbClr val="666666"/>
            </a:solidFill>
            <a:round/>
          </a:ln>
        </p:spPr>
        <p:style>
          <a:lnRef idx="0"/>
          <a:fillRef idx="0"/>
          <a:effectRef idx="0"/>
          <a:fontRef idx="minor"/>
        </p:style>
      </p:sp>
      <p:sp>
        <p:nvSpPr>
          <p:cNvPr id="276" name="TextShape 4"/>
          <p:cNvSpPr txBox="1"/>
          <p:nvPr/>
        </p:nvSpPr>
        <p:spPr>
          <a:xfrm>
            <a:off x="645480" y="1377000"/>
            <a:ext cx="7715520" cy="3258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For more on basic server design, sockets and TCP/IP:</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Principles of Computer Systems</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0" lang="en-US" sz="2400" spc="-1" strike="noStrike">
                <a:solidFill>
                  <a:srgbClr val="434343"/>
                </a:solidFill>
                <a:uFill>
                  <a:solidFill>
                    <a:srgbClr val="ffffff"/>
                  </a:solidFill>
                </a:uFill>
                <a:latin typeface="文泉驿微米黑"/>
                <a:ea typeface="Calibri"/>
              </a:rPr>
              <a:t>For more on computer networks:</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Introduction to Computer Networking </a:t>
            </a:r>
            <a:r>
              <a:rPr b="0" i="1" lang="en-US" sz="2400" spc="-1" strike="noStrike">
                <a:solidFill>
                  <a:srgbClr val="434343"/>
                </a:solidFill>
                <a:uFill>
                  <a:solidFill>
                    <a:srgbClr val="ffffff"/>
                  </a:solidFill>
                </a:uFill>
                <a:latin typeface="文泉驿微米黑"/>
                <a:ea typeface="Calibri"/>
              </a:rPr>
              <a:t>(Prereq: CS110)</a:t>
            </a:r>
            <a:endParaRPr b="0" lang="en-US" sz="1400" spc="-1" strike="noStrike">
              <a:solidFill>
                <a:srgbClr val="000000"/>
              </a:solidFill>
              <a:uFill>
                <a:solidFill>
                  <a:srgbClr val="ffffff"/>
                </a:solidFill>
              </a:uFill>
              <a:latin typeface="Arial"/>
            </a:endParaRPr>
          </a:p>
        </p:txBody>
      </p:sp>
      <p:pic>
        <p:nvPicPr>
          <p:cNvPr id="277" name="Google Shape;266;p33" descr=""/>
          <p:cNvPicPr/>
          <p:nvPr/>
        </p:nvPicPr>
        <p:blipFill>
          <a:blip r:embed="rId1"/>
          <a:stretch/>
        </p:blipFill>
        <p:spPr>
          <a:xfrm>
            <a:off x="6791400" y="5594040"/>
            <a:ext cx="1141560" cy="1141560"/>
          </a:xfrm>
          <a:prstGeom prst="rect">
            <a:avLst/>
          </a:prstGeom>
          <a:ln>
            <a:noFill/>
          </a:ln>
        </p:spPr>
      </p:pic>
      <p:pic>
        <p:nvPicPr>
          <p:cNvPr id="278" name="Google Shape;262;p33" descr=""/>
          <p:cNvPicPr/>
          <p:nvPr/>
        </p:nvPicPr>
        <p:blipFill>
          <a:blip r:embed="rId2"/>
          <a:stretch/>
        </p:blipFill>
        <p:spPr>
          <a:xfrm>
            <a:off x="5010120" y="5844240"/>
            <a:ext cx="869760" cy="869760"/>
          </a:xfrm>
          <a:prstGeom prst="rect">
            <a:avLst/>
          </a:prstGeom>
          <a:ln>
            <a:noFill/>
          </a:ln>
        </p:spPr>
      </p:pic>
      <p:sp>
        <p:nvSpPr>
          <p:cNvPr id="279" name="CustomShape 5"/>
          <p:cNvSpPr/>
          <p:nvPr/>
        </p:nvSpPr>
        <p:spPr>
          <a:xfrm flipH="1">
            <a:off x="1148400" y="5157720"/>
            <a:ext cx="1491840" cy="686160"/>
          </a:xfrm>
          <a:prstGeom prst="rect">
            <a:avLst/>
          </a:prstGeom>
          <a:noFill/>
          <a:ln>
            <a:noFill/>
          </a:ln>
        </p:spPr>
        <p:style>
          <a:lnRef idx="0"/>
          <a:fillRef idx="0"/>
          <a:effectRef idx="0"/>
          <a:fontRef idx="minor"/>
        </p:style>
        <p:txBody>
          <a:bodyPr tIns="91440" bIns="91440" anchor="ctr"/>
          <a:p>
            <a:pPr algn="ctr">
              <a:lnSpc>
                <a:spcPct val="100000"/>
              </a:lnSpc>
            </a:pPr>
            <a:r>
              <a:rPr b="1" lang="en-US" sz="2000" spc="-1" strike="noStrike">
                <a:solidFill>
                  <a:srgbClr val="000000"/>
                </a:solidFill>
                <a:uFill>
                  <a:solidFill>
                    <a:srgbClr val="ffffff"/>
                  </a:solidFill>
                </a:uFill>
                <a:latin typeface="Calibri"/>
                <a:ea typeface="Calibri"/>
              </a:rPr>
              <a:t>Client</a:t>
            </a:r>
            <a:endParaRPr b="0" lang="en-US" sz="1800" spc="-1" strike="noStrike">
              <a:solidFill>
                <a:srgbClr val="000000"/>
              </a:solidFill>
              <a:uFill>
                <a:solidFill>
                  <a:srgbClr val="ffffff"/>
                </a:solidFill>
              </a:uFill>
              <a:latin typeface="Arial"/>
            </a:endParaRPr>
          </a:p>
        </p:txBody>
      </p:sp>
      <p:pic>
        <p:nvPicPr>
          <p:cNvPr id="280" name="Google Shape;268;p33" descr=""/>
          <p:cNvPicPr/>
          <p:nvPr/>
        </p:nvPicPr>
        <p:blipFill>
          <a:blip r:embed="rId3"/>
          <a:stretch/>
        </p:blipFill>
        <p:spPr>
          <a:xfrm>
            <a:off x="1141920" y="5638320"/>
            <a:ext cx="1491840" cy="977040"/>
          </a:xfrm>
          <a:prstGeom prst="rect">
            <a:avLst/>
          </a:prstGeom>
          <a:ln>
            <a:noFill/>
          </a:ln>
        </p:spPr>
      </p:pic>
      <p:sp>
        <p:nvSpPr>
          <p:cNvPr id="281" name="CustomShape 6"/>
          <p:cNvSpPr/>
          <p:nvPr/>
        </p:nvSpPr>
        <p:spPr>
          <a:xfrm flipH="1">
            <a:off x="3105360" y="5676480"/>
            <a:ext cx="1319760" cy="977040"/>
          </a:xfrm>
          <a:prstGeom prst="cloud">
            <a:avLst/>
          </a:prstGeom>
          <a:solidFill>
            <a:srgbClr val="9fc5e8"/>
          </a:solidFill>
          <a:ln>
            <a:noFill/>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Calibri"/>
                <a:ea typeface="Calibri"/>
              </a:rPr>
              <a:t>(Routing, etc…)</a:t>
            </a:r>
            <a:endParaRPr b="0" lang="en-US" sz="1800" spc="-1" strike="noStrike">
              <a:solidFill>
                <a:srgbClr val="000000"/>
              </a:solidFill>
              <a:uFill>
                <a:solidFill>
                  <a:srgbClr val="ffffff"/>
                </a:solidFill>
              </a:uFill>
              <a:latin typeface="Arial"/>
            </a:endParaRPr>
          </a:p>
        </p:txBody>
      </p:sp>
      <p:sp>
        <p:nvSpPr>
          <p:cNvPr id="282" name="CustomShape 7"/>
          <p:cNvSpPr/>
          <p:nvPr/>
        </p:nvSpPr>
        <p:spPr>
          <a:xfrm flipH="1">
            <a:off x="6616080" y="5099760"/>
            <a:ext cx="1491840" cy="686160"/>
          </a:xfrm>
          <a:prstGeom prst="rect">
            <a:avLst/>
          </a:prstGeom>
          <a:noFill/>
          <a:ln>
            <a:noFill/>
          </a:ln>
        </p:spPr>
        <p:style>
          <a:lnRef idx="0"/>
          <a:fillRef idx="0"/>
          <a:effectRef idx="0"/>
          <a:fontRef idx="minor"/>
        </p:style>
        <p:txBody>
          <a:bodyPr tIns="91440" bIns="91440" anchor="ctr"/>
          <a:p>
            <a:pPr algn="ctr">
              <a:lnSpc>
                <a:spcPct val="100000"/>
              </a:lnSpc>
            </a:pPr>
            <a:r>
              <a:rPr b="1" lang="en-US" sz="2000" spc="-1" strike="noStrike">
                <a:solidFill>
                  <a:srgbClr val="000000"/>
                </a:solidFill>
                <a:uFill>
                  <a:solidFill>
                    <a:srgbClr val="ffffff"/>
                  </a:solidFill>
                </a:uFill>
                <a:latin typeface="Calibri"/>
                <a:ea typeface="Calibri"/>
              </a:rPr>
              <a:t>Server</a:t>
            </a:r>
            <a:endParaRPr b="0" lang="en-US" sz="1800" spc="-1" strike="noStrike">
              <a:solidFill>
                <a:srgbClr val="000000"/>
              </a:solidFill>
              <a:uFill>
                <a:solidFill>
                  <a:srgbClr val="ffffff"/>
                </a:solidFill>
              </a:uFill>
              <a:latin typeface="Arial"/>
            </a:endParaRPr>
          </a:p>
        </p:txBody>
      </p:sp>
      <p:sp>
        <p:nvSpPr>
          <p:cNvPr id="283" name="CustomShape 8"/>
          <p:cNvSpPr/>
          <p:nvPr/>
        </p:nvSpPr>
        <p:spPr>
          <a:xfrm flipH="1" rot="10800000">
            <a:off x="1383480" y="6237360"/>
            <a:ext cx="545040" cy="30240"/>
          </a:xfrm>
          <a:custGeom>
            <a:avLst/>
            <a:gdLst/>
            <a:ahLst/>
            <a:rect l="l" t="t" r="r" b="b"/>
            <a:pathLst>
              <a:path w="21600" h="21600">
                <a:moveTo>
                  <a:pt x="0" y="0"/>
                </a:moveTo>
                <a:lnTo>
                  <a:pt x="21600" y="21600"/>
                </a:lnTo>
              </a:path>
            </a:pathLst>
          </a:custGeom>
          <a:noFill/>
          <a:ln w="38160">
            <a:solidFill>
              <a:srgbClr val="595959"/>
            </a:solidFill>
            <a:round/>
          </a:ln>
        </p:spPr>
        <p:style>
          <a:lnRef idx="0"/>
          <a:fillRef idx="0"/>
          <a:effectRef idx="0"/>
          <a:fontRef idx="minor"/>
        </p:style>
      </p:sp>
      <p:sp>
        <p:nvSpPr>
          <p:cNvPr id="284" name="CustomShape 9"/>
          <p:cNvSpPr/>
          <p:nvPr/>
        </p:nvSpPr>
        <p:spPr>
          <a:xfrm flipH="1">
            <a:off x="2479320" y="6165000"/>
            <a:ext cx="624600" cy="114120"/>
          </a:xfrm>
          <a:custGeom>
            <a:avLst/>
            <a:gdLst/>
            <a:ahLst/>
            <a:rect l="l" t="t" r="r" b="b"/>
            <a:pathLst>
              <a:path w="21600" h="21600">
                <a:moveTo>
                  <a:pt x="0" y="0"/>
                </a:moveTo>
                <a:lnTo>
                  <a:pt x="21600" y="21600"/>
                </a:lnTo>
              </a:path>
            </a:pathLst>
          </a:custGeom>
          <a:noFill/>
          <a:ln w="38160">
            <a:solidFill>
              <a:srgbClr val="595959"/>
            </a:solidFill>
            <a:round/>
          </a:ln>
        </p:spPr>
        <p:style>
          <a:lnRef idx="0"/>
          <a:fillRef idx="0"/>
          <a:effectRef idx="0"/>
          <a:fontRef idx="minor"/>
        </p:style>
      </p:sp>
      <p:pic>
        <p:nvPicPr>
          <p:cNvPr id="285" name="Google Shape;273;p33" descr=""/>
          <p:cNvPicPr/>
          <p:nvPr/>
        </p:nvPicPr>
        <p:blipFill>
          <a:blip r:embed="rId4"/>
          <a:stretch/>
        </p:blipFill>
        <p:spPr>
          <a:xfrm>
            <a:off x="207720" y="5837040"/>
            <a:ext cx="782280" cy="543600"/>
          </a:xfrm>
          <a:prstGeom prst="rect">
            <a:avLst/>
          </a:prstGeom>
          <a:ln w="19080">
            <a:solidFill>
              <a:srgbClr val="595959"/>
            </a:solidFill>
            <a:round/>
          </a:ln>
        </p:spPr>
      </p:pic>
      <p:pic>
        <p:nvPicPr>
          <p:cNvPr id="286" name="Google Shape;274;p33" descr=""/>
          <p:cNvPicPr/>
          <p:nvPr/>
        </p:nvPicPr>
        <p:blipFill>
          <a:blip r:embed="rId5"/>
          <a:stretch/>
        </p:blipFill>
        <p:spPr>
          <a:xfrm>
            <a:off x="8108280" y="5764680"/>
            <a:ext cx="800280" cy="800280"/>
          </a:xfrm>
          <a:prstGeom prst="rect">
            <a:avLst/>
          </a:prstGeom>
          <a:ln>
            <a:noFill/>
          </a:ln>
        </p:spPr>
      </p:pic>
      <p:sp>
        <p:nvSpPr>
          <p:cNvPr id="287" name="CustomShape 10"/>
          <p:cNvSpPr/>
          <p:nvPr/>
        </p:nvSpPr>
        <p:spPr>
          <a:xfrm>
            <a:off x="7687080" y="5968800"/>
            <a:ext cx="497520" cy="272160"/>
          </a:xfrm>
          <a:custGeom>
            <a:avLst/>
            <a:gdLst/>
            <a:ahLst/>
            <a:rect l="l" t="t" r="r" b="b"/>
            <a:pathLst>
              <a:path w="21600" h="21600">
                <a:moveTo>
                  <a:pt x="0" y="0"/>
                </a:moveTo>
                <a:lnTo>
                  <a:pt x="21600" y="21600"/>
                </a:lnTo>
              </a:path>
            </a:pathLst>
          </a:custGeom>
          <a:noFill/>
          <a:ln w="38160">
            <a:solidFill>
              <a:srgbClr val="595959"/>
            </a:solidFill>
            <a:round/>
          </a:ln>
        </p:spPr>
        <p:style>
          <a:lnRef idx="0"/>
          <a:fillRef idx="0"/>
          <a:effectRef idx="0"/>
          <a:fontRef idx="minor"/>
        </p:style>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TextShape 1"/>
          <p:cNvSpPr txBox="1"/>
          <p:nvPr/>
        </p:nvSpPr>
        <p:spPr>
          <a:xfrm>
            <a:off x="311760" y="2867760"/>
            <a:ext cx="8520120" cy="1122120"/>
          </a:xfrm>
          <a:prstGeom prst="rect">
            <a:avLst/>
          </a:prstGeom>
          <a:noFill/>
          <a:ln>
            <a:noFill/>
          </a:ln>
        </p:spPr>
        <p:txBody>
          <a:bodyPr tIns="91440" bIns="91440" anchor="ctr"/>
          <a:p>
            <a:pPr algn="ctr">
              <a:lnSpc>
                <a:spcPct val="100000"/>
              </a:lnSpc>
            </a:pPr>
            <a:r>
              <a:rPr b="0" lang="en-US" sz="3600" spc="-1" strike="noStrike">
                <a:solidFill>
                  <a:srgbClr val="000000"/>
                </a:solidFill>
                <a:uFill>
                  <a:solidFill>
                    <a:srgbClr val="ffffff"/>
                  </a:solidFill>
                </a:uFill>
                <a:latin typeface="文泉驿微米黑"/>
                <a:ea typeface="Montserrat"/>
              </a:rPr>
              <a:t>NodeJS</a:t>
            </a:r>
            <a:endParaRPr b="0" lang="en-US" sz="1400" spc="-1" strike="noStrike">
              <a:solidFill>
                <a:srgbClr val="000000"/>
              </a:solidFill>
              <a:uFill>
                <a:solidFill>
                  <a:srgbClr val="ffffff"/>
                </a:solidFill>
              </a:uFill>
              <a:latin typeface="Arial"/>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NodeJS</a:t>
            </a:r>
            <a:endParaRPr b="0" lang="en-US" sz="1400" spc="-1" strike="noStrike">
              <a:solidFill>
                <a:srgbClr val="000000"/>
              </a:solidFill>
              <a:uFill>
                <a:solidFill>
                  <a:srgbClr val="ffffff"/>
                </a:solidFill>
              </a:uFill>
              <a:latin typeface="Arial"/>
            </a:endParaRPr>
          </a:p>
        </p:txBody>
      </p:sp>
      <p:sp>
        <p:nvSpPr>
          <p:cNvPr id="290" name="TextShape 2"/>
          <p:cNvSpPr txBox="1"/>
          <p:nvPr/>
        </p:nvSpPr>
        <p:spPr>
          <a:xfrm>
            <a:off x="782640" y="1560240"/>
            <a:ext cx="7578360" cy="4649400"/>
          </a:xfrm>
          <a:prstGeom prst="rect">
            <a:avLst/>
          </a:prstGeom>
          <a:noFill/>
          <a:ln>
            <a:noFill/>
          </a:ln>
        </p:spPr>
        <p:txBody>
          <a:bodyPr tIns="91440" bIns="91440"/>
          <a:p>
            <a:pPr>
              <a:lnSpc>
                <a:spcPct val="115000"/>
              </a:lnSpc>
            </a:pPr>
            <a:r>
              <a:rPr b="1" lang="en-US" sz="2200" spc="-1" strike="noStrike">
                <a:solidFill>
                  <a:srgbClr val="434343"/>
                </a:solidFill>
                <a:uFill>
                  <a:solidFill>
                    <a:srgbClr val="ffffff"/>
                  </a:solidFill>
                </a:uFill>
                <a:latin typeface="文泉驿微米黑"/>
                <a:ea typeface="Calibri"/>
              </a:rPr>
              <a:t>NodeJS:</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A JavaScript runtime written in C++.</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Can interpret and execute JavaScript.</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Includes support for the NodeJS API.</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1" lang="en-US" sz="2200" spc="-1" strike="noStrike">
                <a:solidFill>
                  <a:srgbClr val="434343"/>
                </a:solidFill>
                <a:uFill>
                  <a:solidFill>
                    <a:srgbClr val="ffffff"/>
                  </a:solidFill>
                </a:uFill>
                <a:latin typeface="文泉驿微米黑"/>
                <a:ea typeface="Calibri"/>
              </a:rPr>
              <a:t>NodeJS API:</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A set of JavaScript libraries that are useful for creating server programs.</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1" lang="en-US" sz="2200" spc="-1" strike="noStrike">
                <a:solidFill>
                  <a:srgbClr val="434343"/>
                </a:solidFill>
                <a:uFill>
                  <a:solidFill>
                    <a:srgbClr val="ffffff"/>
                  </a:solidFill>
                </a:uFill>
                <a:latin typeface="文泉驿微米黑"/>
                <a:ea typeface="Calibri"/>
              </a:rPr>
              <a:t>V8 (from Chrome):</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The JavaScript interpreter ("engine") that NodeJS uses to interpret, compile, and execute JavaScript code</a:t>
            </a:r>
            <a:endParaRPr b="0" lang="en-US" sz="1400" spc="-1" strike="noStrike">
              <a:solidFill>
                <a:srgbClr val="000000"/>
              </a:solidFill>
              <a:uFill>
                <a:solidFill>
                  <a:srgbClr val="ffffff"/>
                </a:solidFill>
              </a:uFill>
              <a:latin typeface="Arial"/>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NodeJS</a:t>
            </a:r>
            <a:endParaRPr b="0" lang="en-US" sz="1400" spc="-1" strike="noStrike">
              <a:solidFill>
                <a:srgbClr val="000000"/>
              </a:solidFill>
              <a:uFill>
                <a:solidFill>
                  <a:srgbClr val="ffffff"/>
                </a:solidFill>
              </a:uFill>
              <a:latin typeface="Arial"/>
            </a:endParaRPr>
          </a:p>
        </p:txBody>
      </p:sp>
      <p:sp>
        <p:nvSpPr>
          <p:cNvPr id="292" name="TextShape 2"/>
          <p:cNvSpPr txBox="1"/>
          <p:nvPr/>
        </p:nvSpPr>
        <p:spPr>
          <a:xfrm>
            <a:off x="782640" y="1560240"/>
            <a:ext cx="7578360" cy="4649400"/>
          </a:xfrm>
          <a:prstGeom prst="rect">
            <a:avLst/>
          </a:prstGeom>
          <a:noFill/>
          <a:ln>
            <a:noFill/>
          </a:ln>
        </p:spPr>
        <p:txBody>
          <a:bodyPr tIns="91440" bIns="91440"/>
          <a:p>
            <a:pPr>
              <a:lnSpc>
                <a:spcPct val="115000"/>
              </a:lnSpc>
            </a:pPr>
            <a:r>
              <a:rPr b="1" lang="en-US" sz="2200" spc="-1" strike="noStrike">
                <a:solidFill>
                  <a:srgbClr val="434343"/>
                </a:solidFill>
                <a:uFill>
                  <a:solidFill>
                    <a:srgbClr val="ffffff"/>
                  </a:solidFill>
                </a:uFill>
                <a:latin typeface="文泉驿微米黑"/>
                <a:ea typeface="Calibri"/>
              </a:rPr>
              <a:t>NodeJS:</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A JavaScript runtime written in C++.</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Can interpret and execute JavaScript.</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Includes support for the NodeJS API.</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1" lang="en-US" sz="2200" spc="-1" strike="noStrike">
                <a:solidFill>
                  <a:srgbClr val="434343"/>
                </a:solidFill>
                <a:uFill>
                  <a:solidFill>
                    <a:srgbClr val="ffffff"/>
                  </a:solidFill>
                </a:uFill>
                <a:latin typeface="文泉驿微米黑"/>
                <a:ea typeface="Calibri"/>
              </a:rPr>
              <a:t>NodeJS API:</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A set of JavaScript libraries that are useful for creating server programs.</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1" lang="en-US" sz="2200" spc="-1" strike="noStrike">
                <a:solidFill>
                  <a:srgbClr val="434343"/>
                </a:solidFill>
                <a:uFill>
                  <a:solidFill>
                    <a:srgbClr val="ffffff"/>
                  </a:solidFill>
                </a:uFill>
                <a:latin typeface="文泉驿微米黑"/>
                <a:ea typeface="Calibri"/>
              </a:rPr>
              <a:t>V8 (from Chrome):</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The JavaScript interpreter ("engine") that NodeJS uses to interpret, compile, and execute JavaScript code</a:t>
            </a:r>
            <a:endParaRPr b="0" lang="en-US" sz="1400" spc="-1" strike="noStrike">
              <a:solidFill>
                <a:srgbClr val="000000"/>
              </a:solidFill>
              <a:uFill>
                <a:solidFill>
                  <a:srgbClr val="ffffff"/>
                </a:solidFill>
              </a:uFill>
              <a:latin typeface="Arial"/>
            </a:endParaRPr>
          </a:p>
        </p:txBody>
      </p:sp>
      <p:sp>
        <p:nvSpPr>
          <p:cNvPr id="293" name="CustomShape 3"/>
          <p:cNvSpPr/>
          <p:nvPr/>
        </p:nvSpPr>
        <p:spPr>
          <a:xfrm>
            <a:off x="844200" y="1914120"/>
            <a:ext cx="5335560" cy="693000"/>
          </a:xfrm>
          <a:prstGeom prst="ellipse">
            <a:avLst/>
          </a:prstGeom>
          <a:noFill/>
          <a:ln w="38160">
            <a:solidFill>
              <a:srgbClr val="0000ff"/>
            </a:solidFill>
            <a:round/>
          </a:ln>
        </p:spPr>
        <p:style>
          <a:lnRef idx="0"/>
          <a:fillRef idx="0"/>
          <a:effectRef idx="0"/>
          <a:fontRef idx="minor"/>
        </p:style>
      </p:sp>
      <p:sp>
        <p:nvSpPr>
          <p:cNvPr id="294" name="CustomShape 4"/>
          <p:cNvSpPr/>
          <p:nvPr/>
        </p:nvSpPr>
        <p:spPr>
          <a:xfrm>
            <a:off x="5995080" y="1672920"/>
            <a:ext cx="3017880" cy="1386360"/>
          </a:xfrm>
          <a:prstGeom prst="rect">
            <a:avLst/>
          </a:prstGeom>
          <a:noFill/>
          <a:ln>
            <a:noFill/>
          </a:ln>
        </p:spPr>
        <p:style>
          <a:lnRef idx="0"/>
          <a:fillRef idx="0"/>
          <a:effectRef idx="0"/>
          <a:fontRef idx="minor"/>
        </p:style>
        <p:txBody>
          <a:bodyPr tIns="91440" bIns="91440"/>
          <a:p>
            <a:pPr algn="ctr">
              <a:lnSpc>
                <a:spcPct val="100000"/>
              </a:lnSpc>
            </a:pPr>
            <a:r>
              <a:rPr b="1" lang="en-US" sz="3600" spc="-1" strike="noStrike">
                <a:solidFill>
                  <a:srgbClr val="434343"/>
                </a:solidFill>
                <a:uFill>
                  <a:solidFill>
                    <a:srgbClr val="ffffff"/>
                  </a:solidFill>
                </a:uFill>
                <a:latin typeface="文泉驿微米黑"/>
                <a:ea typeface="Calibri"/>
              </a:rPr>
              <a:t>Q: What does this mean?</a:t>
            </a:r>
            <a:endParaRPr b="0" lang="en-US" sz="1800" spc="-1" strike="noStrike">
              <a:solidFill>
                <a:srgbClr val="000000"/>
              </a:solidFill>
              <a:uFill>
                <a:solidFill>
                  <a:srgbClr val="ffffff"/>
                </a:solidFill>
              </a:uFill>
              <a:latin typeface="Arial"/>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First: Chrome</a:t>
            </a:r>
            <a:endParaRPr b="0" lang="en-US" sz="1400" spc="-1" strike="noStrike">
              <a:solidFill>
                <a:srgbClr val="000000"/>
              </a:solidFill>
              <a:uFill>
                <a:solidFill>
                  <a:srgbClr val="ffffff"/>
                </a:solidFill>
              </a:uFill>
              <a:latin typeface="Arial"/>
            </a:endParaRPr>
          </a:p>
        </p:txBody>
      </p:sp>
      <p:sp>
        <p:nvSpPr>
          <p:cNvPr id="296" name="TextShape 2"/>
          <p:cNvSpPr txBox="1"/>
          <p:nvPr/>
        </p:nvSpPr>
        <p:spPr>
          <a:xfrm>
            <a:off x="720000" y="1493280"/>
            <a:ext cx="7578360" cy="4554720"/>
          </a:xfrm>
          <a:prstGeom prst="rect">
            <a:avLst/>
          </a:prstGeom>
          <a:noFill/>
          <a:ln>
            <a:noFill/>
          </a:ln>
        </p:spPr>
        <p:txBody>
          <a:bodyPr tIns="91440" bIns="91440"/>
          <a:p>
            <a:pPr>
              <a:lnSpc>
                <a:spcPct val="115000"/>
              </a:lnSpc>
            </a:pPr>
            <a:r>
              <a:rPr b="1" lang="en-US" sz="2200" spc="-1" strike="noStrike">
                <a:solidFill>
                  <a:srgbClr val="434343"/>
                </a:solidFill>
                <a:uFill>
                  <a:solidFill>
                    <a:srgbClr val="ffffff"/>
                  </a:solidFill>
                </a:uFill>
                <a:latin typeface="文泉驿微米黑"/>
                <a:ea typeface="Calibri"/>
              </a:rPr>
              <a:t>Chrome</a:t>
            </a:r>
            <a:r>
              <a:rPr b="0" lang="en-US" sz="2200" spc="-1" strike="noStrike">
                <a:solidFill>
                  <a:srgbClr val="434343"/>
                </a:solidFill>
                <a:uFill>
                  <a:solidFill>
                    <a:srgbClr val="ffffff"/>
                  </a:solidFill>
                </a:uFill>
                <a:latin typeface="文泉驿微米黑"/>
                <a:ea typeface="Calibri"/>
              </a:rPr>
              <a:t>: </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A browser written in C++.</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Can interpret and execute JavaScript code.</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Includes support for the DOM APIs.</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1" lang="en-US" sz="2200" spc="-1" strike="noStrike">
                <a:solidFill>
                  <a:srgbClr val="434343"/>
                </a:solidFill>
                <a:uFill>
                  <a:solidFill>
                    <a:srgbClr val="ffffff"/>
                  </a:solidFill>
                </a:uFill>
                <a:latin typeface="文泉驿微米黑"/>
                <a:ea typeface="Calibri"/>
              </a:rPr>
              <a:t>DOM APIs</a:t>
            </a:r>
            <a:r>
              <a:rPr b="0" lang="en-US" sz="2200" spc="-1" strike="noStrike">
                <a:solidFill>
                  <a:srgbClr val="434343"/>
                </a:solidFill>
                <a:uFill>
                  <a:solidFill>
                    <a:srgbClr val="ffffff"/>
                  </a:solidFill>
                </a:uFill>
                <a:latin typeface="文泉驿微米黑"/>
                <a:ea typeface="Calibri"/>
              </a:rPr>
              <a:t>:</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JavaScript libraries to interact with a web page</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1" lang="en-US" sz="2200" spc="-1" strike="noStrike">
                <a:solidFill>
                  <a:srgbClr val="434343"/>
                </a:solidFill>
                <a:uFill>
                  <a:solidFill>
                    <a:srgbClr val="ffffff"/>
                  </a:solidFill>
                </a:uFill>
                <a:latin typeface="文泉驿微米黑"/>
                <a:ea typeface="Calibri"/>
              </a:rPr>
              <a:t>V8:</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The JavaScript interpreter ("engine") that Chrome uses to interpret, compile, and execute JavaScript code</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p:txBody>
      </p:sp>
      <p:pic>
        <p:nvPicPr>
          <p:cNvPr id="297" name="Google Shape;301;p37" descr=""/>
          <p:cNvPicPr/>
          <p:nvPr/>
        </p:nvPicPr>
        <p:blipFill>
          <a:blip r:embed="rId1"/>
          <a:stretch/>
        </p:blipFill>
        <p:spPr>
          <a:xfrm>
            <a:off x="6268320" y="347040"/>
            <a:ext cx="2639160" cy="1979280"/>
          </a:xfrm>
          <a:prstGeom prst="rect">
            <a:avLst/>
          </a:prstGeom>
          <a:ln>
            <a:noFill/>
          </a:ln>
        </p:spPr>
      </p:pic>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Chrome, V8, DOM</a:t>
            </a:r>
            <a:endParaRPr b="0" lang="en-US" sz="1400" spc="-1" strike="noStrike">
              <a:solidFill>
                <a:srgbClr val="000000"/>
              </a:solidFill>
              <a:uFill>
                <a:solidFill>
                  <a:srgbClr val="ffffff"/>
                </a:solidFill>
              </a:uFill>
              <a:latin typeface="Arial"/>
            </a:endParaRPr>
          </a:p>
        </p:txBody>
      </p:sp>
      <p:pic>
        <p:nvPicPr>
          <p:cNvPr id="299" name="Google Shape;307;p38" descr=""/>
          <p:cNvPicPr/>
          <p:nvPr/>
        </p:nvPicPr>
        <p:blipFill>
          <a:blip r:embed="rId1"/>
          <a:srcRect l="0" t="22346" r="0" b="0"/>
          <a:stretch/>
        </p:blipFill>
        <p:spPr>
          <a:xfrm>
            <a:off x="607320" y="1582560"/>
            <a:ext cx="2533320" cy="1439640"/>
          </a:xfrm>
          <a:prstGeom prst="rect">
            <a:avLst/>
          </a:prstGeom>
          <a:ln>
            <a:noFill/>
          </a:ln>
        </p:spPr>
      </p:pic>
      <p:sp>
        <p:nvSpPr>
          <p:cNvPr id="300" name="CustomShape 2"/>
          <p:cNvSpPr/>
          <p:nvPr/>
        </p:nvSpPr>
        <p:spPr>
          <a:xfrm>
            <a:off x="396000" y="2411640"/>
            <a:ext cx="8269920" cy="3948480"/>
          </a:xfrm>
          <a:prstGeom prst="roundRect">
            <a:avLst>
              <a:gd name="adj" fmla="val 5866"/>
            </a:avLst>
          </a:prstGeom>
          <a:noFill/>
          <a:ln w="28440">
            <a:solidFill>
              <a:srgbClr val="595959"/>
            </a:solidFill>
            <a:round/>
          </a:ln>
        </p:spPr>
        <p:style>
          <a:lnRef idx="0"/>
          <a:fillRef idx="0"/>
          <a:effectRef idx="0"/>
          <a:fontRef idx="minor"/>
        </p:style>
      </p:sp>
      <p:sp>
        <p:nvSpPr>
          <p:cNvPr id="301" name="CustomShape 3"/>
          <p:cNvSpPr/>
          <p:nvPr/>
        </p:nvSpPr>
        <p:spPr>
          <a:xfrm>
            <a:off x="5320440" y="3133080"/>
            <a:ext cx="2757960" cy="2848320"/>
          </a:xfrm>
          <a:prstGeom prst="rect">
            <a:avLst/>
          </a:prstGeom>
          <a:solidFill>
            <a:srgbClr val="d9ead3"/>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DOM API Implementation</a:t>
            </a:r>
            <a:endParaRPr b="0" lang="en-US" sz="1800" spc="-1" strike="noStrike">
              <a:solidFill>
                <a:srgbClr val="000000"/>
              </a:solidFill>
              <a:uFill>
                <a:solidFill>
                  <a:srgbClr val="ffffff"/>
                </a:solidFill>
              </a:uFill>
              <a:latin typeface="Arial"/>
            </a:endParaRPr>
          </a:p>
        </p:txBody>
      </p:sp>
      <p:sp>
        <p:nvSpPr>
          <p:cNvPr id="302" name="CustomShape 4"/>
          <p:cNvSpPr/>
          <p:nvPr/>
        </p:nvSpPr>
        <p:spPr>
          <a:xfrm>
            <a:off x="986760" y="3134160"/>
            <a:ext cx="3888360" cy="2923920"/>
          </a:xfrm>
          <a:prstGeom prst="rect">
            <a:avLst/>
          </a:prstGeom>
          <a:solidFill>
            <a:srgbClr val="eeeeee"/>
          </a:solidFill>
          <a:ln w="9360">
            <a:solidFill>
              <a:srgbClr val="595959"/>
            </a:solidFill>
            <a:round/>
          </a:ln>
        </p:spPr>
        <p:style>
          <a:lnRef idx="0"/>
          <a:fillRef idx="0"/>
          <a:effectRef idx="0"/>
          <a:fontRef idx="minor"/>
        </p:style>
      </p:sp>
      <p:pic>
        <p:nvPicPr>
          <p:cNvPr id="303" name="Google Shape;312;p38" descr=""/>
          <p:cNvPicPr/>
          <p:nvPr/>
        </p:nvPicPr>
        <p:blipFill>
          <a:blip r:embed="rId2"/>
          <a:stretch/>
        </p:blipFill>
        <p:spPr>
          <a:xfrm>
            <a:off x="2549160" y="2742120"/>
            <a:ext cx="763200" cy="763200"/>
          </a:xfrm>
          <a:prstGeom prst="rect">
            <a:avLst/>
          </a:prstGeom>
          <a:ln>
            <a:noFill/>
          </a:ln>
        </p:spPr>
      </p:pic>
      <p:sp>
        <p:nvSpPr>
          <p:cNvPr id="304" name="CustomShape 5"/>
          <p:cNvSpPr/>
          <p:nvPr/>
        </p:nvSpPr>
        <p:spPr>
          <a:xfrm>
            <a:off x="2720160" y="3786480"/>
            <a:ext cx="1868760" cy="2064600"/>
          </a:xfrm>
          <a:prstGeom prst="roundRect">
            <a:avLst>
              <a:gd name="adj" fmla="val 16667"/>
            </a:avLst>
          </a:prstGeom>
          <a:solidFill>
            <a:srgbClr val="fce5cd"/>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JavaScript runtime</a:t>
            </a:r>
            <a:endParaRPr b="0" lang="en-US" sz="1800" spc="-1" strike="noStrike">
              <a:solidFill>
                <a:srgbClr val="000000"/>
              </a:solidFill>
              <a:uFill>
                <a:solidFill>
                  <a:srgbClr val="ffffff"/>
                </a:solidFill>
              </a:uFill>
              <a:latin typeface="Arial"/>
            </a:endParaRPr>
          </a:p>
          <a:p>
            <a:pPr algn="ctr">
              <a:lnSpc>
                <a:spcPct val="100000"/>
              </a:lnSpc>
            </a:pPr>
            <a:r>
              <a:rPr b="0" lang="en-US" sz="1800" spc="-1" strike="noStrike">
                <a:solidFill>
                  <a:srgbClr val="000000"/>
                </a:solidFill>
                <a:uFill>
                  <a:solidFill>
                    <a:srgbClr val="ffffff"/>
                  </a:solidFill>
                </a:uFill>
                <a:latin typeface="文泉驿微米黑"/>
                <a:ea typeface="Calibri"/>
              </a:rPr>
              <a:t>(Call stack, memory, etc.)</a:t>
            </a:r>
            <a:endParaRPr b="0" lang="en-US" sz="1800" spc="-1" strike="noStrike">
              <a:solidFill>
                <a:srgbClr val="000000"/>
              </a:solidFill>
              <a:uFill>
                <a:solidFill>
                  <a:srgbClr val="ffffff"/>
                </a:solidFill>
              </a:uFill>
              <a:latin typeface="Arial"/>
            </a:endParaRPr>
          </a:p>
        </p:txBody>
      </p:sp>
      <p:sp>
        <p:nvSpPr>
          <p:cNvPr id="305" name="CustomShape 6"/>
          <p:cNvSpPr/>
          <p:nvPr/>
        </p:nvSpPr>
        <p:spPr>
          <a:xfrm>
            <a:off x="1244520" y="386928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Parser</a:t>
            </a:r>
            <a:endParaRPr b="0" lang="en-US" sz="1800" spc="-1" strike="noStrike">
              <a:solidFill>
                <a:srgbClr val="000000"/>
              </a:solidFill>
              <a:uFill>
                <a:solidFill>
                  <a:srgbClr val="ffffff"/>
                </a:solidFill>
              </a:uFill>
              <a:latin typeface="Arial"/>
            </a:endParaRPr>
          </a:p>
        </p:txBody>
      </p:sp>
      <p:sp>
        <p:nvSpPr>
          <p:cNvPr id="306" name="CustomShape 7"/>
          <p:cNvSpPr/>
          <p:nvPr/>
        </p:nvSpPr>
        <p:spPr>
          <a:xfrm>
            <a:off x="1244520" y="523152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Garbage Collector</a:t>
            </a:r>
            <a:endParaRPr b="0" lang="en-US" sz="1800" spc="-1" strike="noStrike">
              <a:solidFill>
                <a:srgbClr val="000000"/>
              </a:solidFill>
              <a:uFill>
                <a:solidFill>
                  <a:srgbClr val="ffffff"/>
                </a:solidFill>
              </a:uFill>
              <a:latin typeface="Arial"/>
            </a:endParaRPr>
          </a:p>
        </p:txBody>
      </p:sp>
      <p:sp>
        <p:nvSpPr>
          <p:cNvPr id="307" name="CustomShape 8"/>
          <p:cNvSpPr/>
          <p:nvPr/>
        </p:nvSpPr>
        <p:spPr>
          <a:xfrm>
            <a:off x="1244520" y="454752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Execution Engine</a:t>
            </a:r>
            <a:endParaRPr b="0" lang="en-US" sz="1800" spc="-1" strike="noStrike">
              <a:solidFill>
                <a:srgbClr val="000000"/>
              </a:solidFill>
              <a:uFill>
                <a:solidFill>
                  <a:srgbClr val="ffffff"/>
                </a:solidFill>
              </a:uFill>
              <a:latin typeface="Arial"/>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8" name="Google Shape;321;p39" descr=""/>
          <p:cNvPicPr/>
          <p:nvPr/>
        </p:nvPicPr>
        <p:blipFill>
          <a:blip r:embed="rId1"/>
          <a:srcRect l="0" t="22346" r="0" b="0"/>
          <a:stretch/>
        </p:blipFill>
        <p:spPr>
          <a:xfrm>
            <a:off x="607320" y="439560"/>
            <a:ext cx="2533320" cy="1439640"/>
          </a:xfrm>
          <a:prstGeom prst="rect">
            <a:avLst/>
          </a:prstGeom>
          <a:ln>
            <a:noFill/>
          </a:ln>
        </p:spPr>
      </p:pic>
      <p:sp>
        <p:nvSpPr>
          <p:cNvPr id="309" name="CustomShape 1"/>
          <p:cNvSpPr/>
          <p:nvPr/>
        </p:nvSpPr>
        <p:spPr>
          <a:xfrm>
            <a:off x="396000" y="1268640"/>
            <a:ext cx="8269920" cy="3948480"/>
          </a:xfrm>
          <a:prstGeom prst="roundRect">
            <a:avLst>
              <a:gd name="adj" fmla="val 5866"/>
            </a:avLst>
          </a:prstGeom>
          <a:noFill/>
          <a:ln w="28440">
            <a:solidFill>
              <a:srgbClr val="595959"/>
            </a:solidFill>
            <a:round/>
          </a:ln>
        </p:spPr>
        <p:style>
          <a:lnRef idx="0"/>
          <a:fillRef idx="0"/>
          <a:effectRef idx="0"/>
          <a:fontRef idx="minor"/>
        </p:style>
      </p:sp>
      <p:sp>
        <p:nvSpPr>
          <p:cNvPr id="310" name="CustomShape 2"/>
          <p:cNvSpPr/>
          <p:nvPr/>
        </p:nvSpPr>
        <p:spPr>
          <a:xfrm>
            <a:off x="5320440" y="1990080"/>
            <a:ext cx="2757960" cy="2848320"/>
          </a:xfrm>
          <a:prstGeom prst="rect">
            <a:avLst/>
          </a:prstGeom>
          <a:solidFill>
            <a:srgbClr val="d9ead3"/>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DOM API Implementation</a:t>
            </a:r>
            <a:endParaRPr b="0" lang="en-US" sz="1800" spc="-1" strike="noStrike">
              <a:solidFill>
                <a:srgbClr val="000000"/>
              </a:solidFill>
              <a:uFill>
                <a:solidFill>
                  <a:srgbClr val="ffffff"/>
                </a:solidFill>
              </a:uFill>
              <a:latin typeface="Arial"/>
            </a:endParaRPr>
          </a:p>
        </p:txBody>
      </p:sp>
      <p:sp>
        <p:nvSpPr>
          <p:cNvPr id="311" name="CustomShape 3"/>
          <p:cNvSpPr/>
          <p:nvPr/>
        </p:nvSpPr>
        <p:spPr>
          <a:xfrm>
            <a:off x="1467000" y="5727600"/>
            <a:ext cx="6209640" cy="753120"/>
          </a:xfrm>
          <a:prstGeom prst="rect">
            <a:avLst/>
          </a:prstGeom>
          <a:noFill/>
          <a:ln>
            <a:noFill/>
          </a:ln>
        </p:spPr>
        <p:style>
          <a:lnRef idx="0"/>
          <a:fillRef idx="0"/>
          <a:effectRef idx="0"/>
          <a:fontRef idx="minor"/>
        </p:style>
        <p:txBody>
          <a:bodyPr tIns="91440" bIns="91440"/>
          <a:p>
            <a:pPr algn="ctr">
              <a:lnSpc>
                <a:spcPct val="100000"/>
              </a:lnSpc>
            </a:pPr>
            <a:r>
              <a:rPr b="0" lang="en-US" sz="2400" spc="-1" strike="noStrike">
                <a:solidFill>
                  <a:srgbClr val="000000"/>
                </a:solidFill>
                <a:uFill>
                  <a:solidFill>
                    <a:srgbClr val="ffffff"/>
                  </a:solidFill>
                </a:uFill>
                <a:latin typeface="文泉驿微米黑"/>
                <a:ea typeface="Consolas"/>
              </a:rPr>
              <a:t>const name = 'V8';</a:t>
            </a:r>
            <a:endParaRPr b="0" lang="en-US" sz="1800" spc="-1" strike="noStrike">
              <a:solidFill>
                <a:srgbClr val="000000"/>
              </a:solidFill>
              <a:uFill>
                <a:solidFill>
                  <a:srgbClr val="ffffff"/>
                </a:solidFill>
              </a:uFill>
              <a:latin typeface="Arial"/>
            </a:endParaRPr>
          </a:p>
        </p:txBody>
      </p:sp>
      <p:sp>
        <p:nvSpPr>
          <p:cNvPr id="312" name="CustomShape 4"/>
          <p:cNvSpPr/>
          <p:nvPr/>
        </p:nvSpPr>
        <p:spPr>
          <a:xfrm>
            <a:off x="986760" y="1914840"/>
            <a:ext cx="3888360" cy="2923920"/>
          </a:xfrm>
          <a:prstGeom prst="rect">
            <a:avLst/>
          </a:prstGeom>
          <a:solidFill>
            <a:srgbClr val="eeeeee"/>
          </a:solidFill>
          <a:ln w="9360">
            <a:solidFill>
              <a:srgbClr val="595959"/>
            </a:solidFill>
            <a:round/>
          </a:ln>
        </p:spPr>
        <p:style>
          <a:lnRef idx="0"/>
          <a:fillRef idx="0"/>
          <a:effectRef idx="0"/>
          <a:fontRef idx="minor"/>
        </p:style>
      </p:sp>
      <p:pic>
        <p:nvPicPr>
          <p:cNvPr id="313" name="Google Shape;327;p39" descr=""/>
          <p:cNvPicPr/>
          <p:nvPr/>
        </p:nvPicPr>
        <p:blipFill>
          <a:blip r:embed="rId2"/>
          <a:stretch/>
        </p:blipFill>
        <p:spPr>
          <a:xfrm>
            <a:off x="2549160" y="1523160"/>
            <a:ext cx="763200" cy="763200"/>
          </a:xfrm>
          <a:prstGeom prst="rect">
            <a:avLst/>
          </a:prstGeom>
          <a:ln>
            <a:noFill/>
          </a:ln>
        </p:spPr>
      </p:pic>
      <p:sp>
        <p:nvSpPr>
          <p:cNvPr id="314" name="CustomShape 5"/>
          <p:cNvSpPr/>
          <p:nvPr/>
        </p:nvSpPr>
        <p:spPr>
          <a:xfrm>
            <a:off x="2720160" y="2567160"/>
            <a:ext cx="1868760" cy="2064600"/>
          </a:xfrm>
          <a:prstGeom prst="roundRect">
            <a:avLst>
              <a:gd name="adj" fmla="val 16667"/>
            </a:avLst>
          </a:prstGeom>
          <a:solidFill>
            <a:srgbClr val="fce5cd"/>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JavaScript runtime</a:t>
            </a:r>
            <a:endParaRPr b="0" lang="en-US" sz="1800" spc="-1" strike="noStrike">
              <a:solidFill>
                <a:srgbClr val="000000"/>
              </a:solidFill>
              <a:uFill>
                <a:solidFill>
                  <a:srgbClr val="ffffff"/>
                </a:solidFill>
              </a:uFill>
              <a:latin typeface="Arial"/>
            </a:endParaRPr>
          </a:p>
          <a:p>
            <a:pPr algn="ctr">
              <a:lnSpc>
                <a:spcPct val="100000"/>
              </a:lnSpc>
            </a:pPr>
            <a:r>
              <a:rPr b="0" lang="en-US" sz="1800" spc="-1" strike="noStrike">
                <a:solidFill>
                  <a:srgbClr val="000000"/>
                </a:solidFill>
                <a:uFill>
                  <a:solidFill>
                    <a:srgbClr val="ffffff"/>
                  </a:solidFill>
                </a:uFill>
                <a:latin typeface="文泉驿微米黑"/>
                <a:ea typeface="Calibri"/>
              </a:rPr>
              <a:t>(Call stack, memory, etc.)</a:t>
            </a:r>
            <a:endParaRPr b="0" lang="en-US" sz="1800" spc="-1" strike="noStrike">
              <a:solidFill>
                <a:srgbClr val="000000"/>
              </a:solidFill>
              <a:uFill>
                <a:solidFill>
                  <a:srgbClr val="ffffff"/>
                </a:solidFill>
              </a:uFill>
              <a:latin typeface="Arial"/>
            </a:endParaRPr>
          </a:p>
        </p:txBody>
      </p:sp>
      <p:sp>
        <p:nvSpPr>
          <p:cNvPr id="315" name="CustomShape 6"/>
          <p:cNvSpPr/>
          <p:nvPr/>
        </p:nvSpPr>
        <p:spPr>
          <a:xfrm>
            <a:off x="1244520" y="265032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Parser</a:t>
            </a:r>
            <a:endParaRPr b="0" lang="en-US" sz="1800" spc="-1" strike="noStrike">
              <a:solidFill>
                <a:srgbClr val="000000"/>
              </a:solidFill>
              <a:uFill>
                <a:solidFill>
                  <a:srgbClr val="ffffff"/>
                </a:solidFill>
              </a:uFill>
              <a:latin typeface="Arial"/>
            </a:endParaRPr>
          </a:p>
        </p:txBody>
      </p:sp>
      <p:sp>
        <p:nvSpPr>
          <p:cNvPr id="316" name="CustomShape 7"/>
          <p:cNvSpPr/>
          <p:nvPr/>
        </p:nvSpPr>
        <p:spPr>
          <a:xfrm>
            <a:off x="1244520" y="401256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Garbage Collector</a:t>
            </a:r>
            <a:endParaRPr b="0" lang="en-US" sz="1800" spc="-1" strike="noStrike">
              <a:solidFill>
                <a:srgbClr val="000000"/>
              </a:solidFill>
              <a:uFill>
                <a:solidFill>
                  <a:srgbClr val="ffffff"/>
                </a:solidFill>
              </a:uFill>
              <a:latin typeface="Arial"/>
            </a:endParaRPr>
          </a:p>
        </p:txBody>
      </p:sp>
      <p:sp>
        <p:nvSpPr>
          <p:cNvPr id="317" name="CustomShape 8"/>
          <p:cNvSpPr/>
          <p:nvPr/>
        </p:nvSpPr>
        <p:spPr>
          <a:xfrm>
            <a:off x="1244520" y="332856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Execution Engine</a:t>
            </a:r>
            <a:endParaRPr b="0" lang="en-US" sz="1800" spc="-1" strike="noStrike">
              <a:solidFill>
                <a:srgbClr val="000000"/>
              </a:solidFill>
              <a:uFill>
                <a:solidFill>
                  <a:srgbClr val="ffffff"/>
                </a:solidFill>
              </a:uFill>
              <a:latin typeface="Arial"/>
            </a:endParaRPr>
          </a:p>
        </p:txBody>
      </p:sp>
      <p:sp>
        <p:nvSpPr>
          <p:cNvPr id="318" name="CustomShape 9"/>
          <p:cNvSpPr/>
          <p:nvPr/>
        </p:nvSpPr>
        <p:spPr>
          <a:xfrm>
            <a:off x="810360" y="2909160"/>
            <a:ext cx="656280" cy="1224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319" name="CustomShape 10"/>
          <p:cNvSpPr/>
          <p:nvPr/>
        </p:nvSpPr>
        <p:spPr>
          <a:xfrm>
            <a:off x="2135520" y="3008520"/>
            <a:ext cx="140040" cy="46872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320" name="CustomShape 11"/>
          <p:cNvSpPr/>
          <p:nvPr/>
        </p:nvSpPr>
        <p:spPr>
          <a:xfrm>
            <a:off x="2275920" y="3786480"/>
            <a:ext cx="529920" cy="342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1" name="Google Shape;339;p40" descr=""/>
          <p:cNvPicPr/>
          <p:nvPr/>
        </p:nvPicPr>
        <p:blipFill>
          <a:blip r:embed="rId1"/>
          <a:srcRect l="0" t="22346" r="0" b="0"/>
          <a:stretch/>
        </p:blipFill>
        <p:spPr>
          <a:xfrm>
            <a:off x="607320" y="439560"/>
            <a:ext cx="2533320" cy="1439640"/>
          </a:xfrm>
          <a:prstGeom prst="rect">
            <a:avLst/>
          </a:prstGeom>
          <a:ln>
            <a:noFill/>
          </a:ln>
        </p:spPr>
      </p:pic>
      <p:sp>
        <p:nvSpPr>
          <p:cNvPr id="322" name="CustomShape 1"/>
          <p:cNvSpPr/>
          <p:nvPr/>
        </p:nvSpPr>
        <p:spPr>
          <a:xfrm>
            <a:off x="396000" y="1268640"/>
            <a:ext cx="8269920" cy="3948480"/>
          </a:xfrm>
          <a:prstGeom prst="roundRect">
            <a:avLst>
              <a:gd name="adj" fmla="val 5866"/>
            </a:avLst>
          </a:prstGeom>
          <a:noFill/>
          <a:ln w="28440">
            <a:solidFill>
              <a:srgbClr val="595959"/>
            </a:solidFill>
            <a:round/>
          </a:ln>
        </p:spPr>
        <p:style>
          <a:lnRef idx="0"/>
          <a:fillRef idx="0"/>
          <a:effectRef idx="0"/>
          <a:fontRef idx="minor"/>
        </p:style>
      </p:sp>
      <p:sp>
        <p:nvSpPr>
          <p:cNvPr id="323" name="CustomShape 2"/>
          <p:cNvSpPr/>
          <p:nvPr/>
        </p:nvSpPr>
        <p:spPr>
          <a:xfrm>
            <a:off x="5320440" y="1990080"/>
            <a:ext cx="2757960" cy="2848320"/>
          </a:xfrm>
          <a:prstGeom prst="rect">
            <a:avLst/>
          </a:prstGeom>
          <a:solidFill>
            <a:srgbClr val="d9ead3"/>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DOM API Implementation</a:t>
            </a:r>
            <a:endParaRPr b="0" lang="en-US" sz="1800" spc="-1" strike="noStrike">
              <a:solidFill>
                <a:srgbClr val="000000"/>
              </a:solidFill>
              <a:uFill>
                <a:solidFill>
                  <a:srgbClr val="ffffff"/>
                </a:solidFill>
              </a:uFill>
              <a:latin typeface="Arial"/>
            </a:endParaRPr>
          </a:p>
        </p:txBody>
      </p:sp>
      <p:sp>
        <p:nvSpPr>
          <p:cNvPr id="324" name="CustomShape 3"/>
          <p:cNvSpPr/>
          <p:nvPr/>
        </p:nvSpPr>
        <p:spPr>
          <a:xfrm>
            <a:off x="1467000" y="5727600"/>
            <a:ext cx="6209640" cy="753120"/>
          </a:xfrm>
          <a:prstGeom prst="rect">
            <a:avLst/>
          </a:prstGeom>
          <a:noFill/>
          <a:ln>
            <a:noFill/>
          </a:ln>
        </p:spPr>
        <p:style>
          <a:lnRef idx="0"/>
          <a:fillRef idx="0"/>
          <a:effectRef idx="0"/>
          <a:fontRef idx="minor"/>
        </p:style>
        <p:txBody>
          <a:bodyPr tIns="91440" bIns="91440"/>
          <a:p>
            <a:pPr algn="ctr">
              <a:lnSpc>
                <a:spcPct val="100000"/>
              </a:lnSpc>
            </a:pPr>
            <a:r>
              <a:rPr b="0" lang="en-US" sz="2400" spc="-1" strike="noStrike">
                <a:solidFill>
                  <a:srgbClr val="000000"/>
                </a:solidFill>
                <a:uFill>
                  <a:solidFill>
                    <a:srgbClr val="ffffff"/>
                  </a:solidFill>
                </a:uFill>
                <a:latin typeface="文泉驿微米黑"/>
                <a:ea typeface="Consolas"/>
              </a:rPr>
              <a:t>console.log('V8');</a:t>
            </a:r>
            <a:endParaRPr b="0" lang="en-US" sz="1800" spc="-1" strike="noStrike">
              <a:solidFill>
                <a:srgbClr val="000000"/>
              </a:solidFill>
              <a:uFill>
                <a:solidFill>
                  <a:srgbClr val="ffffff"/>
                </a:solidFill>
              </a:uFill>
              <a:latin typeface="Arial"/>
            </a:endParaRPr>
          </a:p>
        </p:txBody>
      </p:sp>
      <p:sp>
        <p:nvSpPr>
          <p:cNvPr id="325" name="CustomShape 4"/>
          <p:cNvSpPr/>
          <p:nvPr/>
        </p:nvSpPr>
        <p:spPr>
          <a:xfrm>
            <a:off x="986760" y="1914840"/>
            <a:ext cx="3888360" cy="2923920"/>
          </a:xfrm>
          <a:prstGeom prst="rect">
            <a:avLst/>
          </a:prstGeom>
          <a:solidFill>
            <a:srgbClr val="eeeeee"/>
          </a:solidFill>
          <a:ln w="9360">
            <a:solidFill>
              <a:srgbClr val="595959"/>
            </a:solidFill>
            <a:round/>
          </a:ln>
        </p:spPr>
        <p:style>
          <a:lnRef idx="0"/>
          <a:fillRef idx="0"/>
          <a:effectRef idx="0"/>
          <a:fontRef idx="minor"/>
        </p:style>
      </p:sp>
      <p:pic>
        <p:nvPicPr>
          <p:cNvPr id="326" name="Google Shape;345;p40" descr=""/>
          <p:cNvPicPr/>
          <p:nvPr/>
        </p:nvPicPr>
        <p:blipFill>
          <a:blip r:embed="rId2"/>
          <a:stretch/>
        </p:blipFill>
        <p:spPr>
          <a:xfrm>
            <a:off x="2549160" y="1523160"/>
            <a:ext cx="763200" cy="763200"/>
          </a:xfrm>
          <a:prstGeom prst="rect">
            <a:avLst/>
          </a:prstGeom>
          <a:ln>
            <a:noFill/>
          </a:ln>
        </p:spPr>
      </p:pic>
      <p:sp>
        <p:nvSpPr>
          <p:cNvPr id="327" name="CustomShape 5"/>
          <p:cNvSpPr/>
          <p:nvPr/>
        </p:nvSpPr>
        <p:spPr>
          <a:xfrm>
            <a:off x="2720160" y="2567160"/>
            <a:ext cx="1868760" cy="2064600"/>
          </a:xfrm>
          <a:prstGeom prst="roundRect">
            <a:avLst>
              <a:gd name="adj" fmla="val 16667"/>
            </a:avLst>
          </a:prstGeom>
          <a:solidFill>
            <a:srgbClr val="fce5cd"/>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JavaScript runtime</a:t>
            </a:r>
            <a:endParaRPr b="0" lang="en-US" sz="1800" spc="-1" strike="noStrike">
              <a:solidFill>
                <a:srgbClr val="000000"/>
              </a:solidFill>
              <a:uFill>
                <a:solidFill>
                  <a:srgbClr val="ffffff"/>
                </a:solidFill>
              </a:uFill>
              <a:latin typeface="Arial"/>
            </a:endParaRPr>
          </a:p>
          <a:p>
            <a:pPr algn="ctr">
              <a:lnSpc>
                <a:spcPct val="100000"/>
              </a:lnSpc>
            </a:pPr>
            <a:r>
              <a:rPr b="0" lang="en-US" sz="1800" spc="-1" strike="noStrike">
                <a:solidFill>
                  <a:srgbClr val="000000"/>
                </a:solidFill>
                <a:uFill>
                  <a:solidFill>
                    <a:srgbClr val="ffffff"/>
                  </a:solidFill>
                </a:uFill>
                <a:latin typeface="文泉驿微米黑"/>
                <a:ea typeface="Calibri"/>
              </a:rPr>
              <a:t>(Call stack, memory, etc.)</a:t>
            </a:r>
            <a:endParaRPr b="0" lang="en-US" sz="1800" spc="-1" strike="noStrike">
              <a:solidFill>
                <a:srgbClr val="000000"/>
              </a:solidFill>
              <a:uFill>
                <a:solidFill>
                  <a:srgbClr val="ffffff"/>
                </a:solidFill>
              </a:uFill>
              <a:latin typeface="Arial"/>
            </a:endParaRPr>
          </a:p>
        </p:txBody>
      </p:sp>
      <p:sp>
        <p:nvSpPr>
          <p:cNvPr id="328" name="CustomShape 6"/>
          <p:cNvSpPr/>
          <p:nvPr/>
        </p:nvSpPr>
        <p:spPr>
          <a:xfrm>
            <a:off x="1244520" y="265032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Parser</a:t>
            </a:r>
            <a:endParaRPr b="0" lang="en-US" sz="1800" spc="-1" strike="noStrike">
              <a:solidFill>
                <a:srgbClr val="000000"/>
              </a:solidFill>
              <a:uFill>
                <a:solidFill>
                  <a:srgbClr val="ffffff"/>
                </a:solidFill>
              </a:uFill>
              <a:latin typeface="Arial"/>
            </a:endParaRPr>
          </a:p>
        </p:txBody>
      </p:sp>
      <p:sp>
        <p:nvSpPr>
          <p:cNvPr id="329" name="CustomShape 7"/>
          <p:cNvSpPr/>
          <p:nvPr/>
        </p:nvSpPr>
        <p:spPr>
          <a:xfrm>
            <a:off x="1244520" y="401256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Garbage Collector</a:t>
            </a:r>
            <a:endParaRPr b="0" lang="en-US" sz="1800" spc="-1" strike="noStrike">
              <a:solidFill>
                <a:srgbClr val="000000"/>
              </a:solidFill>
              <a:uFill>
                <a:solidFill>
                  <a:srgbClr val="ffffff"/>
                </a:solidFill>
              </a:uFill>
              <a:latin typeface="Arial"/>
            </a:endParaRPr>
          </a:p>
        </p:txBody>
      </p:sp>
      <p:sp>
        <p:nvSpPr>
          <p:cNvPr id="330" name="CustomShape 8"/>
          <p:cNvSpPr/>
          <p:nvPr/>
        </p:nvSpPr>
        <p:spPr>
          <a:xfrm>
            <a:off x="1244520" y="332856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Execution Engine</a:t>
            </a:r>
            <a:endParaRPr b="0" lang="en-US" sz="1800" spc="-1" strike="noStrike">
              <a:solidFill>
                <a:srgbClr val="000000"/>
              </a:solidFill>
              <a:uFill>
                <a:solidFill>
                  <a:srgbClr val="ffffff"/>
                </a:solidFill>
              </a:uFill>
              <a:latin typeface="Arial"/>
            </a:endParaRPr>
          </a:p>
        </p:txBody>
      </p:sp>
      <p:sp>
        <p:nvSpPr>
          <p:cNvPr id="331" name="CustomShape 9"/>
          <p:cNvSpPr/>
          <p:nvPr/>
        </p:nvSpPr>
        <p:spPr>
          <a:xfrm>
            <a:off x="810360" y="2909160"/>
            <a:ext cx="656280" cy="1224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332" name="CustomShape 10"/>
          <p:cNvSpPr/>
          <p:nvPr/>
        </p:nvSpPr>
        <p:spPr>
          <a:xfrm>
            <a:off x="2135520" y="3008520"/>
            <a:ext cx="140040" cy="46872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333" name="CustomShape 11"/>
          <p:cNvSpPr/>
          <p:nvPr/>
        </p:nvSpPr>
        <p:spPr>
          <a:xfrm>
            <a:off x="2275920" y="3786480"/>
            <a:ext cx="529920" cy="342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334" name="CustomShape 12"/>
          <p:cNvSpPr/>
          <p:nvPr/>
        </p:nvSpPr>
        <p:spPr>
          <a:xfrm flipH="1" rot="10800000">
            <a:off x="5770800" y="3839040"/>
            <a:ext cx="1299960" cy="180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335" name="CustomShape 13"/>
          <p:cNvSpPr/>
          <p:nvPr/>
        </p:nvSpPr>
        <p:spPr>
          <a:xfrm>
            <a:off x="4959000" y="512640"/>
            <a:ext cx="3707280" cy="2004120"/>
          </a:xfrm>
          <a:prstGeom prst="wedgeEllipseCallout">
            <a:avLst>
              <a:gd name="adj1" fmla="val -50000"/>
              <a:gd name="adj2" fmla="val 112404"/>
            </a:avLst>
          </a:prstGeom>
          <a:solidFill>
            <a:srgbClr val="ffffff"/>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"Please execute </a:t>
            </a:r>
            <a:r>
              <a:rPr b="0" lang="en-US" sz="2400" spc="-1" strike="noStrike">
                <a:solidFill>
                  <a:srgbClr val="000000"/>
                </a:solidFill>
                <a:uFill>
                  <a:solidFill>
                    <a:srgbClr val="ffffff"/>
                  </a:solidFill>
                </a:uFill>
                <a:latin typeface="文泉驿微米黑"/>
                <a:ea typeface="Consolas"/>
              </a:rPr>
              <a:t>console.log()</a:t>
            </a:r>
            <a:r>
              <a:rPr b="0" lang="en-US" sz="2400" spc="-1" strike="noStrike">
                <a:solidFill>
                  <a:srgbClr val="000000"/>
                </a:solidFill>
                <a:uFill>
                  <a:solidFill>
                    <a:srgbClr val="ffffff"/>
                  </a:solidFill>
                </a:uFill>
                <a:latin typeface="文泉驿微米黑"/>
                <a:ea typeface="Calibri"/>
              </a:rPr>
              <a:t>"</a:t>
            </a:r>
            <a:endParaRPr b="0" lang="en-US" sz="1800" spc="-1" strike="noStrike">
              <a:solidFill>
                <a:srgbClr val="000000"/>
              </a:solidFill>
              <a:uFill>
                <a:solidFill>
                  <a:srgbClr val="ffffff"/>
                </a:solidFill>
              </a:uFill>
              <a:latin typeface="Arial"/>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NodeJS, V8, NodeJS APIs</a:t>
            </a:r>
            <a:endParaRPr b="0" lang="en-US" sz="1400" spc="-1" strike="noStrike">
              <a:solidFill>
                <a:srgbClr val="000000"/>
              </a:solidFill>
              <a:uFill>
                <a:solidFill>
                  <a:srgbClr val="ffffff"/>
                </a:solidFill>
              </a:uFill>
              <a:latin typeface="Arial"/>
            </a:endParaRPr>
          </a:p>
        </p:txBody>
      </p:sp>
      <p:sp>
        <p:nvSpPr>
          <p:cNvPr id="337" name="CustomShape 2"/>
          <p:cNvSpPr/>
          <p:nvPr/>
        </p:nvSpPr>
        <p:spPr>
          <a:xfrm>
            <a:off x="396000" y="2411640"/>
            <a:ext cx="8269920" cy="3948480"/>
          </a:xfrm>
          <a:prstGeom prst="roundRect">
            <a:avLst>
              <a:gd name="adj" fmla="val 5866"/>
            </a:avLst>
          </a:prstGeom>
          <a:noFill/>
          <a:ln w="28440">
            <a:solidFill>
              <a:srgbClr val="595959"/>
            </a:solidFill>
            <a:round/>
          </a:ln>
        </p:spPr>
        <p:style>
          <a:lnRef idx="0"/>
          <a:fillRef idx="0"/>
          <a:effectRef idx="0"/>
          <a:fontRef idx="minor"/>
        </p:style>
      </p:sp>
      <p:sp>
        <p:nvSpPr>
          <p:cNvPr id="338" name="CustomShape 3"/>
          <p:cNvSpPr/>
          <p:nvPr/>
        </p:nvSpPr>
        <p:spPr>
          <a:xfrm>
            <a:off x="5320440" y="3133080"/>
            <a:ext cx="2757960" cy="2848320"/>
          </a:xfrm>
          <a:prstGeom prst="rect">
            <a:avLst/>
          </a:prstGeom>
          <a:solidFill>
            <a:srgbClr val="d9ead3"/>
          </a:solidFill>
          <a:ln w="9360">
            <a:solidFill>
              <a:srgbClr val="595959"/>
            </a:solidFill>
            <a:round/>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NodeJS API Implementation</a:t>
            </a:r>
            <a:endParaRPr b="0" lang="en-US" sz="1800" spc="-1" strike="noStrike">
              <a:solidFill>
                <a:srgbClr val="000000"/>
              </a:solidFill>
              <a:uFill>
                <a:solidFill>
                  <a:srgbClr val="ffffff"/>
                </a:solidFill>
              </a:uFill>
              <a:latin typeface="Arial"/>
            </a:endParaRPr>
          </a:p>
        </p:txBody>
      </p:sp>
      <p:sp>
        <p:nvSpPr>
          <p:cNvPr id="339" name="CustomShape 4"/>
          <p:cNvSpPr/>
          <p:nvPr/>
        </p:nvSpPr>
        <p:spPr>
          <a:xfrm>
            <a:off x="986760" y="3134160"/>
            <a:ext cx="3888360" cy="2923920"/>
          </a:xfrm>
          <a:prstGeom prst="rect">
            <a:avLst/>
          </a:prstGeom>
          <a:solidFill>
            <a:srgbClr val="eeeeee"/>
          </a:solidFill>
          <a:ln w="9360">
            <a:solidFill>
              <a:srgbClr val="595959"/>
            </a:solidFill>
            <a:round/>
          </a:ln>
        </p:spPr>
        <p:style>
          <a:lnRef idx="0"/>
          <a:fillRef idx="0"/>
          <a:effectRef idx="0"/>
          <a:fontRef idx="minor"/>
        </p:style>
      </p:sp>
      <p:pic>
        <p:nvPicPr>
          <p:cNvPr id="340" name="Google Shape;364;p41" descr=""/>
          <p:cNvPicPr/>
          <p:nvPr/>
        </p:nvPicPr>
        <p:blipFill>
          <a:blip r:embed="rId1"/>
          <a:stretch/>
        </p:blipFill>
        <p:spPr>
          <a:xfrm>
            <a:off x="2549160" y="2742120"/>
            <a:ext cx="763200" cy="763200"/>
          </a:xfrm>
          <a:prstGeom prst="rect">
            <a:avLst/>
          </a:prstGeom>
          <a:ln>
            <a:noFill/>
          </a:ln>
        </p:spPr>
      </p:pic>
      <p:sp>
        <p:nvSpPr>
          <p:cNvPr id="341" name="CustomShape 5"/>
          <p:cNvSpPr/>
          <p:nvPr/>
        </p:nvSpPr>
        <p:spPr>
          <a:xfrm>
            <a:off x="2720160" y="3786480"/>
            <a:ext cx="1868760" cy="2064600"/>
          </a:xfrm>
          <a:prstGeom prst="roundRect">
            <a:avLst>
              <a:gd name="adj" fmla="val 16667"/>
            </a:avLst>
          </a:prstGeom>
          <a:solidFill>
            <a:srgbClr val="fce5cd"/>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JavaScript runtime</a:t>
            </a:r>
            <a:endParaRPr b="0" lang="en-US" sz="1800" spc="-1" strike="noStrike">
              <a:solidFill>
                <a:srgbClr val="000000"/>
              </a:solidFill>
              <a:uFill>
                <a:solidFill>
                  <a:srgbClr val="ffffff"/>
                </a:solidFill>
              </a:uFill>
              <a:latin typeface="Arial"/>
            </a:endParaRPr>
          </a:p>
          <a:p>
            <a:pPr algn="ctr">
              <a:lnSpc>
                <a:spcPct val="100000"/>
              </a:lnSpc>
            </a:pPr>
            <a:r>
              <a:rPr b="0" lang="en-US" sz="1800" spc="-1" strike="noStrike">
                <a:solidFill>
                  <a:srgbClr val="000000"/>
                </a:solidFill>
                <a:uFill>
                  <a:solidFill>
                    <a:srgbClr val="ffffff"/>
                  </a:solidFill>
                </a:uFill>
                <a:latin typeface="文泉驿微米黑"/>
                <a:ea typeface="Calibri"/>
              </a:rPr>
              <a:t>(Call stack, memory, etc.)</a:t>
            </a:r>
            <a:endParaRPr b="0" lang="en-US" sz="1800" spc="-1" strike="noStrike">
              <a:solidFill>
                <a:srgbClr val="000000"/>
              </a:solidFill>
              <a:uFill>
                <a:solidFill>
                  <a:srgbClr val="ffffff"/>
                </a:solidFill>
              </a:uFill>
              <a:latin typeface="Arial"/>
            </a:endParaRPr>
          </a:p>
        </p:txBody>
      </p:sp>
      <p:sp>
        <p:nvSpPr>
          <p:cNvPr id="342" name="CustomShape 6"/>
          <p:cNvSpPr/>
          <p:nvPr/>
        </p:nvSpPr>
        <p:spPr>
          <a:xfrm>
            <a:off x="1244520" y="386928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Parser</a:t>
            </a:r>
            <a:endParaRPr b="0" lang="en-US" sz="1800" spc="-1" strike="noStrike">
              <a:solidFill>
                <a:srgbClr val="000000"/>
              </a:solidFill>
              <a:uFill>
                <a:solidFill>
                  <a:srgbClr val="ffffff"/>
                </a:solidFill>
              </a:uFill>
              <a:latin typeface="Arial"/>
            </a:endParaRPr>
          </a:p>
        </p:txBody>
      </p:sp>
      <p:sp>
        <p:nvSpPr>
          <p:cNvPr id="343" name="CustomShape 7"/>
          <p:cNvSpPr/>
          <p:nvPr/>
        </p:nvSpPr>
        <p:spPr>
          <a:xfrm>
            <a:off x="1244520" y="523152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Garbage Collector</a:t>
            </a:r>
            <a:endParaRPr b="0" lang="en-US" sz="1800" spc="-1" strike="noStrike">
              <a:solidFill>
                <a:srgbClr val="000000"/>
              </a:solidFill>
              <a:uFill>
                <a:solidFill>
                  <a:srgbClr val="ffffff"/>
                </a:solidFill>
              </a:uFill>
              <a:latin typeface="Arial"/>
            </a:endParaRPr>
          </a:p>
        </p:txBody>
      </p:sp>
      <p:sp>
        <p:nvSpPr>
          <p:cNvPr id="344" name="CustomShape 8"/>
          <p:cNvSpPr/>
          <p:nvPr/>
        </p:nvSpPr>
        <p:spPr>
          <a:xfrm>
            <a:off x="1244520" y="454752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Execution Engine</a:t>
            </a:r>
            <a:endParaRPr b="0" lang="en-US" sz="1800" spc="-1" strike="noStrike">
              <a:solidFill>
                <a:srgbClr val="000000"/>
              </a:solidFill>
              <a:uFill>
                <a:solidFill>
                  <a:srgbClr val="ffffff"/>
                </a:solidFill>
              </a:uFill>
              <a:latin typeface="Arial"/>
            </a:endParaRPr>
          </a:p>
        </p:txBody>
      </p:sp>
      <p:pic>
        <p:nvPicPr>
          <p:cNvPr id="345" name="Google Shape;369;p41" descr=""/>
          <p:cNvPicPr/>
          <p:nvPr/>
        </p:nvPicPr>
        <p:blipFill>
          <a:blip r:embed="rId2"/>
          <a:stretch/>
        </p:blipFill>
        <p:spPr>
          <a:xfrm>
            <a:off x="574560" y="1544760"/>
            <a:ext cx="2237760" cy="763200"/>
          </a:xfrm>
          <a:prstGeom prst="rect">
            <a:avLst/>
          </a:prstGeom>
          <a:ln>
            <a:noFill/>
          </a:ln>
        </p:spPr>
      </p:pic>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Lecture code</a:t>
            </a:r>
            <a:endParaRPr b="0" lang="en-US" sz="1400" spc="-1" strike="noStrike">
              <a:solidFill>
                <a:srgbClr val="000000"/>
              </a:solidFill>
              <a:uFill>
                <a:solidFill>
                  <a:srgbClr val="ffffff"/>
                </a:solidFill>
              </a:uFill>
              <a:latin typeface="Arial"/>
            </a:endParaRPr>
          </a:p>
        </p:txBody>
      </p:sp>
      <p:sp>
        <p:nvSpPr>
          <p:cNvPr id="154" name="TextShape 2"/>
          <p:cNvSpPr txBox="1"/>
          <p:nvPr/>
        </p:nvSpPr>
        <p:spPr>
          <a:xfrm>
            <a:off x="782640" y="1560240"/>
            <a:ext cx="7578360" cy="4554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All lecture code is in this zip:</a:t>
            </a:r>
            <a:endParaRPr b="0" lang="en-US" sz="1400" spc="-1" strike="noStrike">
              <a:solidFill>
                <a:srgbClr val="000000"/>
              </a:solidFill>
              <a:uFill>
                <a:solidFill>
                  <a:srgbClr val="ffffff"/>
                </a:solidFill>
              </a:uFill>
              <a:latin typeface="Arial"/>
            </a:endParaRPr>
          </a:p>
          <a:p>
            <a:pPr>
              <a:lnSpc>
                <a:spcPct val="115000"/>
              </a:lnSpc>
            </a:pPr>
            <a:r>
              <a:rPr b="0" lang="en-US" sz="2400" spc="-1" strike="noStrike" u="sng">
                <a:solidFill>
                  <a:srgbClr val="0097a7"/>
                </a:solidFill>
                <a:uFill>
                  <a:solidFill>
                    <a:srgbClr val="ffffff"/>
                  </a:solidFill>
                </a:uFill>
                <a:latin typeface="文泉驿微米黑"/>
                <a:ea typeface="Calibri"/>
                <a:hlinkClick r:id="rId1"/>
              </a:rPr>
              <a:t>https://fullstackccu.github.io/lectures/19/lecture19.zip</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0" lang="en-US" sz="2400" spc="-1" strike="noStrike">
                <a:solidFill>
                  <a:srgbClr val="434343"/>
                </a:solidFill>
                <a:uFill>
                  <a:solidFill>
                    <a:srgbClr val="ffffff"/>
                  </a:solidFill>
                </a:uFill>
                <a:latin typeface="文泉驿微米黑"/>
                <a:ea typeface="Calibri"/>
              </a:rPr>
              <a:t>You will need to run the commands we show in lecture to run the server code!</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0" lang="en-US" sz="2400" spc="-1" strike="noStrike">
                <a:solidFill>
                  <a:srgbClr val="434343"/>
                </a:solidFill>
                <a:uFill>
                  <a:solidFill>
                    <a:srgbClr val="ffffff"/>
                  </a:solidFill>
                </a:uFill>
                <a:latin typeface="文泉驿微米黑"/>
                <a:ea typeface="Calibri"/>
              </a:rPr>
              <a:t>Node installation instructions:</a:t>
            </a:r>
            <a:endParaRPr b="0" lang="en-US" sz="1400" spc="-1" strike="noStrike">
              <a:solidFill>
                <a:srgbClr val="000000"/>
              </a:solidFill>
              <a:uFill>
                <a:solidFill>
                  <a:srgbClr val="ffffff"/>
                </a:solidFill>
              </a:uFill>
              <a:latin typeface="Arial"/>
            </a:endParaRPr>
          </a:p>
          <a:p>
            <a:pPr>
              <a:lnSpc>
                <a:spcPct val="115000"/>
              </a:lnSpc>
            </a:pPr>
            <a:r>
              <a:rPr b="0" lang="en-US" sz="2400" spc="-1" strike="noStrike" u="sng">
                <a:solidFill>
                  <a:srgbClr val="0097a7"/>
                </a:solidFill>
                <a:uFill>
                  <a:solidFill>
                    <a:srgbClr val="ffffff"/>
                  </a:solidFill>
                </a:uFill>
                <a:latin typeface="文泉驿微米黑"/>
                <a:ea typeface="Calibri"/>
                <a:hlinkClick r:id="rId2"/>
              </a:rPr>
              <a:t>https://fullstackccu.github.io/install-node/</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p:txBody>
      </p:sp>
    </p:spTree>
  </p:cSld>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CustomShape 1"/>
          <p:cNvSpPr/>
          <p:nvPr/>
        </p:nvSpPr>
        <p:spPr>
          <a:xfrm>
            <a:off x="396000" y="1268640"/>
            <a:ext cx="8269920" cy="3948480"/>
          </a:xfrm>
          <a:prstGeom prst="roundRect">
            <a:avLst>
              <a:gd name="adj" fmla="val 5866"/>
            </a:avLst>
          </a:prstGeom>
          <a:noFill/>
          <a:ln w="28440">
            <a:solidFill>
              <a:srgbClr val="595959"/>
            </a:solidFill>
            <a:round/>
          </a:ln>
        </p:spPr>
        <p:style>
          <a:lnRef idx="0"/>
          <a:fillRef idx="0"/>
          <a:effectRef idx="0"/>
          <a:fontRef idx="minor"/>
        </p:style>
      </p:sp>
      <p:sp>
        <p:nvSpPr>
          <p:cNvPr id="347" name="CustomShape 2"/>
          <p:cNvSpPr/>
          <p:nvPr/>
        </p:nvSpPr>
        <p:spPr>
          <a:xfrm>
            <a:off x="5320440" y="1990080"/>
            <a:ext cx="2757960" cy="2848320"/>
          </a:xfrm>
          <a:prstGeom prst="rect">
            <a:avLst/>
          </a:prstGeom>
          <a:solidFill>
            <a:srgbClr val="d9ead3"/>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NodeJS API Implementation</a:t>
            </a:r>
            <a:endParaRPr b="0" lang="en-US" sz="1800" spc="-1" strike="noStrike">
              <a:solidFill>
                <a:srgbClr val="000000"/>
              </a:solidFill>
              <a:uFill>
                <a:solidFill>
                  <a:srgbClr val="ffffff"/>
                </a:solidFill>
              </a:uFill>
              <a:latin typeface="Arial"/>
            </a:endParaRPr>
          </a:p>
        </p:txBody>
      </p:sp>
      <p:sp>
        <p:nvSpPr>
          <p:cNvPr id="348" name="CustomShape 3"/>
          <p:cNvSpPr/>
          <p:nvPr/>
        </p:nvSpPr>
        <p:spPr>
          <a:xfrm>
            <a:off x="1467000" y="5727600"/>
            <a:ext cx="6209640" cy="753120"/>
          </a:xfrm>
          <a:prstGeom prst="rect">
            <a:avLst/>
          </a:prstGeom>
          <a:noFill/>
          <a:ln>
            <a:noFill/>
          </a:ln>
        </p:spPr>
        <p:style>
          <a:lnRef idx="0"/>
          <a:fillRef idx="0"/>
          <a:effectRef idx="0"/>
          <a:fontRef idx="minor"/>
        </p:style>
        <p:txBody>
          <a:bodyPr tIns="91440" bIns="91440"/>
          <a:p>
            <a:pPr algn="ctr">
              <a:lnSpc>
                <a:spcPct val="100000"/>
              </a:lnSpc>
            </a:pPr>
            <a:r>
              <a:rPr b="0" lang="en-US" sz="2400" spc="-1" strike="noStrike">
                <a:solidFill>
                  <a:srgbClr val="000000"/>
                </a:solidFill>
                <a:uFill>
                  <a:solidFill>
                    <a:srgbClr val="ffffff"/>
                  </a:solidFill>
                </a:uFill>
                <a:latin typeface="文泉驿微米黑"/>
                <a:ea typeface="Consolas"/>
              </a:rPr>
              <a:t>const x = 15;</a:t>
            </a:r>
            <a:endParaRPr b="0" lang="en-US" sz="1800" spc="-1" strike="noStrike">
              <a:solidFill>
                <a:srgbClr val="000000"/>
              </a:solidFill>
              <a:uFill>
                <a:solidFill>
                  <a:srgbClr val="ffffff"/>
                </a:solidFill>
              </a:uFill>
              <a:latin typeface="Arial"/>
            </a:endParaRPr>
          </a:p>
          <a:p>
            <a:pPr algn="ctr">
              <a:lnSpc>
                <a:spcPct val="100000"/>
              </a:lnSpc>
            </a:pPr>
            <a:r>
              <a:rPr b="0" lang="en-US" sz="2400" spc="-1" strike="noStrike">
                <a:solidFill>
                  <a:srgbClr val="000000"/>
                </a:solidFill>
                <a:uFill>
                  <a:solidFill>
                    <a:srgbClr val="ffffff"/>
                  </a:solidFill>
                </a:uFill>
                <a:latin typeface="文泉驿微米黑"/>
                <a:ea typeface="Consolas"/>
              </a:rPr>
              <a:t>x++;</a:t>
            </a:r>
            <a:endParaRPr b="0" lang="en-US" sz="1800" spc="-1" strike="noStrike">
              <a:solidFill>
                <a:srgbClr val="000000"/>
              </a:solidFill>
              <a:uFill>
                <a:solidFill>
                  <a:srgbClr val="ffffff"/>
                </a:solidFill>
              </a:uFill>
              <a:latin typeface="Arial"/>
            </a:endParaRPr>
          </a:p>
        </p:txBody>
      </p:sp>
      <p:sp>
        <p:nvSpPr>
          <p:cNvPr id="349" name="CustomShape 4"/>
          <p:cNvSpPr/>
          <p:nvPr/>
        </p:nvSpPr>
        <p:spPr>
          <a:xfrm>
            <a:off x="986760" y="1914840"/>
            <a:ext cx="3888360" cy="2923920"/>
          </a:xfrm>
          <a:prstGeom prst="rect">
            <a:avLst/>
          </a:prstGeom>
          <a:solidFill>
            <a:srgbClr val="eeeeee"/>
          </a:solidFill>
          <a:ln w="9360">
            <a:solidFill>
              <a:srgbClr val="595959"/>
            </a:solidFill>
            <a:round/>
          </a:ln>
        </p:spPr>
        <p:style>
          <a:lnRef idx="0"/>
          <a:fillRef idx="0"/>
          <a:effectRef idx="0"/>
          <a:fontRef idx="minor"/>
        </p:style>
      </p:sp>
      <p:pic>
        <p:nvPicPr>
          <p:cNvPr id="350" name="Google Shape;379;p42" descr=""/>
          <p:cNvPicPr/>
          <p:nvPr/>
        </p:nvPicPr>
        <p:blipFill>
          <a:blip r:embed="rId1"/>
          <a:stretch/>
        </p:blipFill>
        <p:spPr>
          <a:xfrm>
            <a:off x="2549160" y="1523160"/>
            <a:ext cx="763200" cy="763200"/>
          </a:xfrm>
          <a:prstGeom prst="rect">
            <a:avLst/>
          </a:prstGeom>
          <a:ln>
            <a:noFill/>
          </a:ln>
        </p:spPr>
      </p:pic>
      <p:sp>
        <p:nvSpPr>
          <p:cNvPr id="351" name="CustomShape 5"/>
          <p:cNvSpPr/>
          <p:nvPr/>
        </p:nvSpPr>
        <p:spPr>
          <a:xfrm>
            <a:off x="2720160" y="2567160"/>
            <a:ext cx="1868760" cy="2064600"/>
          </a:xfrm>
          <a:prstGeom prst="roundRect">
            <a:avLst>
              <a:gd name="adj" fmla="val 16667"/>
            </a:avLst>
          </a:prstGeom>
          <a:solidFill>
            <a:srgbClr val="fce5cd"/>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JavaScript runtime</a:t>
            </a:r>
            <a:endParaRPr b="0" lang="en-US" sz="1800" spc="-1" strike="noStrike">
              <a:solidFill>
                <a:srgbClr val="000000"/>
              </a:solidFill>
              <a:uFill>
                <a:solidFill>
                  <a:srgbClr val="ffffff"/>
                </a:solidFill>
              </a:uFill>
              <a:latin typeface="Arial"/>
            </a:endParaRPr>
          </a:p>
          <a:p>
            <a:pPr algn="ctr">
              <a:lnSpc>
                <a:spcPct val="100000"/>
              </a:lnSpc>
            </a:pPr>
            <a:r>
              <a:rPr b="0" lang="en-US" sz="1800" spc="-1" strike="noStrike">
                <a:solidFill>
                  <a:srgbClr val="000000"/>
                </a:solidFill>
                <a:uFill>
                  <a:solidFill>
                    <a:srgbClr val="ffffff"/>
                  </a:solidFill>
                </a:uFill>
                <a:latin typeface="文泉驿微米黑"/>
                <a:ea typeface="Calibri"/>
              </a:rPr>
              <a:t>(Call stack, memory, etc.)</a:t>
            </a:r>
            <a:endParaRPr b="0" lang="en-US" sz="1800" spc="-1" strike="noStrike">
              <a:solidFill>
                <a:srgbClr val="000000"/>
              </a:solidFill>
              <a:uFill>
                <a:solidFill>
                  <a:srgbClr val="ffffff"/>
                </a:solidFill>
              </a:uFill>
              <a:latin typeface="Arial"/>
            </a:endParaRPr>
          </a:p>
        </p:txBody>
      </p:sp>
      <p:sp>
        <p:nvSpPr>
          <p:cNvPr id="352" name="CustomShape 6"/>
          <p:cNvSpPr/>
          <p:nvPr/>
        </p:nvSpPr>
        <p:spPr>
          <a:xfrm>
            <a:off x="1244520" y="265032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Parser</a:t>
            </a:r>
            <a:endParaRPr b="0" lang="en-US" sz="1800" spc="-1" strike="noStrike">
              <a:solidFill>
                <a:srgbClr val="000000"/>
              </a:solidFill>
              <a:uFill>
                <a:solidFill>
                  <a:srgbClr val="ffffff"/>
                </a:solidFill>
              </a:uFill>
              <a:latin typeface="Arial"/>
            </a:endParaRPr>
          </a:p>
        </p:txBody>
      </p:sp>
      <p:sp>
        <p:nvSpPr>
          <p:cNvPr id="353" name="CustomShape 7"/>
          <p:cNvSpPr/>
          <p:nvPr/>
        </p:nvSpPr>
        <p:spPr>
          <a:xfrm>
            <a:off x="1244520" y="401256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Calibri"/>
                <a:ea typeface="Calibri"/>
              </a:rPr>
              <a:t>Garbage Collector</a:t>
            </a:r>
            <a:endParaRPr b="0" lang="en-US" sz="1800" spc="-1" strike="noStrike">
              <a:solidFill>
                <a:srgbClr val="000000"/>
              </a:solidFill>
              <a:uFill>
                <a:solidFill>
                  <a:srgbClr val="ffffff"/>
                </a:solidFill>
              </a:uFill>
              <a:latin typeface="Arial"/>
            </a:endParaRPr>
          </a:p>
        </p:txBody>
      </p:sp>
      <p:sp>
        <p:nvSpPr>
          <p:cNvPr id="354" name="CustomShape 8"/>
          <p:cNvSpPr/>
          <p:nvPr/>
        </p:nvSpPr>
        <p:spPr>
          <a:xfrm>
            <a:off x="1244520" y="332856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Execution Engine</a:t>
            </a:r>
            <a:endParaRPr b="0" lang="en-US" sz="1800" spc="-1" strike="noStrike">
              <a:solidFill>
                <a:srgbClr val="000000"/>
              </a:solidFill>
              <a:uFill>
                <a:solidFill>
                  <a:srgbClr val="ffffff"/>
                </a:solidFill>
              </a:uFill>
              <a:latin typeface="Arial"/>
            </a:endParaRPr>
          </a:p>
        </p:txBody>
      </p:sp>
      <p:sp>
        <p:nvSpPr>
          <p:cNvPr id="355" name="CustomShape 9"/>
          <p:cNvSpPr/>
          <p:nvPr/>
        </p:nvSpPr>
        <p:spPr>
          <a:xfrm>
            <a:off x="810360" y="2909160"/>
            <a:ext cx="656280" cy="1224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356" name="CustomShape 10"/>
          <p:cNvSpPr/>
          <p:nvPr/>
        </p:nvSpPr>
        <p:spPr>
          <a:xfrm>
            <a:off x="2135520" y="3008520"/>
            <a:ext cx="140040" cy="46872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357" name="CustomShape 11"/>
          <p:cNvSpPr/>
          <p:nvPr/>
        </p:nvSpPr>
        <p:spPr>
          <a:xfrm>
            <a:off x="2275920" y="3786480"/>
            <a:ext cx="529920" cy="342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pic>
        <p:nvPicPr>
          <p:cNvPr id="358" name="Google Shape;387;p42" descr=""/>
          <p:cNvPicPr/>
          <p:nvPr/>
        </p:nvPicPr>
        <p:blipFill>
          <a:blip r:embed="rId2"/>
          <a:stretch/>
        </p:blipFill>
        <p:spPr>
          <a:xfrm>
            <a:off x="810360" y="324000"/>
            <a:ext cx="2237760" cy="763200"/>
          </a:xfrm>
          <a:prstGeom prst="rect">
            <a:avLst/>
          </a:prstGeom>
          <a:ln>
            <a:noFill/>
          </a:ln>
        </p:spPr>
      </p:pic>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CustomShape 1"/>
          <p:cNvSpPr/>
          <p:nvPr/>
        </p:nvSpPr>
        <p:spPr>
          <a:xfrm>
            <a:off x="396000" y="1268640"/>
            <a:ext cx="8269920" cy="3948480"/>
          </a:xfrm>
          <a:prstGeom prst="roundRect">
            <a:avLst>
              <a:gd name="adj" fmla="val 5866"/>
            </a:avLst>
          </a:prstGeom>
          <a:noFill/>
          <a:ln w="28440">
            <a:solidFill>
              <a:srgbClr val="595959"/>
            </a:solidFill>
            <a:round/>
          </a:ln>
        </p:spPr>
        <p:style>
          <a:lnRef idx="0"/>
          <a:fillRef idx="0"/>
          <a:effectRef idx="0"/>
          <a:fontRef idx="minor"/>
        </p:style>
      </p:sp>
      <p:sp>
        <p:nvSpPr>
          <p:cNvPr id="360" name="CustomShape 2"/>
          <p:cNvSpPr/>
          <p:nvPr/>
        </p:nvSpPr>
        <p:spPr>
          <a:xfrm>
            <a:off x="5320440" y="1990080"/>
            <a:ext cx="2757960" cy="2848320"/>
          </a:xfrm>
          <a:prstGeom prst="rect">
            <a:avLst/>
          </a:prstGeom>
          <a:solidFill>
            <a:srgbClr val="d9ead3"/>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NodeJS API Implementation</a:t>
            </a:r>
            <a:endParaRPr b="0" lang="en-US" sz="1800" spc="-1" strike="noStrike">
              <a:solidFill>
                <a:srgbClr val="000000"/>
              </a:solidFill>
              <a:uFill>
                <a:solidFill>
                  <a:srgbClr val="ffffff"/>
                </a:solidFill>
              </a:uFill>
              <a:latin typeface="Arial"/>
            </a:endParaRPr>
          </a:p>
        </p:txBody>
      </p:sp>
      <p:sp>
        <p:nvSpPr>
          <p:cNvPr id="361" name="CustomShape 3"/>
          <p:cNvSpPr/>
          <p:nvPr/>
        </p:nvSpPr>
        <p:spPr>
          <a:xfrm>
            <a:off x="1467000" y="5499000"/>
            <a:ext cx="6209640" cy="753120"/>
          </a:xfrm>
          <a:prstGeom prst="rect">
            <a:avLst/>
          </a:prstGeom>
          <a:noFill/>
          <a:ln>
            <a:noFill/>
          </a:ln>
        </p:spPr>
        <p:style>
          <a:lnRef idx="0"/>
          <a:fillRef idx="0"/>
          <a:effectRef idx="0"/>
          <a:fontRef idx="minor"/>
        </p:style>
        <p:txBody>
          <a:bodyPr tIns="91440" bIns="91440"/>
          <a:p>
            <a:pPr algn="ctr">
              <a:lnSpc>
                <a:spcPct val="100000"/>
              </a:lnSpc>
            </a:pPr>
            <a:r>
              <a:rPr b="0" lang="en-US" sz="2400" spc="-1" strike="noStrike">
                <a:solidFill>
                  <a:srgbClr val="000000"/>
                </a:solidFill>
                <a:uFill>
                  <a:solidFill>
                    <a:srgbClr val="ffffff"/>
                  </a:solidFill>
                </a:uFill>
                <a:latin typeface="文泉驿微米黑"/>
                <a:ea typeface="Consolas"/>
              </a:rPr>
              <a:t>http.createServer();</a:t>
            </a:r>
            <a:endParaRPr b="0" lang="en-US" sz="1800" spc="-1" strike="noStrike">
              <a:solidFill>
                <a:srgbClr val="000000"/>
              </a:solidFill>
              <a:uFill>
                <a:solidFill>
                  <a:srgbClr val="ffffff"/>
                </a:solidFill>
              </a:uFill>
              <a:latin typeface="Arial"/>
            </a:endParaRPr>
          </a:p>
        </p:txBody>
      </p:sp>
      <p:sp>
        <p:nvSpPr>
          <p:cNvPr id="362" name="CustomShape 4"/>
          <p:cNvSpPr/>
          <p:nvPr/>
        </p:nvSpPr>
        <p:spPr>
          <a:xfrm>
            <a:off x="986760" y="1914840"/>
            <a:ext cx="3888360" cy="2923920"/>
          </a:xfrm>
          <a:prstGeom prst="rect">
            <a:avLst/>
          </a:prstGeom>
          <a:solidFill>
            <a:srgbClr val="eeeeee"/>
          </a:solidFill>
          <a:ln w="9360">
            <a:solidFill>
              <a:srgbClr val="595959"/>
            </a:solidFill>
            <a:round/>
          </a:ln>
        </p:spPr>
        <p:style>
          <a:lnRef idx="0"/>
          <a:fillRef idx="0"/>
          <a:effectRef idx="0"/>
          <a:fontRef idx="minor"/>
        </p:style>
      </p:sp>
      <p:pic>
        <p:nvPicPr>
          <p:cNvPr id="363" name="Google Shape;397;p43" descr=""/>
          <p:cNvPicPr/>
          <p:nvPr/>
        </p:nvPicPr>
        <p:blipFill>
          <a:blip r:embed="rId1"/>
          <a:stretch/>
        </p:blipFill>
        <p:spPr>
          <a:xfrm>
            <a:off x="2549160" y="1523160"/>
            <a:ext cx="763200" cy="763200"/>
          </a:xfrm>
          <a:prstGeom prst="rect">
            <a:avLst/>
          </a:prstGeom>
          <a:ln>
            <a:noFill/>
          </a:ln>
        </p:spPr>
      </p:pic>
      <p:sp>
        <p:nvSpPr>
          <p:cNvPr id="364" name="CustomShape 5"/>
          <p:cNvSpPr/>
          <p:nvPr/>
        </p:nvSpPr>
        <p:spPr>
          <a:xfrm>
            <a:off x="2720160" y="2567160"/>
            <a:ext cx="1868760" cy="2064600"/>
          </a:xfrm>
          <a:prstGeom prst="roundRect">
            <a:avLst>
              <a:gd name="adj" fmla="val 16667"/>
            </a:avLst>
          </a:prstGeom>
          <a:solidFill>
            <a:srgbClr val="fce5cd"/>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JavaScript runtime</a:t>
            </a:r>
            <a:endParaRPr b="0" lang="en-US" sz="1800" spc="-1" strike="noStrike">
              <a:solidFill>
                <a:srgbClr val="000000"/>
              </a:solidFill>
              <a:uFill>
                <a:solidFill>
                  <a:srgbClr val="ffffff"/>
                </a:solidFill>
              </a:uFill>
              <a:latin typeface="Arial"/>
            </a:endParaRPr>
          </a:p>
          <a:p>
            <a:pPr algn="ctr">
              <a:lnSpc>
                <a:spcPct val="100000"/>
              </a:lnSpc>
            </a:pPr>
            <a:r>
              <a:rPr b="0" lang="en-US" sz="1800" spc="-1" strike="noStrike">
                <a:solidFill>
                  <a:srgbClr val="000000"/>
                </a:solidFill>
                <a:uFill>
                  <a:solidFill>
                    <a:srgbClr val="ffffff"/>
                  </a:solidFill>
                </a:uFill>
                <a:latin typeface="文泉驿微米黑"/>
                <a:ea typeface="Calibri"/>
              </a:rPr>
              <a:t>(Call stack, memory, etc.)</a:t>
            </a:r>
            <a:endParaRPr b="0" lang="en-US" sz="1800" spc="-1" strike="noStrike">
              <a:solidFill>
                <a:srgbClr val="000000"/>
              </a:solidFill>
              <a:uFill>
                <a:solidFill>
                  <a:srgbClr val="ffffff"/>
                </a:solidFill>
              </a:uFill>
              <a:latin typeface="Arial"/>
            </a:endParaRPr>
          </a:p>
        </p:txBody>
      </p:sp>
      <p:sp>
        <p:nvSpPr>
          <p:cNvPr id="365" name="CustomShape 6"/>
          <p:cNvSpPr/>
          <p:nvPr/>
        </p:nvSpPr>
        <p:spPr>
          <a:xfrm>
            <a:off x="1244520" y="265032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Parser</a:t>
            </a:r>
            <a:endParaRPr b="0" lang="en-US" sz="1800" spc="-1" strike="noStrike">
              <a:solidFill>
                <a:srgbClr val="000000"/>
              </a:solidFill>
              <a:uFill>
                <a:solidFill>
                  <a:srgbClr val="ffffff"/>
                </a:solidFill>
              </a:uFill>
              <a:latin typeface="Arial"/>
            </a:endParaRPr>
          </a:p>
        </p:txBody>
      </p:sp>
      <p:sp>
        <p:nvSpPr>
          <p:cNvPr id="366" name="CustomShape 7"/>
          <p:cNvSpPr/>
          <p:nvPr/>
        </p:nvSpPr>
        <p:spPr>
          <a:xfrm>
            <a:off x="1244520" y="401256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Garbage Collector</a:t>
            </a:r>
            <a:endParaRPr b="0" lang="en-US" sz="1800" spc="-1" strike="noStrike">
              <a:solidFill>
                <a:srgbClr val="000000"/>
              </a:solidFill>
              <a:uFill>
                <a:solidFill>
                  <a:srgbClr val="ffffff"/>
                </a:solidFill>
              </a:uFill>
              <a:latin typeface="Arial"/>
            </a:endParaRPr>
          </a:p>
        </p:txBody>
      </p:sp>
      <p:sp>
        <p:nvSpPr>
          <p:cNvPr id="367" name="CustomShape 8"/>
          <p:cNvSpPr/>
          <p:nvPr/>
        </p:nvSpPr>
        <p:spPr>
          <a:xfrm>
            <a:off x="1244520" y="332856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Execution Engine</a:t>
            </a:r>
            <a:endParaRPr b="0" lang="en-US" sz="1800" spc="-1" strike="noStrike">
              <a:solidFill>
                <a:srgbClr val="000000"/>
              </a:solidFill>
              <a:uFill>
                <a:solidFill>
                  <a:srgbClr val="ffffff"/>
                </a:solidFill>
              </a:uFill>
              <a:latin typeface="Arial"/>
            </a:endParaRPr>
          </a:p>
        </p:txBody>
      </p:sp>
      <p:sp>
        <p:nvSpPr>
          <p:cNvPr id="368" name="CustomShape 9"/>
          <p:cNvSpPr/>
          <p:nvPr/>
        </p:nvSpPr>
        <p:spPr>
          <a:xfrm>
            <a:off x="810360" y="2909160"/>
            <a:ext cx="656280" cy="1224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369" name="CustomShape 10"/>
          <p:cNvSpPr/>
          <p:nvPr/>
        </p:nvSpPr>
        <p:spPr>
          <a:xfrm>
            <a:off x="2135520" y="3008520"/>
            <a:ext cx="140040" cy="46872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370" name="CustomShape 11"/>
          <p:cNvSpPr/>
          <p:nvPr/>
        </p:nvSpPr>
        <p:spPr>
          <a:xfrm>
            <a:off x="2275920" y="3786480"/>
            <a:ext cx="529920" cy="342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pic>
        <p:nvPicPr>
          <p:cNvPr id="371" name="Google Shape;405;p43" descr=""/>
          <p:cNvPicPr/>
          <p:nvPr/>
        </p:nvPicPr>
        <p:blipFill>
          <a:blip r:embed="rId2"/>
          <a:stretch/>
        </p:blipFill>
        <p:spPr>
          <a:xfrm>
            <a:off x="810360" y="324000"/>
            <a:ext cx="2237760" cy="763200"/>
          </a:xfrm>
          <a:prstGeom prst="rect">
            <a:avLst/>
          </a:prstGeom>
          <a:ln>
            <a:noFill/>
          </a:ln>
        </p:spPr>
      </p:pic>
      <p:sp>
        <p:nvSpPr>
          <p:cNvPr id="372" name="CustomShape 12"/>
          <p:cNvSpPr/>
          <p:nvPr/>
        </p:nvSpPr>
        <p:spPr>
          <a:xfrm flipH="1" rot="10800000">
            <a:off x="5770800" y="3839040"/>
            <a:ext cx="1299960" cy="180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373" name="CustomShape 13"/>
          <p:cNvSpPr/>
          <p:nvPr/>
        </p:nvSpPr>
        <p:spPr>
          <a:xfrm>
            <a:off x="4657320" y="512640"/>
            <a:ext cx="4009320" cy="2004120"/>
          </a:xfrm>
          <a:prstGeom prst="wedgeEllipseCallout">
            <a:avLst>
              <a:gd name="adj1" fmla="val -43233"/>
              <a:gd name="adj2" fmla="val 113156"/>
            </a:avLst>
          </a:prstGeom>
          <a:solidFill>
            <a:srgbClr val="ffffff"/>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"Please execute </a:t>
            </a:r>
            <a:r>
              <a:rPr b="0" lang="en-US" sz="2400" spc="-1" strike="noStrike">
                <a:solidFill>
                  <a:srgbClr val="000000"/>
                </a:solidFill>
                <a:uFill>
                  <a:solidFill>
                    <a:srgbClr val="ffffff"/>
                  </a:solidFill>
                </a:uFill>
                <a:latin typeface="文泉驿微米黑"/>
                <a:ea typeface="Consolas"/>
              </a:rPr>
              <a:t>http</a:t>
            </a:r>
            <a:r>
              <a:rPr b="0" lang="en-US" sz="2400" spc="-1" strike="noStrike">
                <a:solidFill>
                  <a:srgbClr val="000000"/>
                </a:solidFill>
                <a:uFill>
                  <a:solidFill>
                    <a:srgbClr val="ffffff"/>
                  </a:solidFill>
                </a:uFill>
                <a:latin typeface="文泉驿微米黑"/>
                <a:ea typeface="Consolas"/>
              </a:rPr>
              <a:t>
</a:t>
            </a:r>
            <a:r>
              <a:rPr b="0" lang="en-US" sz="2400" spc="-1" strike="noStrike">
                <a:solidFill>
                  <a:srgbClr val="000000"/>
                </a:solidFill>
                <a:uFill>
                  <a:solidFill>
                    <a:srgbClr val="ffffff"/>
                  </a:solidFill>
                </a:uFill>
                <a:latin typeface="文泉驿微米黑"/>
                <a:ea typeface="Consolas"/>
              </a:rPr>
              <a:t>.createServer()</a:t>
            </a:r>
            <a:r>
              <a:rPr b="0" lang="en-US" sz="2400" spc="-1" strike="noStrike">
                <a:solidFill>
                  <a:srgbClr val="000000"/>
                </a:solidFill>
                <a:uFill>
                  <a:solidFill>
                    <a:srgbClr val="ffffff"/>
                  </a:solidFill>
                </a:uFill>
                <a:latin typeface="文泉驿微米黑"/>
                <a:ea typeface="Calibri"/>
              </a:rPr>
              <a:t>"</a:t>
            </a:r>
            <a:endParaRPr b="0" lang="en-US" sz="1800" spc="-1" strike="noStrike">
              <a:solidFill>
                <a:srgbClr val="000000"/>
              </a:solidFill>
              <a:uFill>
                <a:solidFill>
                  <a:srgbClr val="ffffff"/>
                </a:solidFill>
              </a:uFill>
              <a:latin typeface="Arial"/>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 name="CustomShape 1"/>
          <p:cNvSpPr/>
          <p:nvPr/>
        </p:nvSpPr>
        <p:spPr>
          <a:xfrm>
            <a:off x="396000" y="1268640"/>
            <a:ext cx="8269920" cy="3948480"/>
          </a:xfrm>
          <a:prstGeom prst="roundRect">
            <a:avLst>
              <a:gd name="adj" fmla="val 5866"/>
            </a:avLst>
          </a:prstGeom>
          <a:noFill/>
          <a:ln w="28440">
            <a:solidFill>
              <a:srgbClr val="595959"/>
            </a:solidFill>
            <a:round/>
          </a:ln>
        </p:spPr>
        <p:style>
          <a:lnRef idx="0"/>
          <a:fillRef idx="0"/>
          <a:effectRef idx="0"/>
          <a:fontRef idx="minor"/>
        </p:style>
      </p:sp>
      <p:sp>
        <p:nvSpPr>
          <p:cNvPr id="375" name="CustomShape 2"/>
          <p:cNvSpPr/>
          <p:nvPr/>
        </p:nvSpPr>
        <p:spPr>
          <a:xfrm>
            <a:off x="5320440" y="1990080"/>
            <a:ext cx="2757960" cy="2848320"/>
          </a:xfrm>
          <a:prstGeom prst="rect">
            <a:avLst/>
          </a:prstGeom>
          <a:solidFill>
            <a:srgbClr val="d9ead3"/>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NodeJS API Implementation</a:t>
            </a:r>
            <a:endParaRPr b="0" lang="en-US" sz="1800" spc="-1" strike="noStrike">
              <a:solidFill>
                <a:srgbClr val="000000"/>
              </a:solidFill>
              <a:uFill>
                <a:solidFill>
                  <a:srgbClr val="ffffff"/>
                </a:solidFill>
              </a:uFill>
              <a:latin typeface="Arial"/>
            </a:endParaRPr>
          </a:p>
        </p:txBody>
      </p:sp>
      <p:sp>
        <p:nvSpPr>
          <p:cNvPr id="376" name="CustomShape 3"/>
          <p:cNvSpPr/>
          <p:nvPr/>
        </p:nvSpPr>
        <p:spPr>
          <a:xfrm>
            <a:off x="986760" y="1914840"/>
            <a:ext cx="3888360" cy="2923920"/>
          </a:xfrm>
          <a:prstGeom prst="rect">
            <a:avLst/>
          </a:prstGeom>
          <a:solidFill>
            <a:srgbClr val="eeeeee"/>
          </a:solidFill>
          <a:ln w="9360">
            <a:solidFill>
              <a:srgbClr val="595959"/>
            </a:solidFill>
            <a:round/>
          </a:ln>
        </p:spPr>
        <p:style>
          <a:lnRef idx="0"/>
          <a:fillRef idx="0"/>
          <a:effectRef idx="0"/>
          <a:fontRef idx="minor"/>
        </p:style>
      </p:sp>
      <p:pic>
        <p:nvPicPr>
          <p:cNvPr id="377" name="Google Shape;416;p44" descr=""/>
          <p:cNvPicPr/>
          <p:nvPr/>
        </p:nvPicPr>
        <p:blipFill>
          <a:blip r:embed="rId1"/>
          <a:stretch/>
        </p:blipFill>
        <p:spPr>
          <a:xfrm>
            <a:off x="2549160" y="1523160"/>
            <a:ext cx="763200" cy="763200"/>
          </a:xfrm>
          <a:prstGeom prst="rect">
            <a:avLst/>
          </a:prstGeom>
          <a:ln>
            <a:noFill/>
          </a:ln>
        </p:spPr>
      </p:pic>
      <p:sp>
        <p:nvSpPr>
          <p:cNvPr id="378" name="CustomShape 4"/>
          <p:cNvSpPr/>
          <p:nvPr/>
        </p:nvSpPr>
        <p:spPr>
          <a:xfrm>
            <a:off x="2720160" y="2567160"/>
            <a:ext cx="1868760" cy="2064600"/>
          </a:xfrm>
          <a:prstGeom prst="roundRect">
            <a:avLst>
              <a:gd name="adj" fmla="val 16667"/>
            </a:avLst>
          </a:prstGeom>
          <a:solidFill>
            <a:srgbClr val="fce5cd"/>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Calibri"/>
                <a:ea typeface="Calibri"/>
              </a:rPr>
              <a:t>J</a:t>
            </a:r>
            <a:r>
              <a:rPr b="0" lang="en-US" sz="2400" spc="-1" strike="noStrike">
                <a:solidFill>
                  <a:srgbClr val="000000"/>
                </a:solidFill>
                <a:uFill>
                  <a:solidFill>
                    <a:srgbClr val="ffffff"/>
                  </a:solidFill>
                </a:uFill>
                <a:latin typeface="文泉驿微米黑"/>
                <a:ea typeface="Calibri"/>
              </a:rPr>
              <a:t>avaScript runtime</a:t>
            </a:r>
            <a:endParaRPr b="0" lang="en-US" sz="1800" spc="-1" strike="noStrike">
              <a:solidFill>
                <a:srgbClr val="000000"/>
              </a:solidFill>
              <a:uFill>
                <a:solidFill>
                  <a:srgbClr val="ffffff"/>
                </a:solidFill>
              </a:uFill>
              <a:latin typeface="Arial"/>
            </a:endParaRPr>
          </a:p>
          <a:p>
            <a:pPr algn="ctr">
              <a:lnSpc>
                <a:spcPct val="100000"/>
              </a:lnSpc>
            </a:pPr>
            <a:r>
              <a:rPr b="0" lang="en-US" sz="1800" spc="-1" strike="noStrike">
                <a:solidFill>
                  <a:srgbClr val="000000"/>
                </a:solidFill>
                <a:uFill>
                  <a:solidFill>
                    <a:srgbClr val="ffffff"/>
                  </a:solidFill>
                </a:uFill>
                <a:latin typeface="文泉驿微米黑"/>
                <a:ea typeface="Calibri"/>
              </a:rPr>
              <a:t>(Call stack, memory, etc.)</a:t>
            </a:r>
            <a:endParaRPr b="0" lang="en-US" sz="1800" spc="-1" strike="noStrike">
              <a:solidFill>
                <a:srgbClr val="000000"/>
              </a:solidFill>
              <a:uFill>
                <a:solidFill>
                  <a:srgbClr val="ffffff"/>
                </a:solidFill>
              </a:uFill>
              <a:latin typeface="Arial"/>
            </a:endParaRPr>
          </a:p>
        </p:txBody>
      </p:sp>
      <p:sp>
        <p:nvSpPr>
          <p:cNvPr id="379" name="CustomShape 5"/>
          <p:cNvSpPr/>
          <p:nvPr/>
        </p:nvSpPr>
        <p:spPr>
          <a:xfrm>
            <a:off x="1244520" y="265032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Parser</a:t>
            </a:r>
            <a:endParaRPr b="0" lang="en-US" sz="1800" spc="-1" strike="noStrike">
              <a:solidFill>
                <a:srgbClr val="000000"/>
              </a:solidFill>
              <a:uFill>
                <a:solidFill>
                  <a:srgbClr val="ffffff"/>
                </a:solidFill>
              </a:uFill>
              <a:latin typeface="Arial"/>
            </a:endParaRPr>
          </a:p>
        </p:txBody>
      </p:sp>
      <p:sp>
        <p:nvSpPr>
          <p:cNvPr id="380" name="CustomShape 6"/>
          <p:cNvSpPr/>
          <p:nvPr/>
        </p:nvSpPr>
        <p:spPr>
          <a:xfrm>
            <a:off x="1244520" y="401256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Garbage Collector</a:t>
            </a:r>
            <a:endParaRPr b="0" lang="en-US" sz="1800" spc="-1" strike="noStrike">
              <a:solidFill>
                <a:srgbClr val="000000"/>
              </a:solidFill>
              <a:uFill>
                <a:solidFill>
                  <a:srgbClr val="ffffff"/>
                </a:solidFill>
              </a:uFill>
              <a:latin typeface="Arial"/>
            </a:endParaRPr>
          </a:p>
        </p:txBody>
      </p:sp>
      <p:sp>
        <p:nvSpPr>
          <p:cNvPr id="381" name="CustomShape 7"/>
          <p:cNvSpPr/>
          <p:nvPr/>
        </p:nvSpPr>
        <p:spPr>
          <a:xfrm>
            <a:off x="1244520" y="332856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Execution Engine</a:t>
            </a:r>
            <a:endParaRPr b="0" lang="en-US" sz="1800" spc="-1" strike="noStrike">
              <a:solidFill>
                <a:srgbClr val="000000"/>
              </a:solidFill>
              <a:uFill>
                <a:solidFill>
                  <a:srgbClr val="ffffff"/>
                </a:solidFill>
              </a:uFill>
              <a:latin typeface="Arial"/>
            </a:endParaRPr>
          </a:p>
        </p:txBody>
      </p:sp>
      <p:sp>
        <p:nvSpPr>
          <p:cNvPr id="382" name="CustomShape 8"/>
          <p:cNvSpPr/>
          <p:nvPr/>
        </p:nvSpPr>
        <p:spPr>
          <a:xfrm>
            <a:off x="810360" y="2909160"/>
            <a:ext cx="656280" cy="1224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383" name="CustomShape 9"/>
          <p:cNvSpPr/>
          <p:nvPr/>
        </p:nvSpPr>
        <p:spPr>
          <a:xfrm>
            <a:off x="2135520" y="3008520"/>
            <a:ext cx="140040" cy="46872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384" name="CustomShape 10"/>
          <p:cNvSpPr/>
          <p:nvPr/>
        </p:nvSpPr>
        <p:spPr>
          <a:xfrm>
            <a:off x="2275920" y="3786480"/>
            <a:ext cx="529920" cy="342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pic>
        <p:nvPicPr>
          <p:cNvPr id="385" name="Google Shape;424;p44" descr=""/>
          <p:cNvPicPr/>
          <p:nvPr/>
        </p:nvPicPr>
        <p:blipFill>
          <a:blip r:embed="rId2"/>
          <a:stretch/>
        </p:blipFill>
        <p:spPr>
          <a:xfrm>
            <a:off x="810360" y="324000"/>
            <a:ext cx="2237760" cy="763200"/>
          </a:xfrm>
          <a:prstGeom prst="rect">
            <a:avLst/>
          </a:prstGeom>
          <a:ln>
            <a:noFill/>
          </a:ln>
        </p:spPr>
      </p:pic>
      <p:sp>
        <p:nvSpPr>
          <p:cNvPr id="386" name="CustomShape 11"/>
          <p:cNvSpPr/>
          <p:nvPr/>
        </p:nvSpPr>
        <p:spPr>
          <a:xfrm>
            <a:off x="527400" y="5398560"/>
            <a:ext cx="8003160" cy="1217520"/>
          </a:xfrm>
          <a:prstGeom prst="rect">
            <a:avLst/>
          </a:prstGeom>
          <a:noFill/>
          <a:ln>
            <a:noFill/>
          </a:ln>
        </p:spPr>
        <p:style>
          <a:lnRef idx="0"/>
          <a:fillRef idx="0"/>
          <a:effectRef idx="0"/>
          <a:fontRef idx="minor"/>
        </p:style>
        <p:txBody>
          <a:bodyPr tIns="91440" bIns="91440"/>
          <a:p>
            <a:pPr algn="ctr">
              <a:lnSpc>
                <a:spcPct val="100000"/>
              </a:lnSpc>
            </a:pPr>
            <a:r>
              <a:rPr b="0" lang="en-US" sz="2400" spc="-1" strike="noStrike">
                <a:solidFill>
                  <a:srgbClr val="000000"/>
                </a:solidFill>
                <a:uFill>
                  <a:solidFill>
                    <a:srgbClr val="ffffff"/>
                  </a:solidFill>
                </a:uFill>
                <a:latin typeface="文泉驿微米黑"/>
                <a:ea typeface="Calibri"/>
              </a:rPr>
              <a:t>What if you tried to call </a:t>
            </a:r>
            <a:r>
              <a:rPr b="0" lang="en-US" sz="2400" spc="-1" strike="noStrike">
                <a:solidFill>
                  <a:srgbClr val="000000"/>
                </a:solidFill>
                <a:uFill>
                  <a:solidFill>
                    <a:srgbClr val="ffffff"/>
                  </a:solidFill>
                </a:uFill>
                <a:latin typeface="文泉驿微米黑"/>
                <a:ea typeface="Consolas"/>
              </a:rPr>
              <a:t>document.querySelector('div');</a:t>
            </a:r>
            <a:r>
              <a:rPr b="0" lang="en-US" sz="2400" spc="-1" strike="noStrike">
                <a:solidFill>
                  <a:srgbClr val="000000"/>
                </a:solidFill>
                <a:uFill>
                  <a:solidFill>
                    <a:srgbClr val="ffffff"/>
                  </a:solidFill>
                </a:uFill>
                <a:latin typeface="文泉驿微米黑"/>
                <a:ea typeface="Calibri"/>
              </a:rPr>
              <a:t> </a:t>
            </a:r>
            <a:r>
              <a:rPr b="0" lang="en-US" sz="2400" spc="-1" strike="noStrike">
                <a:solidFill>
                  <a:srgbClr val="000000"/>
                </a:solidFill>
                <a:uFill>
                  <a:solidFill>
                    <a:srgbClr val="ffffff"/>
                  </a:solidFill>
                </a:uFill>
                <a:latin typeface="文泉驿微米黑"/>
                <a:ea typeface="Calibri"/>
              </a:rPr>
              <a:t>
</a:t>
            </a:r>
            <a:r>
              <a:rPr b="0" lang="en-US" sz="2400" spc="-1" strike="noStrike">
                <a:solidFill>
                  <a:srgbClr val="000000"/>
                </a:solidFill>
                <a:uFill>
                  <a:solidFill>
                    <a:srgbClr val="ffffff"/>
                  </a:solidFill>
                </a:uFill>
                <a:latin typeface="文泉驿微米黑"/>
                <a:ea typeface="Calibri"/>
              </a:rPr>
              <a:t>in the NodeJS runtime?</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7" name="CustomShape 1"/>
          <p:cNvSpPr/>
          <p:nvPr/>
        </p:nvSpPr>
        <p:spPr>
          <a:xfrm>
            <a:off x="396000" y="1268640"/>
            <a:ext cx="8269920" cy="3948480"/>
          </a:xfrm>
          <a:prstGeom prst="roundRect">
            <a:avLst>
              <a:gd name="adj" fmla="val 5866"/>
            </a:avLst>
          </a:prstGeom>
          <a:noFill/>
          <a:ln w="28440">
            <a:solidFill>
              <a:srgbClr val="595959"/>
            </a:solidFill>
            <a:round/>
          </a:ln>
        </p:spPr>
        <p:style>
          <a:lnRef idx="0"/>
          <a:fillRef idx="0"/>
          <a:effectRef idx="0"/>
          <a:fontRef idx="minor"/>
        </p:style>
      </p:sp>
      <p:sp>
        <p:nvSpPr>
          <p:cNvPr id="388" name="CustomShape 2"/>
          <p:cNvSpPr/>
          <p:nvPr/>
        </p:nvSpPr>
        <p:spPr>
          <a:xfrm>
            <a:off x="5320440" y="1990080"/>
            <a:ext cx="2757960" cy="2848320"/>
          </a:xfrm>
          <a:prstGeom prst="rect">
            <a:avLst/>
          </a:prstGeom>
          <a:solidFill>
            <a:srgbClr val="d9ead3"/>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NodeJS API Implementation</a:t>
            </a:r>
            <a:endParaRPr b="0" lang="en-US" sz="1800" spc="-1" strike="noStrike">
              <a:solidFill>
                <a:srgbClr val="000000"/>
              </a:solidFill>
              <a:uFill>
                <a:solidFill>
                  <a:srgbClr val="ffffff"/>
                </a:solidFill>
              </a:uFill>
              <a:latin typeface="Arial"/>
            </a:endParaRPr>
          </a:p>
        </p:txBody>
      </p:sp>
      <p:sp>
        <p:nvSpPr>
          <p:cNvPr id="389" name="CustomShape 3"/>
          <p:cNvSpPr/>
          <p:nvPr/>
        </p:nvSpPr>
        <p:spPr>
          <a:xfrm>
            <a:off x="467640" y="5601240"/>
            <a:ext cx="8360640" cy="753120"/>
          </a:xfrm>
          <a:prstGeom prst="rect">
            <a:avLst/>
          </a:prstGeom>
          <a:noFill/>
          <a:ln>
            <a:noFill/>
          </a:ln>
        </p:spPr>
        <p:style>
          <a:lnRef idx="0"/>
          <a:fillRef idx="0"/>
          <a:effectRef idx="0"/>
          <a:fontRef idx="minor"/>
        </p:style>
        <p:txBody>
          <a:bodyPr tIns="91440" bIns="91440"/>
          <a:p>
            <a:pPr algn="ctr">
              <a:lnSpc>
                <a:spcPct val="100000"/>
              </a:lnSpc>
            </a:pPr>
            <a:r>
              <a:rPr b="0" lang="en-US" sz="2400" spc="-1" strike="noStrike">
                <a:solidFill>
                  <a:srgbClr val="ff0000"/>
                </a:solidFill>
                <a:uFill>
                  <a:solidFill>
                    <a:srgbClr val="ffffff"/>
                  </a:solidFill>
                </a:uFill>
                <a:latin typeface="文泉驿微米黑"/>
                <a:ea typeface="Consolas"/>
              </a:rPr>
              <a:t>document.querySelector('div');</a:t>
            </a:r>
            <a:endParaRPr b="0" lang="en-US" sz="1800" spc="-1" strike="noStrike">
              <a:solidFill>
                <a:srgbClr val="000000"/>
              </a:solidFill>
              <a:uFill>
                <a:solidFill>
                  <a:srgbClr val="ffffff"/>
                </a:solidFill>
              </a:uFill>
              <a:latin typeface="Arial"/>
            </a:endParaRPr>
          </a:p>
          <a:p>
            <a:pPr algn="ctr">
              <a:lnSpc>
                <a:spcPct val="100000"/>
              </a:lnSpc>
            </a:pPr>
            <a:r>
              <a:rPr b="1" lang="en-US" sz="2400" spc="-1" strike="noStrike">
                <a:solidFill>
                  <a:srgbClr val="ff0000"/>
                </a:solidFill>
                <a:uFill>
                  <a:solidFill>
                    <a:srgbClr val="ffffff"/>
                  </a:solidFill>
                </a:uFill>
                <a:latin typeface="文泉驿微米黑"/>
                <a:ea typeface="Consolas"/>
              </a:rPr>
              <a:t>ReferenceError: document is not defined</a:t>
            </a:r>
            <a:r>
              <a:rPr b="0" lang="en-US" sz="2400" spc="-1" strike="noStrike">
                <a:solidFill>
                  <a:srgbClr val="ff0000"/>
                </a:solidFill>
                <a:uFill>
                  <a:solidFill>
                    <a:srgbClr val="ffffff"/>
                  </a:solidFill>
                </a:uFill>
                <a:latin typeface="文泉驿微米黑"/>
                <a:ea typeface="Consolas"/>
              </a:rPr>
              <a:t> </a:t>
            </a:r>
            <a:endParaRPr b="0" lang="en-US" sz="1800" spc="-1" strike="noStrike">
              <a:solidFill>
                <a:srgbClr val="000000"/>
              </a:solidFill>
              <a:uFill>
                <a:solidFill>
                  <a:srgbClr val="ffffff"/>
                </a:solidFill>
              </a:uFill>
              <a:latin typeface="Arial"/>
            </a:endParaRPr>
          </a:p>
        </p:txBody>
      </p:sp>
      <p:sp>
        <p:nvSpPr>
          <p:cNvPr id="390" name="CustomShape 4"/>
          <p:cNvSpPr/>
          <p:nvPr/>
        </p:nvSpPr>
        <p:spPr>
          <a:xfrm>
            <a:off x="986760" y="1914840"/>
            <a:ext cx="3888360" cy="2923920"/>
          </a:xfrm>
          <a:prstGeom prst="rect">
            <a:avLst/>
          </a:prstGeom>
          <a:solidFill>
            <a:srgbClr val="eeeeee"/>
          </a:solidFill>
          <a:ln w="9360">
            <a:solidFill>
              <a:srgbClr val="595959"/>
            </a:solidFill>
            <a:round/>
          </a:ln>
        </p:spPr>
        <p:style>
          <a:lnRef idx="0"/>
          <a:fillRef idx="0"/>
          <a:effectRef idx="0"/>
          <a:fontRef idx="minor"/>
        </p:style>
      </p:sp>
      <p:pic>
        <p:nvPicPr>
          <p:cNvPr id="391" name="Google Shape;435;p45" descr=""/>
          <p:cNvPicPr/>
          <p:nvPr/>
        </p:nvPicPr>
        <p:blipFill>
          <a:blip r:embed="rId1"/>
          <a:stretch/>
        </p:blipFill>
        <p:spPr>
          <a:xfrm>
            <a:off x="2549160" y="1523160"/>
            <a:ext cx="763200" cy="763200"/>
          </a:xfrm>
          <a:prstGeom prst="rect">
            <a:avLst/>
          </a:prstGeom>
          <a:ln>
            <a:noFill/>
          </a:ln>
        </p:spPr>
      </p:pic>
      <p:sp>
        <p:nvSpPr>
          <p:cNvPr id="392" name="CustomShape 5"/>
          <p:cNvSpPr/>
          <p:nvPr/>
        </p:nvSpPr>
        <p:spPr>
          <a:xfrm>
            <a:off x="2720160" y="2567160"/>
            <a:ext cx="1868760" cy="2064600"/>
          </a:xfrm>
          <a:prstGeom prst="roundRect">
            <a:avLst>
              <a:gd name="adj" fmla="val 16667"/>
            </a:avLst>
          </a:prstGeom>
          <a:solidFill>
            <a:srgbClr val="fce5cd"/>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JavaScript runtime</a:t>
            </a:r>
            <a:endParaRPr b="0" lang="en-US" sz="1800" spc="-1" strike="noStrike">
              <a:solidFill>
                <a:srgbClr val="000000"/>
              </a:solidFill>
              <a:uFill>
                <a:solidFill>
                  <a:srgbClr val="ffffff"/>
                </a:solidFill>
              </a:uFill>
              <a:latin typeface="Arial"/>
            </a:endParaRPr>
          </a:p>
          <a:p>
            <a:pPr algn="ctr">
              <a:lnSpc>
                <a:spcPct val="100000"/>
              </a:lnSpc>
            </a:pPr>
            <a:r>
              <a:rPr b="0" lang="en-US" sz="1800" spc="-1" strike="noStrike">
                <a:solidFill>
                  <a:srgbClr val="000000"/>
                </a:solidFill>
                <a:uFill>
                  <a:solidFill>
                    <a:srgbClr val="ffffff"/>
                  </a:solidFill>
                </a:uFill>
                <a:latin typeface="文泉驿微米黑"/>
                <a:ea typeface="Calibri"/>
              </a:rPr>
              <a:t>(Call stack, memory, etc.)</a:t>
            </a:r>
            <a:endParaRPr b="0" lang="en-US" sz="1800" spc="-1" strike="noStrike">
              <a:solidFill>
                <a:srgbClr val="000000"/>
              </a:solidFill>
              <a:uFill>
                <a:solidFill>
                  <a:srgbClr val="ffffff"/>
                </a:solidFill>
              </a:uFill>
              <a:latin typeface="Arial"/>
            </a:endParaRPr>
          </a:p>
        </p:txBody>
      </p:sp>
      <p:sp>
        <p:nvSpPr>
          <p:cNvPr id="393" name="CustomShape 6"/>
          <p:cNvSpPr/>
          <p:nvPr/>
        </p:nvSpPr>
        <p:spPr>
          <a:xfrm>
            <a:off x="1244520" y="265032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Parser</a:t>
            </a:r>
            <a:endParaRPr b="0" lang="en-US" sz="1800" spc="-1" strike="noStrike">
              <a:solidFill>
                <a:srgbClr val="000000"/>
              </a:solidFill>
              <a:uFill>
                <a:solidFill>
                  <a:srgbClr val="ffffff"/>
                </a:solidFill>
              </a:uFill>
              <a:latin typeface="Arial"/>
            </a:endParaRPr>
          </a:p>
        </p:txBody>
      </p:sp>
      <p:sp>
        <p:nvSpPr>
          <p:cNvPr id="394" name="CustomShape 7"/>
          <p:cNvSpPr/>
          <p:nvPr/>
        </p:nvSpPr>
        <p:spPr>
          <a:xfrm>
            <a:off x="1244520" y="401256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Garbage Collector</a:t>
            </a:r>
            <a:endParaRPr b="0" lang="en-US" sz="1800" spc="-1" strike="noStrike">
              <a:solidFill>
                <a:srgbClr val="000000"/>
              </a:solidFill>
              <a:uFill>
                <a:solidFill>
                  <a:srgbClr val="ffffff"/>
                </a:solidFill>
              </a:uFill>
              <a:latin typeface="Arial"/>
            </a:endParaRPr>
          </a:p>
        </p:txBody>
      </p:sp>
      <p:sp>
        <p:nvSpPr>
          <p:cNvPr id="395" name="CustomShape 8"/>
          <p:cNvSpPr/>
          <p:nvPr/>
        </p:nvSpPr>
        <p:spPr>
          <a:xfrm>
            <a:off x="1244520" y="332856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Execution Engine</a:t>
            </a:r>
            <a:endParaRPr b="0" lang="en-US" sz="1800" spc="-1" strike="noStrike">
              <a:solidFill>
                <a:srgbClr val="000000"/>
              </a:solidFill>
              <a:uFill>
                <a:solidFill>
                  <a:srgbClr val="ffffff"/>
                </a:solidFill>
              </a:uFill>
              <a:latin typeface="Arial"/>
            </a:endParaRPr>
          </a:p>
        </p:txBody>
      </p:sp>
      <p:sp>
        <p:nvSpPr>
          <p:cNvPr id="396" name="CustomShape 9"/>
          <p:cNvSpPr/>
          <p:nvPr/>
        </p:nvSpPr>
        <p:spPr>
          <a:xfrm>
            <a:off x="810360" y="2909160"/>
            <a:ext cx="656280" cy="1224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397" name="CustomShape 10"/>
          <p:cNvSpPr/>
          <p:nvPr/>
        </p:nvSpPr>
        <p:spPr>
          <a:xfrm>
            <a:off x="2135520" y="3008520"/>
            <a:ext cx="140040" cy="46872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398" name="CustomShape 11"/>
          <p:cNvSpPr/>
          <p:nvPr/>
        </p:nvSpPr>
        <p:spPr>
          <a:xfrm>
            <a:off x="2275920" y="3786480"/>
            <a:ext cx="529920" cy="342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pic>
        <p:nvPicPr>
          <p:cNvPr id="399" name="Google Shape;443;p45" descr=""/>
          <p:cNvPicPr/>
          <p:nvPr/>
        </p:nvPicPr>
        <p:blipFill>
          <a:blip r:embed="rId2"/>
          <a:stretch/>
        </p:blipFill>
        <p:spPr>
          <a:xfrm>
            <a:off x="810360" y="324000"/>
            <a:ext cx="2237760" cy="763200"/>
          </a:xfrm>
          <a:prstGeom prst="rect">
            <a:avLst/>
          </a:prstGeom>
          <a:ln>
            <a:noFill/>
          </a:ln>
        </p:spPr>
      </p:pic>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0" name="CustomShape 1"/>
          <p:cNvSpPr/>
          <p:nvPr/>
        </p:nvSpPr>
        <p:spPr>
          <a:xfrm>
            <a:off x="396000" y="1268640"/>
            <a:ext cx="8269920" cy="3948480"/>
          </a:xfrm>
          <a:prstGeom prst="roundRect">
            <a:avLst>
              <a:gd name="adj" fmla="val 5866"/>
            </a:avLst>
          </a:prstGeom>
          <a:noFill/>
          <a:ln w="28440">
            <a:solidFill>
              <a:srgbClr val="595959"/>
            </a:solidFill>
            <a:round/>
          </a:ln>
        </p:spPr>
        <p:style>
          <a:lnRef idx="0"/>
          <a:fillRef idx="0"/>
          <a:effectRef idx="0"/>
          <a:fontRef idx="minor"/>
        </p:style>
      </p:sp>
      <p:sp>
        <p:nvSpPr>
          <p:cNvPr id="401" name="CustomShape 2"/>
          <p:cNvSpPr/>
          <p:nvPr/>
        </p:nvSpPr>
        <p:spPr>
          <a:xfrm>
            <a:off x="5320440" y="1990080"/>
            <a:ext cx="2757960" cy="2848320"/>
          </a:xfrm>
          <a:prstGeom prst="rect">
            <a:avLst/>
          </a:prstGeom>
          <a:solidFill>
            <a:srgbClr val="d9ead3"/>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NodeJS API Implementation</a:t>
            </a:r>
            <a:endParaRPr b="0" lang="en-US" sz="1800" spc="-1" strike="noStrike">
              <a:solidFill>
                <a:srgbClr val="000000"/>
              </a:solidFill>
              <a:uFill>
                <a:solidFill>
                  <a:srgbClr val="ffffff"/>
                </a:solidFill>
              </a:uFill>
              <a:latin typeface="Arial"/>
            </a:endParaRPr>
          </a:p>
        </p:txBody>
      </p:sp>
      <p:sp>
        <p:nvSpPr>
          <p:cNvPr id="402" name="CustomShape 3"/>
          <p:cNvSpPr/>
          <p:nvPr/>
        </p:nvSpPr>
        <p:spPr>
          <a:xfrm>
            <a:off x="527400" y="5398560"/>
            <a:ext cx="8003160" cy="1217520"/>
          </a:xfrm>
          <a:prstGeom prst="rect">
            <a:avLst/>
          </a:prstGeom>
          <a:noFill/>
          <a:ln>
            <a:noFill/>
          </a:ln>
        </p:spPr>
        <p:style>
          <a:lnRef idx="0"/>
          <a:fillRef idx="0"/>
          <a:effectRef idx="0"/>
          <a:fontRef idx="minor"/>
        </p:style>
        <p:txBody>
          <a:bodyPr tIns="91440" bIns="91440"/>
          <a:p>
            <a:pPr algn="ctr">
              <a:lnSpc>
                <a:spcPct val="100000"/>
              </a:lnSpc>
            </a:pPr>
            <a:r>
              <a:rPr b="0" lang="en-US" sz="2400" spc="-1" strike="noStrike">
                <a:solidFill>
                  <a:srgbClr val="000000"/>
                </a:solidFill>
                <a:uFill>
                  <a:solidFill>
                    <a:srgbClr val="ffffff"/>
                  </a:solidFill>
                </a:uFill>
                <a:latin typeface="文泉驿微米黑"/>
                <a:ea typeface="Calibri"/>
              </a:rPr>
              <a:t>What if you tried to call </a:t>
            </a:r>
            <a:r>
              <a:rPr b="0" lang="en-US" sz="2400" spc="-1" strike="noStrike">
                <a:solidFill>
                  <a:srgbClr val="000000"/>
                </a:solidFill>
                <a:uFill>
                  <a:solidFill>
                    <a:srgbClr val="ffffff"/>
                  </a:solidFill>
                </a:uFill>
                <a:latin typeface="文泉驿微米黑"/>
                <a:ea typeface="Consolas"/>
              </a:rPr>
              <a:t>console.log('nodejs');</a:t>
            </a:r>
            <a:r>
              <a:rPr b="0" lang="en-US" sz="2400" spc="-1" strike="noStrike">
                <a:solidFill>
                  <a:srgbClr val="000000"/>
                </a:solidFill>
                <a:uFill>
                  <a:solidFill>
                    <a:srgbClr val="ffffff"/>
                  </a:solidFill>
                </a:uFill>
                <a:latin typeface="文泉驿微米黑"/>
                <a:ea typeface="Calibri"/>
              </a:rPr>
              <a:t> </a:t>
            </a:r>
            <a:r>
              <a:rPr b="0" lang="en-US" sz="2400" spc="-1" strike="noStrike">
                <a:solidFill>
                  <a:srgbClr val="000000"/>
                </a:solidFill>
                <a:uFill>
                  <a:solidFill>
                    <a:srgbClr val="ffffff"/>
                  </a:solidFill>
                </a:uFill>
                <a:latin typeface="文泉驿微米黑"/>
                <a:ea typeface="Calibri"/>
              </a:rPr>
              <a:t>
</a:t>
            </a:r>
            <a:r>
              <a:rPr b="0" lang="en-US" sz="2400" spc="-1" strike="noStrike">
                <a:solidFill>
                  <a:srgbClr val="000000"/>
                </a:solidFill>
                <a:uFill>
                  <a:solidFill>
                    <a:srgbClr val="ffffff"/>
                  </a:solidFill>
                </a:uFill>
                <a:latin typeface="文泉驿微米黑"/>
                <a:ea typeface="Calibri"/>
              </a:rPr>
              <a:t>in the NodeJS runtime?</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sp>
        <p:nvSpPr>
          <p:cNvPr id="403" name="CustomShape 4"/>
          <p:cNvSpPr/>
          <p:nvPr/>
        </p:nvSpPr>
        <p:spPr>
          <a:xfrm>
            <a:off x="986760" y="1914840"/>
            <a:ext cx="3888360" cy="2923920"/>
          </a:xfrm>
          <a:prstGeom prst="rect">
            <a:avLst/>
          </a:prstGeom>
          <a:solidFill>
            <a:srgbClr val="eeeeee"/>
          </a:solidFill>
          <a:ln w="9360">
            <a:solidFill>
              <a:srgbClr val="595959"/>
            </a:solidFill>
            <a:round/>
          </a:ln>
        </p:spPr>
        <p:style>
          <a:lnRef idx="0"/>
          <a:fillRef idx="0"/>
          <a:effectRef idx="0"/>
          <a:fontRef idx="minor"/>
        </p:style>
      </p:sp>
      <p:pic>
        <p:nvPicPr>
          <p:cNvPr id="404" name="Google Shape;453;p46" descr=""/>
          <p:cNvPicPr/>
          <p:nvPr/>
        </p:nvPicPr>
        <p:blipFill>
          <a:blip r:embed="rId1"/>
          <a:stretch/>
        </p:blipFill>
        <p:spPr>
          <a:xfrm>
            <a:off x="2549160" y="1523160"/>
            <a:ext cx="763200" cy="763200"/>
          </a:xfrm>
          <a:prstGeom prst="rect">
            <a:avLst/>
          </a:prstGeom>
          <a:ln>
            <a:noFill/>
          </a:ln>
        </p:spPr>
      </p:pic>
      <p:sp>
        <p:nvSpPr>
          <p:cNvPr id="405" name="CustomShape 5"/>
          <p:cNvSpPr/>
          <p:nvPr/>
        </p:nvSpPr>
        <p:spPr>
          <a:xfrm>
            <a:off x="2720160" y="2567160"/>
            <a:ext cx="1868760" cy="2064600"/>
          </a:xfrm>
          <a:prstGeom prst="roundRect">
            <a:avLst>
              <a:gd name="adj" fmla="val 16667"/>
            </a:avLst>
          </a:prstGeom>
          <a:solidFill>
            <a:srgbClr val="fce5cd"/>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JavaScript runtime</a:t>
            </a:r>
            <a:endParaRPr b="0" lang="en-US" sz="1800" spc="-1" strike="noStrike">
              <a:solidFill>
                <a:srgbClr val="000000"/>
              </a:solidFill>
              <a:uFill>
                <a:solidFill>
                  <a:srgbClr val="ffffff"/>
                </a:solidFill>
              </a:uFill>
              <a:latin typeface="Arial"/>
            </a:endParaRPr>
          </a:p>
          <a:p>
            <a:pPr algn="ctr">
              <a:lnSpc>
                <a:spcPct val="100000"/>
              </a:lnSpc>
            </a:pPr>
            <a:r>
              <a:rPr b="0" lang="en-US" sz="1800" spc="-1" strike="noStrike">
                <a:solidFill>
                  <a:srgbClr val="000000"/>
                </a:solidFill>
                <a:uFill>
                  <a:solidFill>
                    <a:srgbClr val="ffffff"/>
                  </a:solidFill>
                </a:uFill>
                <a:latin typeface="文泉驿微米黑"/>
                <a:ea typeface="Calibri"/>
              </a:rPr>
              <a:t>(Call stack, memory, etc.)</a:t>
            </a:r>
            <a:endParaRPr b="0" lang="en-US" sz="1800" spc="-1" strike="noStrike">
              <a:solidFill>
                <a:srgbClr val="000000"/>
              </a:solidFill>
              <a:uFill>
                <a:solidFill>
                  <a:srgbClr val="ffffff"/>
                </a:solidFill>
              </a:uFill>
              <a:latin typeface="Arial"/>
            </a:endParaRPr>
          </a:p>
        </p:txBody>
      </p:sp>
      <p:sp>
        <p:nvSpPr>
          <p:cNvPr id="406" name="CustomShape 6"/>
          <p:cNvSpPr/>
          <p:nvPr/>
        </p:nvSpPr>
        <p:spPr>
          <a:xfrm>
            <a:off x="1244520" y="265032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Parser</a:t>
            </a:r>
            <a:endParaRPr b="0" lang="en-US" sz="1800" spc="-1" strike="noStrike">
              <a:solidFill>
                <a:srgbClr val="000000"/>
              </a:solidFill>
              <a:uFill>
                <a:solidFill>
                  <a:srgbClr val="ffffff"/>
                </a:solidFill>
              </a:uFill>
              <a:latin typeface="Arial"/>
            </a:endParaRPr>
          </a:p>
        </p:txBody>
      </p:sp>
      <p:sp>
        <p:nvSpPr>
          <p:cNvPr id="407" name="CustomShape 7"/>
          <p:cNvSpPr/>
          <p:nvPr/>
        </p:nvSpPr>
        <p:spPr>
          <a:xfrm>
            <a:off x="1244520" y="401256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Garbage Collector</a:t>
            </a:r>
            <a:endParaRPr b="0" lang="en-US" sz="1800" spc="-1" strike="noStrike">
              <a:solidFill>
                <a:srgbClr val="000000"/>
              </a:solidFill>
              <a:uFill>
                <a:solidFill>
                  <a:srgbClr val="ffffff"/>
                </a:solidFill>
              </a:uFill>
              <a:latin typeface="Arial"/>
            </a:endParaRPr>
          </a:p>
        </p:txBody>
      </p:sp>
      <p:sp>
        <p:nvSpPr>
          <p:cNvPr id="408" name="CustomShape 8"/>
          <p:cNvSpPr/>
          <p:nvPr/>
        </p:nvSpPr>
        <p:spPr>
          <a:xfrm>
            <a:off x="1244520" y="332856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Execution Engine</a:t>
            </a:r>
            <a:endParaRPr b="0" lang="en-US" sz="1800" spc="-1" strike="noStrike">
              <a:solidFill>
                <a:srgbClr val="000000"/>
              </a:solidFill>
              <a:uFill>
                <a:solidFill>
                  <a:srgbClr val="ffffff"/>
                </a:solidFill>
              </a:uFill>
              <a:latin typeface="Arial"/>
            </a:endParaRPr>
          </a:p>
        </p:txBody>
      </p:sp>
      <p:sp>
        <p:nvSpPr>
          <p:cNvPr id="409" name="CustomShape 9"/>
          <p:cNvSpPr/>
          <p:nvPr/>
        </p:nvSpPr>
        <p:spPr>
          <a:xfrm>
            <a:off x="810360" y="2909160"/>
            <a:ext cx="656280" cy="1224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410" name="CustomShape 10"/>
          <p:cNvSpPr/>
          <p:nvPr/>
        </p:nvSpPr>
        <p:spPr>
          <a:xfrm>
            <a:off x="2135520" y="3008520"/>
            <a:ext cx="140040" cy="46872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411" name="CustomShape 11"/>
          <p:cNvSpPr/>
          <p:nvPr/>
        </p:nvSpPr>
        <p:spPr>
          <a:xfrm>
            <a:off x="2275920" y="3786480"/>
            <a:ext cx="529920" cy="342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pic>
        <p:nvPicPr>
          <p:cNvPr id="412" name="Google Shape;461;p46" descr=""/>
          <p:cNvPicPr/>
          <p:nvPr/>
        </p:nvPicPr>
        <p:blipFill>
          <a:blip r:embed="rId2"/>
          <a:stretch/>
        </p:blipFill>
        <p:spPr>
          <a:xfrm>
            <a:off x="810360" y="324000"/>
            <a:ext cx="2237760" cy="763200"/>
          </a:xfrm>
          <a:prstGeom prst="rect">
            <a:avLst/>
          </a:prstGeom>
          <a:ln>
            <a:noFill/>
          </a:ln>
        </p:spPr>
      </p:pic>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 name="CustomShape 1"/>
          <p:cNvSpPr/>
          <p:nvPr/>
        </p:nvSpPr>
        <p:spPr>
          <a:xfrm>
            <a:off x="396000" y="1268640"/>
            <a:ext cx="8269920" cy="3948480"/>
          </a:xfrm>
          <a:prstGeom prst="roundRect">
            <a:avLst>
              <a:gd name="adj" fmla="val 5866"/>
            </a:avLst>
          </a:prstGeom>
          <a:noFill/>
          <a:ln w="28440">
            <a:solidFill>
              <a:srgbClr val="595959"/>
            </a:solidFill>
            <a:round/>
          </a:ln>
        </p:spPr>
        <p:style>
          <a:lnRef idx="0"/>
          <a:fillRef idx="0"/>
          <a:effectRef idx="0"/>
          <a:fontRef idx="minor"/>
        </p:style>
      </p:sp>
      <p:sp>
        <p:nvSpPr>
          <p:cNvPr id="414" name="CustomShape 2"/>
          <p:cNvSpPr/>
          <p:nvPr/>
        </p:nvSpPr>
        <p:spPr>
          <a:xfrm>
            <a:off x="5320440" y="1990080"/>
            <a:ext cx="2757960" cy="2848320"/>
          </a:xfrm>
          <a:prstGeom prst="rect">
            <a:avLst/>
          </a:prstGeom>
          <a:solidFill>
            <a:srgbClr val="d9ead3"/>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NodeJS API Implementation</a:t>
            </a:r>
            <a:endParaRPr b="0" lang="en-US" sz="1800" spc="-1" strike="noStrike">
              <a:solidFill>
                <a:srgbClr val="000000"/>
              </a:solidFill>
              <a:uFill>
                <a:solidFill>
                  <a:srgbClr val="ffffff"/>
                </a:solidFill>
              </a:uFill>
              <a:latin typeface="Arial"/>
            </a:endParaRPr>
          </a:p>
        </p:txBody>
      </p:sp>
      <p:sp>
        <p:nvSpPr>
          <p:cNvPr id="415" name="CustomShape 3"/>
          <p:cNvSpPr/>
          <p:nvPr/>
        </p:nvSpPr>
        <p:spPr>
          <a:xfrm>
            <a:off x="527400" y="5398560"/>
            <a:ext cx="8003160" cy="1217520"/>
          </a:xfrm>
          <a:prstGeom prst="rect">
            <a:avLst/>
          </a:prstGeom>
          <a:noFill/>
          <a:ln>
            <a:noFill/>
          </a:ln>
        </p:spPr>
        <p:style>
          <a:lnRef idx="0"/>
          <a:fillRef idx="0"/>
          <a:effectRef idx="0"/>
          <a:fontRef idx="minor"/>
        </p:style>
        <p:txBody>
          <a:bodyPr tIns="91440" bIns="91440"/>
          <a:p>
            <a:pPr algn="ctr">
              <a:lnSpc>
                <a:spcPct val="100000"/>
              </a:lnSpc>
            </a:pPr>
            <a:r>
              <a:rPr b="0" lang="en-US" sz="2400" spc="-1" strike="noStrike">
                <a:solidFill>
                  <a:srgbClr val="000000"/>
                </a:solidFill>
                <a:uFill>
                  <a:solidFill>
                    <a:srgbClr val="ffffff"/>
                  </a:solidFill>
                </a:uFill>
                <a:latin typeface="文泉驿微米黑"/>
                <a:ea typeface="Consolas"/>
              </a:rPr>
              <a:t>console.log('nodejs');</a:t>
            </a:r>
            <a:endParaRPr b="0" lang="en-US" sz="1800" spc="-1" strike="noStrike">
              <a:solidFill>
                <a:srgbClr val="000000"/>
              </a:solidFill>
              <a:uFill>
                <a:solidFill>
                  <a:srgbClr val="ffffff"/>
                </a:solidFill>
              </a:uFill>
              <a:latin typeface="Arial"/>
            </a:endParaRPr>
          </a:p>
          <a:p>
            <a:pPr algn="ctr">
              <a:lnSpc>
                <a:spcPct val="100000"/>
              </a:lnSpc>
            </a:pPr>
            <a:endParaRPr b="0" lang="en-US" sz="1800" spc="-1" strike="noStrike">
              <a:solidFill>
                <a:srgbClr val="000000"/>
              </a:solidFill>
              <a:uFill>
                <a:solidFill>
                  <a:srgbClr val="ffffff"/>
                </a:solidFill>
              </a:uFill>
              <a:latin typeface="Arial"/>
            </a:endParaRPr>
          </a:p>
          <a:p>
            <a:pPr algn="ctr">
              <a:lnSpc>
                <a:spcPct val="100000"/>
              </a:lnSpc>
            </a:pPr>
            <a:r>
              <a:rPr b="0" lang="en-US" sz="2400" spc="-1" strike="noStrike">
                <a:solidFill>
                  <a:srgbClr val="000000"/>
                </a:solidFill>
                <a:uFill>
                  <a:solidFill>
                    <a:srgbClr val="ffffff"/>
                  </a:solidFill>
                </a:uFill>
                <a:latin typeface="文泉驿微米黑"/>
                <a:ea typeface="Calibri"/>
              </a:rPr>
              <a:t>(NodeJS API </a:t>
            </a:r>
            <a:r>
              <a:rPr b="0" lang="en-US" sz="2400" spc="-1" strike="noStrike" u="sng">
                <a:solidFill>
                  <a:srgbClr val="0097a7"/>
                </a:solidFill>
                <a:uFill>
                  <a:solidFill>
                    <a:srgbClr val="ffffff"/>
                  </a:solidFill>
                </a:uFill>
                <a:latin typeface="文泉驿微米黑"/>
                <a:ea typeface="Calibri"/>
                <a:hlinkClick r:id="rId1"/>
              </a:rPr>
              <a:t>implemented their own </a:t>
            </a:r>
            <a:r>
              <a:rPr b="0" lang="en-US" sz="2400" spc="-1" strike="noStrike" u="sng">
                <a:solidFill>
                  <a:srgbClr val="0097a7"/>
                </a:solidFill>
                <a:uFill>
                  <a:solidFill>
                    <a:srgbClr val="ffffff"/>
                  </a:solidFill>
                </a:uFill>
                <a:latin typeface="文泉驿微米黑"/>
                <a:ea typeface="Consolas"/>
                <a:hlinkClick r:id="rId2"/>
              </a:rPr>
              <a:t>console.log</a:t>
            </a:r>
            <a:r>
              <a:rPr b="0" lang="en-US" sz="2400" spc="-1" strike="noStrike">
                <a:solidFill>
                  <a:srgbClr val="000000"/>
                </a:solidFill>
                <a:uFill>
                  <a:solidFill>
                    <a:srgbClr val="ffffff"/>
                  </a:solidFill>
                </a:uFill>
                <a:latin typeface="文泉驿微米黑"/>
                <a:ea typeface="Calibri"/>
              </a:rPr>
              <a:t>)</a:t>
            </a:r>
            <a:endParaRPr b="0" lang="en-US" sz="1800" spc="-1" strike="noStrike">
              <a:solidFill>
                <a:srgbClr val="000000"/>
              </a:solidFill>
              <a:uFill>
                <a:solidFill>
                  <a:srgbClr val="ffffff"/>
                </a:solidFill>
              </a:uFill>
              <a:latin typeface="Arial"/>
            </a:endParaRPr>
          </a:p>
        </p:txBody>
      </p:sp>
      <p:sp>
        <p:nvSpPr>
          <p:cNvPr id="416" name="CustomShape 4"/>
          <p:cNvSpPr/>
          <p:nvPr/>
        </p:nvSpPr>
        <p:spPr>
          <a:xfrm>
            <a:off x="986760" y="1914840"/>
            <a:ext cx="3888360" cy="2923920"/>
          </a:xfrm>
          <a:prstGeom prst="rect">
            <a:avLst/>
          </a:prstGeom>
          <a:solidFill>
            <a:srgbClr val="eeeeee"/>
          </a:solidFill>
          <a:ln w="9360">
            <a:solidFill>
              <a:srgbClr val="595959"/>
            </a:solidFill>
            <a:round/>
          </a:ln>
        </p:spPr>
        <p:style>
          <a:lnRef idx="0"/>
          <a:fillRef idx="0"/>
          <a:effectRef idx="0"/>
          <a:fontRef idx="minor"/>
        </p:style>
      </p:sp>
      <p:pic>
        <p:nvPicPr>
          <p:cNvPr id="417" name="Google Shape;471;p47" descr=""/>
          <p:cNvPicPr/>
          <p:nvPr/>
        </p:nvPicPr>
        <p:blipFill>
          <a:blip r:embed="rId3"/>
          <a:stretch/>
        </p:blipFill>
        <p:spPr>
          <a:xfrm>
            <a:off x="2549160" y="1523160"/>
            <a:ext cx="763200" cy="763200"/>
          </a:xfrm>
          <a:prstGeom prst="rect">
            <a:avLst/>
          </a:prstGeom>
          <a:ln>
            <a:noFill/>
          </a:ln>
        </p:spPr>
      </p:pic>
      <p:sp>
        <p:nvSpPr>
          <p:cNvPr id="418" name="CustomShape 5"/>
          <p:cNvSpPr/>
          <p:nvPr/>
        </p:nvSpPr>
        <p:spPr>
          <a:xfrm>
            <a:off x="2720160" y="2567160"/>
            <a:ext cx="1868760" cy="2064600"/>
          </a:xfrm>
          <a:prstGeom prst="roundRect">
            <a:avLst>
              <a:gd name="adj" fmla="val 16667"/>
            </a:avLst>
          </a:prstGeom>
          <a:solidFill>
            <a:srgbClr val="fce5cd"/>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JavaScript runtime</a:t>
            </a:r>
            <a:endParaRPr b="0" lang="en-US" sz="1800" spc="-1" strike="noStrike">
              <a:solidFill>
                <a:srgbClr val="000000"/>
              </a:solidFill>
              <a:uFill>
                <a:solidFill>
                  <a:srgbClr val="ffffff"/>
                </a:solidFill>
              </a:uFill>
              <a:latin typeface="Arial"/>
            </a:endParaRPr>
          </a:p>
          <a:p>
            <a:pPr algn="ctr">
              <a:lnSpc>
                <a:spcPct val="100000"/>
              </a:lnSpc>
            </a:pPr>
            <a:r>
              <a:rPr b="0" lang="en-US" sz="1800" spc="-1" strike="noStrike">
                <a:solidFill>
                  <a:srgbClr val="000000"/>
                </a:solidFill>
                <a:uFill>
                  <a:solidFill>
                    <a:srgbClr val="ffffff"/>
                  </a:solidFill>
                </a:uFill>
                <a:latin typeface="文泉驿微米黑"/>
                <a:ea typeface="Calibri"/>
              </a:rPr>
              <a:t>(Call stack, memory, etc.)</a:t>
            </a:r>
            <a:endParaRPr b="0" lang="en-US" sz="1800" spc="-1" strike="noStrike">
              <a:solidFill>
                <a:srgbClr val="000000"/>
              </a:solidFill>
              <a:uFill>
                <a:solidFill>
                  <a:srgbClr val="ffffff"/>
                </a:solidFill>
              </a:uFill>
              <a:latin typeface="Arial"/>
            </a:endParaRPr>
          </a:p>
        </p:txBody>
      </p:sp>
      <p:sp>
        <p:nvSpPr>
          <p:cNvPr id="419" name="CustomShape 6"/>
          <p:cNvSpPr/>
          <p:nvPr/>
        </p:nvSpPr>
        <p:spPr>
          <a:xfrm>
            <a:off x="1244520" y="265032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Parser</a:t>
            </a:r>
            <a:endParaRPr b="0" lang="en-US" sz="1800" spc="-1" strike="noStrike">
              <a:solidFill>
                <a:srgbClr val="000000"/>
              </a:solidFill>
              <a:uFill>
                <a:solidFill>
                  <a:srgbClr val="ffffff"/>
                </a:solidFill>
              </a:uFill>
              <a:latin typeface="Arial"/>
            </a:endParaRPr>
          </a:p>
        </p:txBody>
      </p:sp>
      <p:sp>
        <p:nvSpPr>
          <p:cNvPr id="420" name="CustomShape 7"/>
          <p:cNvSpPr/>
          <p:nvPr/>
        </p:nvSpPr>
        <p:spPr>
          <a:xfrm>
            <a:off x="1244520" y="401256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Garbage Collector</a:t>
            </a:r>
            <a:endParaRPr b="0" lang="en-US" sz="1800" spc="-1" strike="noStrike">
              <a:solidFill>
                <a:srgbClr val="000000"/>
              </a:solidFill>
              <a:uFill>
                <a:solidFill>
                  <a:srgbClr val="ffffff"/>
                </a:solidFill>
              </a:uFill>
              <a:latin typeface="Arial"/>
            </a:endParaRPr>
          </a:p>
        </p:txBody>
      </p:sp>
      <p:sp>
        <p:nvSpPr>
          <p:cNvPr id="421" name="CustomShape 8"/>
          <p:cNvSpPr/>
          <p:nvPr/>
        </p:nvSpPr>
        <p:spPr>
          <a:xfrm>
            <a:off x="1244520" y="3328560"/>
            <a:ext cx="1250640" cy="542520"/>
          </a:xfrm>
          <a:prstGeom prst="rect">
            <a:avLst/>
          </a:prstGeom>
          <a:solidFill>
            <a:srgbClr val="cfe2f3"/>
          </a:solidFill>
          <a:ln w="9360">
            <a:solidFill>
              <a:srgbClr val="595959"/>
            </a:solidFill>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文泉驿微米黑"/>
                <a:ea typeface="Calibri"/>
              </a:rPr>
              <a:t>Execution Engine</a:t>
            </a:r>
            <a:endParaRPr b="0" lang="en-US" sz="1800" spc="-1" strike="noStrike">
              <a:solidFill>
                <a:srgbClr val="000000"/>
              </a:solidFill>
              <a:uFill>
                <a:solidFill>
                  <a:srgbClr val="ffffff"/>
                </a:solidFill>
              </a:uFill>
              <a:latin typeface="Arial"/>
            </a:endParaRPr>
          </a:p>
        </p:txBody>
      </p:sp>
      <p:sp>
        <p:nvSpPr>
          <p:cNvPr id="422" name="CustomShape 9"/>
          <p:cNvSpPr/>
          <p:nvPr/>
        </p:nvSpPr>
        <p:spPr>
          <a:xfrm>
            <a:off x="810360" y="2909160"/>
            <a:ext cx="656280" cy="1224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423" name="CustomShape 10"/>
          <p:cNvSpPr/>
          <p:nvPr/>
        </p:nvSpPr>
        <p:spPr>
          <a:xfrm>
            <a:off x="2135520" y="3008520"/>
            <a:ext cx="140040" cy="46872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424" name="CustomShape 11"/>
          <p:cNvSpPr/>
          <p:nvPr/>
        </p:nvSpPr>
        <p:spPr>
          <a:xfrm>
            <a:off x="2275920" y="3786480"/>
            <a:ext cx="529920" cy="342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pic>
        <p:nvPicPr>
          <p:cNvPr id="425" name="Google Shape;479;p47" descr=""/>
          <p:cNvPicPr/>
          <p:nvPr/>
        </p:nvPicPr>
        <p:blipFill>
          <a:blip r:embed="rId4"/>
          <a:stretch/>
        </p:blipFill>
        <p:spPr>
          <a:xfrm>
            <a:off x="810360" y="324000"/>
            <a:ext cx="2237760" cy="763200"/>
          </a:xfrm>
          <a:prstGeom prst="rect">
            <a:avLst/>
          </a:prstGeom>
          <a:ln>
            <a:noFill/>
          </a:ln>
        </p:spPr>
      </p:pic>
      <p:sp>
        <p:nvSpPr>
          <p:cNvPr id="426" name="CustomShape 12"/>
          <p:cNvSpPr/>
          <p:nvPr/>
        </p:nvSpPr>
        <p:spPr>
          <a:xfrm flipH="1" rot="10800000">
            <a:off x="5770800" y="3839040"/>
            <a:ext cx="1299960" cy="180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427" name="CustomShape 13"/>
          <p:cNvSpPr/>
          <p:nvPr/>
        </p:nvSpPr>
        <p:spPr>
          <a:xfrm>
            <a:off x="4959000" y="512640"/>
            <a:ext cx="3707280" cy="2004120"/>
          </a:xfrm>
          <a:prstGeom prst="wedgeEllipseCallout">
            <a:avLst>
              <a:gd name="adj1" fmla="val -50000"/>
              <a:gd name="adj2" fmla="val 112404"/>
            </a:avLst>
          </a:prstGeom>
          <a:solidFill>
            <a:srgbClr val="ffffff"/>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"Please execute </a:t>
            </a:r>
            <a:r>
              <a:rPr b="0" lang="en-US" sz="2400" spc="-1" strike="noStrike">
                <a:solidFill>
                  <a:srgbClr val="000000"/>
                </a:solidFill>
                <a:uFill>
                  <a:solidFill>
                    <a:srgbClr val="ffffff"/>
                  </a:solidFill>
                </a:uFill>
                <a:latin typeface="文泉驿微米黑"/>
                <a:ea typeface="Consolas"/>
              </a:rPr>
              <a:t>console.log()</a:t>
            </a:r>
            <a:r>
              <a:rPr b="0" lang="en-US" sz="2400" spc="-1" strike="noStrike">
                <a:solidFill>
                  <a:srgbClr val="000000"/>
                </a:solidFill>
                <a:uFill>
                  <a:solidFill>
                    <a:srgbClr val="ffffff"/>
                  </a:solidFill>
                </a:uFill>
                <a:latin typeface="文泉驿微米黑"/>
                <a:ea typeface="Calibri"/>
              </a:rPr>
              <a:t>"</a:t>
            </a:r>
            <a:endParaRPr b="0" lang="en-US" sz="1800" spc="-1" strike="noStrike">
              <a:solidFill>
                <a:srgbClr val="000000"/>
              </a:solidFill>
              <a:uFill>
                <a:solidFill>
                  <a:srgbClr val="ffffff"/>
                </a:solidFill>
              </a:uFill>
              <a:latin typeface="Arial"/>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NodeJS</a:t>
            </a:r>
            <a:endParaRPr b="0" lang="en-US" sz="1400" spc="-1" strike="noStrike">
              <a:solidFill>
                <a:srgbClr val="000000"/>
              </a:solidFill>
              <a:uFill>
                <a:solidFill>
                  <a:srgbClr val="ffffff"/>
                </a:solidFill>
              </a:uFill>
              <a:latin typeface="Arial"/>
            </a:endParaRPr>
          </a:p>
        </p:txBody>
      </p:sp>
      <p:sp>
        <p:nvSpPr>
          <p:cNvPr id="429" name="TextShape 2"/>
          <p:cNvSpPr txBox="1"/>
          <p:nvPr/>
        </p:nvSpPr>
        <p:spPr>
          <a:xfrm>
            <a:off x="782640" y="1560240"/>
            <a:ext cx="7578360" cy="4649400"/>
          </a:xfrm>
          <a:prstGeom prst="rect">
            <a:avLst/>
          </a:prstGeom>
          <a:noFill/>
          <a:ln>
            <a:noFill/>
          </a:ln>
        </p:spPr>
        <p:txBody>
          <a:bodyPr tIns="91440" bIns="91440"/>
          <a:p>
            <a:pPr>
              <a:lnSpc>
                <a:spcPct val="115000"/>
              </a:lnSpc>
            </a:pPr>
            <a:r>
              <a:rPr b="1" lang="en-US" sz="2200" spc="-1" strike="noStrike">
                <a:solidFill>
                  <a:srgbClr val="434343"/>
                </a:solidFill>
                <a:uFill>
                  <a:solidFill>
                    <a:srgbClr val="ffffff"/>
                  </a:solidFill>
                </a:uFill>
                <a:latin typeface="文泉驿微米黑"/>
                <a:ea typeface="Calibri"/>
              </a:rPr>
              <a:t>NodeJS:</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A JavaScript runtime written in C++.</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Can interpret and execute JavaScript.</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Includes support for the NodeJS API.</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1" lang="en-US" sz="2200" spc="-1" strike="noStrike">
                <a:solidFill>
                  <a:srgbClr val="434343"/>
                </a:solidFill>
                <a:uFill>
                  <a:solidFill>
                    <a:srgbClr val="ffffff"/>
                  </a:solidFill>
                </a:uFill>
                <a:latin typeface="文泉驿微米黑"/>
                <a:ea typeface="Calibri"/>
              </a:rPr>
              <a:t>NodeJS API:</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A set of JavaScript libraries that are useful for creating server programs.</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1" lang="en-US" sz="2200" spc="-1" strike="noStrike">
                <a:solidFill>
                  <a:srgbClr val="434343"/>
                </a:solidFill>
                <a:uFill>
                  <a:solidFill>
                    <a:srgbClr val="ffffff"/>
                  </a:solidFill>
                </a:uFill>
                <a:latin typeface="文泉驿微米黑"/>
                <a:ea typeface="Calibri"/>
              </a:rPr>
              <a:t>V8 (from Chrome):</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a:solidFill>
                  <a:srgbClr val="434343"/>
                </a:solidFill>
                <a:uFill>
                  <a:solidFill>
                    <a:srgbClr val="ffffff"/>
                  </a:solidFill>
                </a:uFill>
                <a:latin typeface="文泉驿微米黑"/>
                <a:ea typeface="Calibri"/>
              </a:rPr>
              <a:t>The JavaScript interpreter ("engine") that NodeJS uses to interpret, compile, and execute JavaScript code</a:t>
            </a:r>
            <a:endParaRPr b="0" lang="en-US" sz="1400" spc="-1" strike="noStrike">
              <a:solidFill>
                <a:srgbClr val="000000"/>
              </a:solidFill>
              <a:uFill>
                <a:solidFill>
                  <a:srgbClr val="ffffff"/>
                </a:solidFill>
              </a:uFill>
              <a:latin typeface="Arial"/>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Installation</a:t>
            </a:r>
            <a:endParaRPr b="0" lang="en-US" sz="1400" spc="-1" strike="noStrike">
              <a:solidFill>
                <a:srgbClr val="000000"/>
              </a:solidFill>
              <a:uFill>
                <a:solidFill>
                  <a:srgbClr val="ffffff"/>
                </a:solidFill>
              </a:uFill>
              <a:latin typeface="Arial"/>
            </a:endParaRPr>
          </a:p>
        </p:txBody>
      </p:sp>
      <p:sp>
        <p:nvSpPr>
          <p:cNvPr id="431" name="TextShape 2"/>
          <p:cNvSpPr txBox="1"/>
          <p:nvPr/>
        </p:nvSpPr>
        <p:spPr>
          <a:xfrm>
            <a:off x="782640" y="1560240"/>
            <a:ext cx="7578360" cy="4554720"/>
          </a:xfrm>
          <a:prstGeom prst="rect">
            <a:avLst/>
          </a:prstGeom>
          <a:noFill/>
          <a:ln>
            <a:noFill/>
          </a:ln>
        </p:spPr>
        <p:txBody>
          <a:bodyPr tIns="91440" bIns="91440"/>
          <a:p>
            <a:pPr>
              <a:lnSpc>
                <a:spcPct val="115000"/>
              </a:lnSpc>
            </a:pPr>
            <a:r>
              <a:rPr b="1" lang="en-US" sz="2400" spc="-1" strike="noStrike">
                <a:solidFill>
                  <a:srgbClr val="434343"/>
                </a:solidFill>
                <a:uFill>
                  <a:solidFill>
                    <a:srgbClr val="ffffff"/>
                  </a:solidFill>
                </a:uFill>
                <a:latin typeface="文泉驿微米黑"/>
                <a:ea typeface="Calibri"/>
              </a:rPr>
              <a:t>NOTE: </a:t>
            </a:r>
            <a:r>
              <a:rPr b="0" lang="en-US" sz="2400" spc="-1" strike="noStrike">
                <a:solidFill>
                  <a:srgbClr val="434343"/>
                </a:solidFill>
                <a:uFill>
                  <a:solidFill>
                    <a:srgbClr val="ffffff"/>
                  </a:solidFill>
                </a:uFill>
                <a:latin typeface="文泉驿微米黑"/>
                <a:ea typeface="Calibri"/>
              </a:rPr>
              <a:t>The following slides assume you have already installed NodeJS.</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0" lang="en-US" sz="2400" spc="-1" strike="noStrike">
                <a:solidFill>
                  <a:srgbClr val="434343"/>
                </a:solidFill>
                <a:uFill>
                  <a:solidFill>
                    <a:srgbClr val="ffffff"/>
                  </a:solidFill>
                </a:uFill>
                <a:latin typeface="文泉驿微米黑"/>
                <a:ea typeface="Calibri"/>
              </a:rPr>
              <a:t>Node installation instructions:</a:t>
            </a:r>
            <a:endParaRPr b="0" lang="en-US" sz="1400" spc="-1" strike="noStrike">
              <a:solidFill>
                <a:srgbClr val="000000"/>
              </a:solidFill>
              <a:uFill>
                <a:solidFill>
                  <a:srgbClr val="ffffff"/>
                </a:solidFill>
              </a:uFill>
              <a:latin typeface="Arial"/>
            </a:endParaRPr>
          </a:p>
          <a:p>
            <a:pPr>
              <a:lnSpc>
                <a:spcPct val="115000"/>
              </a:lnSpc>
            </a:pPr>
            <a:r>
              <a:rPr b="0" lang="en-US" sz="2400" spc="-1" strike="noStrike" u="sng">
                <a:solidFill>
                  <a:srgbClr val="0097a7"/>
                </a:solidFill>
                <a:uFill>
                  <a:solidFill>
                    <a:srgbClr val="ffffff"/>
                  </a:solidFill>
                </a:uFill>
                <a:latin typeface="文泉驿微米黑"/>
                <a:ea typeface="Calibri"/>
                <a:hlinkClick r:id="rId1"/>
              </a:rPr>
              <a:t>https://fullstackccu.github.io/install-node/</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p:txBody>
      </p:sp>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2"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Consolas"/>
              </a:rPr>
              <a:t>node</a:t>
            </a:r>
            <a:r>
              <a:rPr b="0" lang="en-US" sz="3600" spc="-1" strike="noStrike">
                <a:solidFill>
                  <a:srgbClr val="000000"/>
                </a:solidFill>
                <a:uFill>
                  <a:solidFill>
                    <a:srgbClr val="ffffff"/>
                  </a:solidFill>
                </a:uFill>
                <a:latin typeface="文泉驿微米黑"/>
                <a:ea typeface="Montserrat"/>
              </a:rPr>
              <a:t> command</a:t>
            </a:r>
            <a:endParaRPr b="0" lang="en-US" sz="1400" spc="-1" strike="noStrike">
              <a:solidFill>
                <a:srgbClr val="000000"/>
              </a:solidFill>
              <a:uFill>
                <a:solidFill>
                  <a:srgbClr val="ffffff"/>
                </a:solidFill>
              </a:uFill>
              <a:latin typeface="Arial"/>
            </a:endParaRPr>
          </a:p>
        </p:txBody>
      </p:sp>
      <p:sp>
        <p:nvSpPr>
          <p:cNvPr id="433" name="TextShape 2"/>
          <p:cNvSpPr txBox="1"/>
          <p:nvPr/>
        </p:nvSpPr>
        <p:spPr>
          <a:xfrm>
            <a:off x="782640" y="1560240"/>
            <a:ext cx="7578360" cy="4554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Running </a:t>
            </a:r>
            <a:r>
              <a:rPr b="0" lang="en-US" sz="2400" spc="-1" strike="noStrike">
                <a:solidFill>
                  <a:srgbClr val="434343"/>
                </a:solidFill>
                <a:uFill>
                  <a:solidFill>
                    <a:srgbClr val="ffffff"/>
                  </a:solidFill>
                </a:uFill>
                <a:latin typeface="文泉驿微米黑"/>
                <a:ea typeface="Consolas"/>
              </a:rPr>
              <a:t>node</a:t>
            </a:r>
            <a:r>
              <a:rPr b="0" lang="en-US" sz="2400" spc="-1" strike="noStrike">
                <a:solidFill>
                  <a:srgbClr val="434343"/>
                </a:solidFill>
                <a:uFill>
                  <a:solidFill>
                    <a:srgbClr val="ffffff"/>
                  </a:solidFill>
                </a:uFill>
                <a:latin typeface="文泉驿微米黑"/>
                <a:ea typeface="Calibri"/>
              </a:rPr>
              <a:t> without a filename runs a REPL (Read-Eval-Print Loop) loop </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Similar to the JavaScript console in Chrome, or when you run "</a:t>
            </a:r>
            <a:r>
              <a:rPr b="0" lang="en-US" sz="2400" spc="-1" strike="noStrike">
                <a:solidFill>
                  <a:srgbClr val="434343"/>
                </a:solidFill>
                <a:uFill>
                  <a:solidFill>
                    <a:srgbClr val="ffffff"/>
                  </a:solidFill>
                </a:uFill>
                <a:latin typeface="文泉驿微米黑"/>
                <a:ea typeface="Consolas"/>
              </a:rPr>
              <a:t>python</a:t>
            </a:r>
            <a:r>
              <a:rPr b="0" lang="en-US" sz="2400" spc="-1" strike="noStrike">
                <a:solidFill>
                  <a:srgbClr val="434343"/>
                </a:solidFill>
                <a:uFill>
                  <a:solidFill>
                    <a:srgbClr val="ffffff"/>
                  </a:solidFill>
                </a:uFill>
                <a:latin typeface="文泉驿微米黑"/>
                <a:ea typeface="Calibri"/>
              </a:rPr>
              <a:t>"</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 </a:t>
            </a:r>
            <a:endParaRPr b="0" lang="en-US" sz="1400" spc="-1" strike="noStrike">
              <a:solidFill>
                <a:srgbClr val="000000"/>
              </a:solidFill>
              <a:uFill>
                <a:solidFill>
                  <a:srgbClr val="ffffff"/>
                </a:solidFill>
              </a:uFill>
              <a:latin typeface="Arial"/>
            </a:endParaRPr>
          </a:p>
        </p:txBody>
      </p:sp>
      <p:sp>
        <p:nvSpPr>
          <p:cNvPr id="434" name="CustomShape 3"/>
          <p:cNvSpPr/>
          <p:nvPr/>
        </p:nvSpPr>
        <p:spPr>
          <a:xfrm>
            <a:off x="1073880" y="3437280"/>
            <a:ext cx="6558120" cy="3330720"/>
          </a:xfrm>
          <a:prstGeom prst="rect">
            <a:avLst/>
          </a:prstGeom>
          <a:noFill/>
          <a:ln>
            <a:noFill/>
          </a:ln>
        </p:spPr>
        <p:style>
          <a:lnRef idx="0"/>
          <a:fillRef idx="0"/>
          <a:effectRef idx="0"/>
          <a:fontRef idx="minor"/>
        </p:style>
        <p:txBody>
          <a:bodyPr tIns="91440" bIns="91440"/>
          <a:p>
            <a:pPr>
              <a:lnSpc>
                <a:spcPct val="100000"/>
              </a:lnSpc>
            </a:pPr>
            <a:r>
              <a:rPr b="1" lang="en-US" sz="2400" spc="-1" strike="noStrike">
                <a:solidFill>
                  <a:srgbClr val="666666"/>
                </a:solidFill>
                <a:uFill>
                  <a:solidFill>
                    <a:srgbClr val="ffffff"/>
                  </a:solidFill>
                </a:uFill>
                <a:latin typeface="文泉驿微米黑"/>
                <a:ea typeface="Consolas"/>
              </a:rPr>
              <a:t>$ node </a:t>
            </a: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000000"/>
                </a:solidFill>
                <a:uFill>
                  <a:solidFill>
                    <a:srgbClr val="ffffff"/>
                  </a:solidFill>
                </a:uFill>
                <a:latin typeface="文泉驿微米黑"/>
                <a:ea typeface="Consolas"/>
              </a:rPr>
              <a:t>&gt; let x = 5;</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文泉驿微米黑"/>
                <a:ea typeface="Consolas"/>
              </a:rPr>
              <a:t>undefined</a:t>
            </a: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000000"/>
                </a:solidFill>
                <a:uFill>
                  <a:solidFill>
                    <a:srgbClr val="ffffff"/>
                  </a:solidFill>
                </a:uFill>
                <a:latin typeface="文泉驿微米黑"/>
                <a:ea typeface="Consolas"/>
              </a:rPr>
              <a:t>&gt; x++</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文泉驿微米黑"/>
                <a:ea typeface="Consolas"/>
              </a:rPr>
              <a:t>5</a:t>
            </a: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000000"/>
                </a:solidFill>
                <a:uFill>
                  <a:solidFill>
                    <a:srgbClr val="ffffff"/>
                  </a:solidFill>
                </a:uFill>
                <a:latin typeface="文泉驿微米黑"/>
                <a:ea typeface="Consolas"/>
              </a:rPr>
              <a:t>&gt; x</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文泉驿微米黑"/>
                <a:ea typeface="Consolas"/>
              </a:rPr>
              <a:t>6</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Consolas"/>
              </a:rPr>
              <a:t>NodeJS</a:t>
            </a:r>
            <a:endParaRPr b="0" lang="en-US" sz="1400" spc="-1" strike="noStrike">
              <a:solidFill>
                <a:srgbClr val="000000"/>
              </a:solidFill>
              <a:uFill>
                <a:solidFill>
                  <a:srgbClr val="ffffff"/>
                </a:solidFill>
              </a:uFill>
              <a:latin typeface="Arial"/>
            </a:endParaRPr>
          </a:p>
        </p:txBody>
      </p:sp>
      <p:sp>
        <p:nvSpPr>
          <p:cNvPr id="436" name="TextShape 2"/>
          <p:cNvSpPr txBox="1"/>
          <p:nvPr/>
        </p:nvSpPr>
        <p:spPr>
          <a:xfrm>
            <a:off x="782640" y="1560240"/>
            <a:ext cx="7578360" cy="110736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NodeJS can be used for writing scripts in JavaScript, completely unrelated to servers.</a:t>
            </a:r>
            <a:endParaRPr b="0" lang="en-US" sz="1400" spc="-1" strike="noStrike">
              <a:solidFill>
                <a:srgbClr val="000000"/>
              </a:solidFill>
              <a:uFill>
                <a:solidFill>
                  <a:srgbClr val="ffffff"/>
                </a:solidFill>
              </a:uFill>
              <a:latin typeface="Arial"/>
            </a:endParaRPr>
          </a:p>
        </p:txBody>
      </p:sp>
      <p:sp>
        <p:nvSpPr>
          <p:cNvPr id="437" name="CustomShape 3"/>
          <p:cNvSpPr/>
          <p:nvPr/>
        </p:nvSpPr>
        <p:spPr>
          <a:xfrm>
            <a:off x="900360" y="2743920"/>
            <a:ext cx="7342920" cy="763200"/>
          </a:xfrm>
          <a:prstGeom prst="rect">
            <a:avLst/>
          </a:prstGeom>
          <a:noFill/>
          <a:ln>
            <a:noFill/>
          </a:ln>
        </p:spPr>
        <p:style>
          <a:lnRef idx="0"/>
          <a:fillRef idx="0"/>
          <a:effectRef idx="0"/>
          <a:fontRef idx="minor"/>
        </p:style>
        <p:txBody>
          <a:bodyPr tIns="91440" bIns="91440"/>
          <a:p>
            <a:pPr>
              <a:lnSpc>
                <a:spcPct val="100000"/>
              </a:lnSpc>
            </a:pPr>
            <a:r>
              <a:rPr b="0" lang="en-US" sz="2400" spc="-1" strike="noStrike">
                <a:solidFill>
                  <a:srgbClr val="000000"/>
                </a:solidFill>
                <a:uFill>
                  <a:solidFill>
                    <a:srgbClr val="ffffff"/>
                  </a:solidFill>
                </a:uFill>
                <a:latin typeface="文泉驿微米黑"/>
                <a:ea typeface="Consolas"/>
              </a:rPr>
              <a:t>simple-script.js</a:t>
            </a:r>
            <a:endParaRPr b="0" lang="en-US" sz="1800" spc="-1" strike="noStrike">
              <a:solidFill>
                <a:srgbClr val="000000"/>
              </a:solidFill>
              <a:uFill>
                <a:solidFill>
                  <a:srgbClr val="ffffff"/>
                </a:solidFill>
              </a:uFill>
              <a:latin typeface="Arial"/>
            </a:endParaRPr>
          </a:p>
        </p:txBody>
      </p:sp>
      <p:sp>
        <p:nvSpPr>
          <p:cNvPr id="438" name="CustomShape 4"/>
          <p:cNvSpPr/>
          <p:nvPr/>
        </p:nvSpPr>
        <p:spPr>
          <a:xfrm>
            <a:off x="900360" y="3278160"/>
            <a:ext cx="6258960" cy="3262680"/>
          </a:xfrm>
          <a:prstGeom prst="rect">
            <a:avLst/>
          </a:prstGeom>
          <a:noFill/>
          <a:ln w="19080">
            <a:solidFill>
              <a:srgbClr val="434343"/>
            </a:solidFill>
            <a:round/>
          </a:ln>
        </p:spPr>
        <p:style>
          <a:lnRef idx="0"/>
          <a:fillRef idx="0"/>
          <a:effectRef idx="0"/>
          <a:fontRef idx="minor"/>
        </p:style>
        <p:txBody>
          <a:bodyPr tIns="91440" bIns="91440"/>
          <a:p>
            <a:pPr>
              <a:lnSpc>
                <a:spcPct val="100000"/>
              </a:lnSpc>
            </a:pPr>
            <a:r>
              <a:rPr b="0" lang="en-US" sz="2000" spc="-1" strike="noStrike">
                <a:solidFill>
                  <a:srgbClr val="434343"/>
                </a:solidFill>
                <a:uFill>
                  <a:solidFill>
                    <a:srgbClr val="ffffff"/>
                  </a:solidFill>
                </a:uFill>
                <a:latin typeface="文泉驿微米黑"/>
                <a:ea typeface="Consolas"/>
              </a:rPr>
              <a:t>function printPoem() {</a:t>
            </a:r>
            <a:endParaRPr b="0" lang="en-US" sz="1800" spc="-1" strike="noStrike">
              <a:solidFill>
                <a:srgbClr val="000000"/>
              </a:solidFill>
              <a:uFill>
                <a:solidFill>
                  <a:srgbClr val="ffffff"/>
                </a:solidFill>
              </a:uFill>
              <a:latin typeface="Arial"/>
            </a:endParaRPr>
          </a:p>
          <a:p>
            <a:pPr>
              <a:lnSpc>
                <a:spcPct val="100000"/>
              </a:lnSpc>
            </a:pPr>
            <a:r>
              <a:rPr b="0" lang="en-US" sz="2000" spc="-1" strike="noStrike">
                <a:solidFill>
                  <a:srgbClr val="434343"/>
                </a:solidFill>
                <a:uFill>
                  <a:solidFill>
                    <a:srgbClr val="ffffff"/>
                  </a:solidFill>
                </a:uFill>
                <a:latin typeface="文泉驿微米黑"/>
                <a:ea typeface="Consolas"/>
              </a:rPr>
              <a:t>  </a:t>
            </a:r>
            <a:r>
              <a:rPr b="0" lang="en-US" sz="2000" spc="-1" strike="noStrike">
                <a:solidFill>
                  <a:srgbClr val="434343"/>
                </a:solidFill>
                <a:uFill>
                  <a:solidFill>
                    <a:srgbClr val="ffffff"/>
                  </a:solidFill>
                </a:uFill>
                <a:latin typeface="文泉驿微米黑"/>
                <a:ea typeface="Consolas"/>
              </a:rPr>
              <a:t>console.log('Roses are red,');</a:t>
            </a:r>
            <a:endParaRPr b="0" lang="en-US" sz="1800" spc="-1" strike="noStrike">
              <a:solidFill>
                <a:srgbClr val="000000"/>
              </a:solidFill>
              <a:uFill>
                <a:solidFill>
                  <a:srgbClr val="ffffff"/>
                </a:solidFill>
              </a:uFill>
              <a:latin typeface="Arial"/>
            </a:endParaRPr>
          </a:p>
          <a:p>
            <a:pPr>
              <a:lnSpc>
                <a:spcPct val="100000"/>
              </a:lnSpc>
            </a:pPr>
            <a:r>
              <a:rPr b="0" lang="en-US" sz="2000" spc="-1" strike="noStrike">
                <a:solidFill>
                  <a:srgbClr val="434343"/>
                </a:solidFill>
                <a:uFill>
                  <a:solidFill>
                    <a:srgbClr val="ffffff"/>
                  </a:solidFill>
                </a:uFill>
                <a:latin typeface="文泉驿微米黑"/>
                <a:ea typeface="Consolas"/>
              </a:rPr>
              <a:t>  </a:t>
            </a:r>
            <a:r>
              <a:rPr b="0" lang="en-US" sz="2000" spc="-1" strike="noStrike">
                <a:solidFill>
                  <a:srgbClr val="434343"/>
                </a:solidFill>
                <a:uFill>
                  <a:solidFill>
                    <a:srgbClr val="ffffff"/>
                  </a:solidFill>
                </a:uFill>
                <a:latin typeface="文泉驿微米黑"/>
                <a:ea typeface="Consolas"/>
              </a:rPr>
              <a:t>console.log('Violets are blue,');</a:t>
            </a:r>
            <a:endParaRPr b="0" lang="en-US" sz="1800" spc="-1" strike="noStrike">
              <a:solidFill>
                <a:srgbClr val="000000"/>
              </a:solidFill>
              <a:uFill>
                <a:solidFill>
                  <a:srgbClr val="ffffff"/>
                </a:solidFill>
              </a:uFill>
              <a:latin typeface="Arial"/>
            </a:endParaRPr>
          </a:p>
          <a:p>
            <a:pPr>
              <a:lnSpc>
                <a:spcPct val="100000"/>
              </a:lnSpc>
            </a:pPr>
            <a:r>
              <a:rPr b="0" lang="en-US" sz="2000" spc="-1" strike="noStrike">
                <a:solidFill>
                  <a:srgbClr val="434343"/>
                </a:solidFill>
                <a:uFill>
                  <a:solidFill>
                    <a:srgbClr val="ffffff"/>
                  </a:solidFill>
                </a:uFill>
                <a:latin typeface="文泉驿微米黑"/>
                <a:ea typeface="Consolas"/>
              </a:rPr>
              <a:t>  </a:t>
            </a:r>
            <a:r>
              <a:rPr b="0" lang="en-US" sz="2000" spc="-1" strike="noStrike">
                <a:solidFill>
                  <a:srgbClr val="434343"/>
                </a:solidFill>
                <a:uFill>
                  <a:solidFill>
                    <a:srgbClr val="ffffff"/>
                  </a:solidFill>
                </a:uFill>
                <a:latin typeface="文泉驿微米黑"/>
                <a:ea typeface="Consolas"/>
              </a:rPr>
              <a:t>console.log('Sugar is sweet,');</a:t>
            </a:r>
            <a:endParaRPr b="0" lang="en-US" sz="1800" spc="-1" strike="noStrike">
              <a:solidFill>
                <a:srgbClr val="000000"/>
              </a:solidFill>
              <a:uFill>
                <a:solidFill>
                  <a:srgbClr val="ffffff"/>
                </a:solidFill>
              </a:uFill>
              <a:latin typeface="Arial"/>
            </a:endParaRPr>
          </a:p>
          <a:p>
            <a:pPr>
              <a:lnSpc>
                <a:spcPct val="100000"/>
              </a:lnSpc>
            </a:pPr>
            <a:r>
              <a:rPr b="0" lang="en-US" sz="2000" spc="-1" strike="noStrike">
                <a:solidFill>
                  <a:srgbClr val="434343"/>
                </a:solidFill>
                <a:uFill>
                  <a:solidFill>
                    <a:srgbClr val="ffffff"/>
                  </a:solidFill>
                </a:uFill>
                <a:latin typeface="文泉驿微米黑"/>
                <a:ea typeface="Consolas"/>
              </a:rPr>
              <a:t>  </a:t>
            </a:r>
            <a:r>
              <a:rPr b="0" lang="en-US" sz="2000" spc="-1" strike="noStrike">
                <a:solidFill>
                  <a:srgbClr val="434343"/>
                </a:solidFill>
                <a:uFill>
                  <a:solidFill>
                    <a:srgbClr val="ffffff"/>
                  </a:solidFill>
                </a:uFill>
                <a:latin typeface="文泉驿微米黑"/>
                <a:ea typeface="Consolas"/>
              </a:rPr>
              <a:t>console.log('And so are you.');</a:t>
            </a:r>
            <a:endParaRPr b="0" lang="en-US" sz="1800" spc="-1" strike="noStrike">
              <a:solidFill>
                <a:srgbClr val="000000"/>
              </a:solidFill>
              <a:uFill>
                <a:solidFill>
                  <a:srgbClr val="ffffff"/>
                </a:solidFill>
              </a:uFill>
              <a:latin typeface="Arial"/>
            </a:endParaRPr>
          </a:p>
          <a:p>
            <a:pPr>
              <a:lnSpc>
                <a:spcPct val="100000"/>
              </a:lnSpc>
            </a:pPr>
            <a:r>
              <a:rPr b="0" lang="en-US" sz="2000" spc="-1" strike="noStrike">
                <a:solidFill>
                  <a:srgbClr val="434343"/>
                </a:solidFill>
                <a:uFill>
                  <a:solidFill>
                    <a:srgbClr val="ffffff"/>
                  </a:solidFill>
                </a:uFill>
                <a:latin typeface="文泉驿微米黑"/>
                <a:ea typeface="Consolas"/>
              </a:rPr>
              <a:t>  </a:t>
            </a:r>
            <a:r>
              <a:rPr b="0" lang="en-US" sz="2000" spc="-1" strike="noStrike">
                <a:solidFill>
                  <a:srgbClr val="434343"/>
                </a:solidFill>
                <a:uFill>
                  <a:solidFill>
                    <a:srgbClr val="ffffff"/>
                  </a:solidFill>
                </a:uFill>
                <a:latin typeface="文泉驿微米黑"/>
                <a:ea typeface="Consolas"/>
              </a:rPr>
              <a:t>console.log();</a:t>
            </a:r>
            <a:endParaRPr b="0" lang="en-US" sz="1800" spc="-1" strike="noStrike">
              <a:solidFill>
                <a:srgbClr val="000000"/>
              </a:solidFill>
              <a:uFill>
                <a:solidFill>
                  <a:srgbClr val="ffffff"/>
                </a:solidFill>
              </a:uFill>
              <a:latin typeface="Arial"/>
            </a:endParaRPr>
          </a:p>
          <a:p>
            <a:pPr>
              <a:lnSpc>
                <a:spcPct val="100000"/>
              </a:lnSpc>
            </a:pPr>
            <a:r>
              <a:rPr b="0" lang="en-US" sz="2000" spc="-1" strike="noStrike">
                <a:solidFill>
                  <a:srgbClr val="434343"/>
                </a:solidFill>
                <a:uFill>
                  <a:solidFill>
                    <a:srgbClr val="ffffff"/>
                  </a:solidFill>
                </a:uFill>
                <a:latin typeface="文泉驿微米黑"/>
                <a:ea typeface="Consolas"/>
              </a:rPr>
              <a:t>}</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2000" spc="-1" strike="noStrike">
                <a:solidFill>
                  <a:srgbClr val="434343"/>
                </a:solidFill>
                <a:uFill>
                  <a:solidFill>
                    <a:srgbClr val="ffffff"/>
                  </a:solidFill>
                </a:uFill>
                <a:latin typeface="文泉驿微米黑"/>
                <a:ea typeface="Consolas"/>
              </a:rPr>
              <a:t>printPoem();</a:t>
            </a:r>
            <a:endParaRPr b="0" lang="en-US" sz="1800" spc="-1" strike="noStrike">
              <a:solidFill>
                <a:srgbClr val="000000"/>
              </a:solidFill>
              <a:uFill>
                <a:solidFill>
                  <a:srgbClr val="ffffff"/>
                </a:solidFill>
              </a:uFill>
              <a:latin typeface="Arial"/>
            </a:endParaRPr>
          </a:p>
          <a:p>
            <a:pPr>
              <a:lnSpc>
                <a:spcPct val="100000"/>
              </a:lnSpc>
            </a:pPr>
            <a:r>
              <a:rPr b="0" lang="en-US" sz="2000" spc="-1" strike="noStrike">
                <a:solidFill>
                  <a:srgbClr val="434343"/>
                </a:solidFill>
                <a:uFill>
                  <a:solidFill>
                    <a:srgbClr val="ffffff"/>
                  </a:solidFill>
                </a:uFill>
                <a:latin typeface="文泉驿微米黑"/>
                <a:ea typeface="Consolas"/>
              </a:rPr>
              <a:t>printPoem();</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TextShape 1"/>
          <p:cNvSpPr txBox="1"/>
          <p:nvPr/>
        </p:nvSpPr>
        <p:spPr>
          <a:xfrm>
            <a:off x="311760" y="2867760"/>
            <a:ext cx="8520120" cy="1122120"/>
          </a:xfrm>
          <a:prstGeom prst="rect">
            <a:avLst/>
          </a:prstGeom>
          <a:noFill/>
          <a:ln>
            <a:noFill/>
          </a:ln>
        </p:spPr>
        <p:txBody>
          <a:bodyPr tIns="91440" bIns="91440" anchor="ctr"/>
          <a:p>
            <a:pPr algn="ctr">
              <a:lnSpc>
                <a:spcPct val="100000"/>
              </a:lnSpc>
            </a:pPr>
            <a:r>
              <a:rPr b="0" lang="en-US" sz="3600" spc="-1" strike="noStrike">
                <a:solidFill>
                  <a:srgbClr val="000000"/>
                </a:solidFill>
                <a:uFill>
                  <a:solidFill>
                    <a:srgbClr val="ffffff"/>
                  </a:solidFill>
                </a:uFill>
                <a:latin typeface="文泉驿微米黑"/>
                <a:ea typeface="Montserrat"/>
              </a:rPr>
              <a:t>Servers</a:t>
            </a:r>
            <a:endParaRPr b="0" lang="en-US" sz="1400" spc="-1" strike="noStrike">
              <a:solidFill>
                <a:srgbClr val="000000"/>
              </a:solidFill>
              <a:uFill>
                <a:solidFill>
                  <a:srgbClr val="ffffff"/>
                </a:solidFill>
              </a:uFill>
              <a:latin typeface="Arial"/>
            </a:endParaRPr>
          </a:p>
        </p:txBody>
      </p:sp>
    </p:spTree>
  </p:cSld>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Consolas"/>
              </a:rPr>
              <a:t>node</a:t>
            </a:r>
            <a:r>
              <a:rPr b="0" lang="en-US" sz="3600" spc="-1" strike="noStrike">
                <a:solidFill>
                  <a:srgbClr val="000000"/>
                </a:solidFill>
                <a:uFill>
                  <a:solidFill>
                    <a:srgbClr val="ffffff"/>
                  </a:solidFill>
                </a:uFill>
                <a:latin typeface="文泉驿微米黑"/>
                <a:ea typeface="Montserrat"/>
              </a:rPr>
              <a:t> command</a:t>
            </a:r>
            <a:endParaRPr b="0" lang="en-US" sz="1400" spc="-1" strike="noStrike">
              <a:solidFill>
                <a:srgbClr val="000000"/>
              </a:solidFill>
              <a:uFill>
                <a:solidFill>
                  <a:srgbClr val="ffffff"/>
                </a:solidFill>
              </a:uFill>
              <a:latin typeface="Arial"/>
            </a:endParaRPr>
          </a:p>
        </p:txBody>
      </p:sp>
      <p:sp>
        <p:nvSpPr>
          <p:cNvPr id="440" name="TextShape 2"/>
          <p:cNvSpPr txBox="1"/>
          <p:nvPr/>
        </p:nvSpPr>
        <p:spPr>
          <a:xfrm>
            <a:off x="782640" y="1560240"/>
            <a:ext cx="7578360" cy="110736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The node command can be used to execute a JS file:</a:t>
            </a:r>
            <a:endParaRPr b="0" lang="en-US" sz="1400" spc="-1" strike="noStrike">
              <a:solidFill>
                <a:srgbClr val="000000"/>
              </a:solidFill>
              <a:uFill>
                <a:solidFill>
                  <a:srgbClr val="ffffff"/>
                </a:solidFill>
              </a:uFill>
              <a:latin typeface="Arial"/>
            </a:endParaRPr>
          </a:p>
          <a:p>
            <a:pPr>
              <a:lnSpc>
                <a:spcPct val="115000"/>
              </a:lnSpc>
            </a:pPr>
            <a:r>
              <a:rPr b="0" lang="en-US" sz="3000" spc="-1" strike="noStrike">
                <a:solidFill>
                  <a:srgbClr val="434343"/>
                </a:solidFill>
                <a:uFill>
                  <a:solidFill>
                    <a:srgbClr val="ffffff"/>
                  </a:solidFill>
                </a:uFill>
                <a:latin typeface="文泉驿微米黑"/>
                <a:ea typeface="Consolas"/>
              </a:rPr>
              <a:t>$ node</a:t>
            </a:r>
            <a:r>
              <a:rPr b="0" lang="en-US" sz="3000" spc="-1" strike="noStrike">
                <a:solidFill>
                  <a:srgbClr val="434343"/>
                </a:solidFill>
                <a:uFill>
                  <a:solidFill>
                    <a:srgbClr val="ffffff"/>
                  </a:solidFill>
                </a:uFill>
                <a:latin typeface="文泉驿微米黑"/>
                <a:ea typeface="Calibri"/>
              </a:rPr>
              <a:t> </a:t>
            </a:r>
            <a:r>
              <a:rPr b="1" i="1" lang="en-US" sz="3000" spc="-1" strike="noStrike">
                <a:solidFill>
                  <a:srgbClr val="434343"/>
                </a:solidFill>
                <a:uFill>
                  <a:solidFill>
                    <a:srgbClr val="ffffff"/>
                  </a:solidFill>
                </a:uFill>
                <a:latin typeface="文泉驿微米黑"/>
                <a:ea typeface="Calibri"/>
              </a:rPr>
              <a:t>fileName</a:t>
            </a:r>
            <a:endParaRPr b="0" lang="en-US" sz="1400" spc="-1" strike="noStrike">
              <a:solidFill>
                <a:srgbClr val="000000"/>
              </a:solidFill>
              <a:uFill>
                <a:solidFill>
                  <a:srgbClr val="ffffff"/>
                </a:solidFill>
              </a:uFill>
              <a:latin typeface="Arial"/>
            </a:endParaRPr>
          </a:p>
        </p:txBody>
      </p:sp>
      <p:sp>
        <p:nvSpPr>
          <p:cNvPr id="441" name="CustomShape 3"/>
          <p:cNvSpPr/>
          <p:nvPr/>
        </p:nvSpPr>
        <p:spPr>
          <a:xfrm>
            <a:off x="744840" y="2616480"/>
            <a:ext cx="7342920" cy="3330720"/>
          </a:xfrm>
          <a:prstGeom prst="rect">
            <a:avLst/>
          </a:prstGeom>
          <a:noFill/>
          <a:ln>
            <a:noFill/>
          </a:ln>
        </p:spPr>
        <p:style>
          <a:lnRef idx="0"/>
          <a:fillRef idx="0"/>
          <a:effectRef idx="0"/>
          <a:fontRef idx="minor"/>
        </p:style>
        <p:txBody>
          <a:bodyPr tIns="91440" bIns="91440"/>
          <a:p>
            <a:pPr>
              <a:lnSpc>
                <a:spcPct val="100000"/>
              </a:lnSpc>
            </a:pPr>
            <a:r>
              <a:rPr b="1" lang="en-US" sz="2400" spc="-1" strike="noStrike">
                <a:solidFill>
                  <a:srgbClr val="666666"/>
                </a:solidFill>
                <a:uFill>
                  <a:solidFill>
                    <a:srgbClr val="ffffff"/>
                  </a:solidFill>
                </a:uFill>
                <a:latin typeface="文泉驿微米黑"/>
                <a:ea typeface="Consolas"/>
              </a:rPr>
              <a:t>$ node simple-script.js</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文泉驿微米黑"/>
                <a:ea typeface="Consolas"/>
              </a:rPr>
              <a:t>Roses are red,</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文泉驿微米黑"/>
                <a:ea typeface="Consolas"/>
              </a:rPr>
              <a:t>Violets are blue,</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文泉驿微米黑"/>
                <a:ea typeface="Consolas"/>
              </a:rPr>
              <a:t>Sugar is sweet,</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文泉驿微米黑"/>
                <a:ea typeface="Consolas"/>
              </a:rPr>
              <a:t>And so are you.</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文泉驿微米黑"/>
                <a:ea typeface="Consolas"/>
              </a:rPr>
              <a:t>Roses are red,</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文泉驿微米黑"/>
                <a:ea typeface="Consolas"/>
              </a:rPr>
              <a:t>Violets are blue,</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文泉驿微米黑"/>
                <a:ea typeface="Consolas"/>
              </a:rPr>
              <a:t>Sugar is sweet,</a:t>
            </a:r>
            <a:endParaRPr b="0" lang="en-US" sz="1800" spc="-1" strike="noStrike">
              <a:solidFill>
                <a:srgbClr val="000000"/>
              </a:solidFill>
              <a:uFill>
                <a:solidFill>
                  <a:srgbClr val="ffffff"/>
                </a:solidFill>
              </a:uFill>
              <a:latin typeface="Arial"/>
            </a:endParaRPr>
          </a:p>
          <a:p>
            <a:pPr>
              <a:lnSpc>
                <a:spcPct val="100000"/>
              </a:lnSpc>
            </a:pPr>
            <a:r>
              <a:rPr b="0" lang="en-US" sz="2400" spc="-1" strike="noStrike">
                <a:solidFill>
                  <a:srgbClr val="000000"/>
                </a:solidFill>
                <a:uFill>
                  <a:solidFill>
                    <a:srgbClr val="ffffff"/>
                  </a:solidFill>
                </a:uFill>
                <a:latin typeface="文泉驿微米黑"/>
                <a:ea typeface="Consolas"/>
              </a:rPr>
              <a:t>And so are you.</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2"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Node for servers</a:t>
            </a:r>
            <a:endParaRPr b="0" lang="en-US" sz="1400" spc="-1" strike="noStrike">
              <a:solidFill>
                <a:srgbClr val="000000"/>
              </a:solidFill>
              <a:uFill>
                <a:solidFill>
                  <a:srgbClr val="ffffff"/>
                </a:solidFill>
              </a:uFill>
              <a:latin typeface="Arial"/>
            </a:endParaRPr>
          </a:p>
        </p:txBody>
      </p:sp>
      <p:sp>
        <p:nvSpPr>
          <p:cNvPr id="443" name="TextShape 2"/>
          <p:cNvSpPr txBox="1"/>
          <p:nvPr/>
        </p:nvSpPr>
        <p:spPr>
          <a:xfrm>
            <a:off x="782640" y="1560240"/>
            <a:ext cx="7578360" cy="76320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Here is a very basic server written for NodeJS:</a:t>
            </a:r>
            <a:endParaRPr b="0" lang="en-US" sz="1400" spc="-1" strike="noStrike">
              <a:solidFill>
                <a:srgbClr val="000000"/>
              </a:solidFill>
              <a:uFill>
                <a:solidFill>
                  <a:srgbClr val="ffffff"/>
                </a:solidFill>
              </a:uFill>
              <a:latin typeface="Arial"/>
            </a:endParaRPr>
          </a:p>
        </p:txBody>
      </p:sp>
      <p:sp>
        <p:nvSpPr>
          <p:cNvPr id="444" name="TextShape 3"/>
          <p:cNvSpPr txBox="1"/>
          <p:nvPr/>
        </p:nvSpPr>
        <p:spPr>
          <a:xfrm>
            <a:off x="496440" y="5833080"/>
            <a:ext cx="8214120" cy="1833480"/>
          </a:xfrm>
          <a:prstGeom prst="rect">
            <a:avLst/>
          </a:prstGeom>
          <a:noFill/>
          <a:ln>
            <a:noFill/>
          </a:ln>
        </p:spPr>
        <p:txBody>
          <a:bodyPr tIns="91440" bIns="91440"/>
          <a:p>
            <a:pPr algn="ctr">
              <a:lnSpc>
                <a:spcPct val="115000"/>
              </a:lnSpc>
            </a:pPr>
            <a:r>
              <a:rPr b="1" lang="en-US" sz="2400" spc="-1" strike="noStrike">
                <a:solidFill>
                  <a:srgbClr val="434343"/>
                </a:solidFill>
                <a:uFill>
                  <a:solidFill>
                    <a:srgbClr val="ffffff"/>
                  </a:solidFill>
                </a:uFill>
                <a:latin typeface="文泉驿微米黑"/>
                <a:ea typeface="Calibri"/>
              </a:rPr>
              <a:t>(WARNING: We will </a:t>
            </a:r>
            <a:r>
              <a:rPr b="1" lang="en-US" sz="2400" spc="-1" strike="noStrike">
                <a:solidFill>
                  <a:srgbClr val="ff0000"/>
                </a:solidFill>
                <a:uFill>
                  <a:solidFill>
                    <a:srgbClr val="ffffff"/>
                  </a:solidFill>
                </a:uFill>
                <a:latin typeface="文泉驿微米黑"/>
                <a:ea typeface="Calibri"/>
              </a:rPr>
              <a:t>not</a:t>
            </a:r>
            <a:r>
              <a:rPr b="1" lang="en-US" sz="2400" spc="-1" strike="noStrike">
                <a:solidFill>
                  <a:srgbClr val="434343"/>
                </a:solidFill>
                <a:uFill>
                  <a:solidFill>
                    <a:srgbClr val="ffffff"/>
                  </a:solidFill>
                </a:uFill>
                <a:latin typeface="文泉驿微米黑"/>
                <a:ea typeface="Calibri"/>
              </a:rPr>
              <a:t> actually be writing servers like this!!!  </a:t>
            </a:r>
            <a:r>
              <a:rPr b="0" lang="en-US" sz="1800" spc="-1" strike="noStrike">
                <a:solidFill>
                  <a:srgbClr val="434343"/>
                </a:solidFill>
                <a:uFill>
                  <a:solidFill>
                    <a:srgbClr val="ffffff"/>
                  </a:solidFill>
                </a:uFill>
                <a:latin typeface="文泉驿微米黑"/>
                <a:ea typeface="Calibri"/>
              </a:rPr>
              <a:t>We will be using ExpressJS to help, but we haven't gotten there yet.</a:t>
            </a:r>
            <a:endParaRPr b="0" lang="en-US" sz="1400" spc="-1" strike="noStrike">
              <a:solidFill>
                <a:srgbClr val="000000"/>
              </a:solidFill>
              <a:uFill>
                <a:solidFill>
                  <a:srgbClr val="ffffff"/>
                </a:solidFill>
              </a:uFill>
              <a:latin typeface="Arial"/>
            </a:endParaRPr>
          </a:p>
        </p:txBody>
      </p:sp>
      <p:pic>
        <p:nvPicPr>
          <p:cNvPr id="445" name="Google Shape;523;p53" descr=""/>
          <p:cNvPicPr/>
          <p:nvPr/>
        </p:nvPicPr>
        <p:blipFill>
          <a:blip r:embed="rId1"/>
          <a:stretch/>
        </p:blipFill>
        <p:spPr>
          <a:xfrm>
            <a:off x="782640" y="2069280"/>
            <a:ext cx="4678920" cy="3763440"/>
          </a:xfrm>
          <a:prstGeom prst="rect">
            <a:avLst/>
          </a:prstGeom>
          <a:ln>
            <a:noFill/>
          </a:ln>
        </p:spPr>
      </p:pic>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6"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Consolas"/>
              </a:rPr>
              <a:t>require()</a:t>
            </a:r>
            <a:endParaRPr b="0" lang="en-US" sz="1400" spc="-1" strike="noStrike">
              <a:solidFill>
                <a:srgbClr val="000000"/>
              </a:solidFill>
              <a:uFill>
                <a:solidFill>
                  <a:srgbClr val="ffffff"/>
                </a:solidFill>
              </a:uFill>
              <a:latin typeface="Arial"/>
            </a:endParaRPr>
          </a:p>
        </p:txBody>
      </p:sp>
      <p:sp>
        <p:nvSpPr>
          <p:cNvPr id="447" name="TextShape 2"/>
          <p:cNvSpPr txBox="1"/>
          <p:nvPr/>
        </p:nvSpPr>
        <p:spPr>
          <a:xfrm>
            <a:off x="576000" y="2088000"/>
            <a:ext cx="7578360" cy="30103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The NodeJS </a:t>
            </a:r>
            <a:r>
              <a:rPr b="0" lang="en-US" sz="2400" spc="-1" strike="noStrike">
                <a:solidFill>
                  <a:srgbClr val="434343"/>
                </a:solidFill>
                <a:uFill>
                  <a:solidFill>
                    <a:srgbClr val="ffffff"/>
                  </a:solidFill>
                </a:uFill>
                <a:latin typeface="文泉驿微米黑"/>
                <a:ea typeface="Consolas"/>
              </a:rPr>
              <a:t>require()</a:t>
            </a:r>
            <a:r>
              <a:rPr b="0" lang="en-US" sz="2400" spc="-1" strike="noStrike">
                <a:solidFill>
                  <a:srgbClr val="434343"/>
                </a:solidFill>
                <a:uFill>
                  <a:solidFill>
                    <a:srgbClr val="ffffff"/>
                  </a:solidFill>
                </a:uFill>
                <a:latin typeface="文泉驿微米黑"/>
                <a:ea typeface="Calibri"/>
              </a:rPr>
              <a:t> statement loads a module, similar to </a:t>
            </a:r>
            <a:r>
              <a:rPr b="0" lang="en-US" sz="2400" spc="-1" strike="noStrike">
                <a:solidFill>
                  <a:srgbClr val="434343"/>
                </a:solidFill>
                <a:uFill>
                  <a:solidFill>
                    <a:srgbClr val="ffffff"/>
                  </a:solidFill>
                </a:uFill>
                <a:latin typeface="文泉驿微米黑"/>
                <a:ea typeface="Consolas"/>
              </a:rPr>
              <a:t>import</a:t>
            </a:r>
            <a:r>
              <a:rPr b="0" lang="en-US" sz="2400" spc="-1" strike="noStrike">
                <a:solidFill>
                  <a:srgbClr val="434343"/>
                </a:solidFill>
                <a:uFill>
                  <a:solidFill>
                    <a:srgbClr val="ffffff"/>
                  </a:solidFill>
                </a:uFill>
                <a:latin typeface="文泉驿微米黑"/>
                <a:ea typeface="Calibri"/>
              </a:rPr>
              <a:t> in Java or </a:t>
            </a:r>
            <a:r>
              <a:rPr b="0" lang="en-US" sz="2400" spc="-1" strike="noStrike">
                <a:solidFill>
                  <a:srgbClr val="434343"/>
                </a:solidFill>
                <a:uFill>
                  <a:solidFill>
                    <a:srgbClr val="ffffff"/>
                  </a:solidFill>
                </a:uFill>
                <a:latin typeface="文泉驿微米黑"/>
                <a:ea typeface="Consolas"/>
              </a:rPr>
              <a:t>include</a:t>
            </a:r>
            <a:r>
              <a:rPr b="0" lang="en-US" sz="2400" spc="-1" strike="noStrike">
                <a:solidFill>
                  <a:srgbClr val="434343"/>
                </a:solidFill>
                <a:uFill>
                  <a:solidFill>
                    <a:srgbClr val="ffffff"/>
                  </a:solidFill>
                </a:uFill>
                <a:latin typeface="文泉驿微米黑"/>
                <a:ea typeface="Calibri"/>
              </a:rPr>
              <a:t> in C++.</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We can </a:t>
            </a:r>
            <a:r>
              <a:rPr b="0" lang="en-US" sz="2400" spc="-1" strike="noStrike">
                <a:solidFill>
                  <a:srgbClr val="434343"/>
                </a:solidFill>
                <a:uFill>
                  <a:solidFill>
                    <a:srgbClr val="ffffff"/>
                  </a:solidFill>
                </a:uFill>
                <a:latin typeface="文泉驿微米黑"/>
                <a:ea typeface="Consolas"/>
              </a:rPr>
              <a:t>require()</a:t>
            </a:r>
            <a:r>
              <a:rPr b="0" lang="en-US" sz="2400" spc="-1" strike="noStrike">
                <a:solidFill>
                  <a:srgbClr val="434343"/>
                </a:solidFill>
                <a:uFill>
                  <a:solidFill>
                    <a:srgbClr val="ffffff"/>
                  </a:solidFill>
                </a:uFill>
                <a:latin typeface="文泉驿微米黑"/>
                <a:ea typeface="Calibri"/>
              </a:rPr>
              <a:t> modules included with NodeJS, or modules we've written ourselves.</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In this example, </a:t>
            </a:r>
            <a:r>
              <a:rPr b="0" lang="en-US" sz="2400" spc="-1" strike="noStrike">
                <a:solidFill>
                  <a:srgbClr val="434343"/>
                </a:solidFill>
                <a:uFill>
                  <a:solidFill>
                    <a:srgbClr val="ffffff"/>
                  </a:solidFill>
                </a:uFill>
                <a:latin typeface="文泉驿微米黑"/>
                <a:ea typeface="Consolas"/>
              </a:rPr>
              <a:t>'http'</a:t>
            </a:r>
            <a:r>
              <a:rPr b="0" lang="en-US" sz="2400" spc="-1" strike="noStrike">
                <a:solidFill>
                  <a:srgbClr val="434343"/>
                </a:solidFill>
                <a:uFill>
                  <a:solidFill>
                    <a:srgbClr val="ffffff"/>
                  </a:solidFill>
                </a:uFill>
                <a:latin typeface="文泉驿微米黑"/>
                <a:ea typeface="Calibri"/>
              </a:rPr>
              <a:t> is referring to the </a:t>
            </a:r>
            <a:r>
              <a:rPr b="0" lang="en-US" sz="2400" spc="-1" strike="noStrike" u="sng">
                <a:solidFill>
                  <a:srgbClr val="0097a7"/>
                </a:solidFill>
                <a:uFill>
                  <a:solidFill>
                    <a:srgbClr val="ffffff"/>
                  </a:solidFill>
                </a:uFill>
                <a:latin typeface="文泉驿微米黑"/>
                <a:ea typeface="Calibri"/>
                <a:hlinkClick r:id="rId1"/>
              </a:rPr>
              <a:t>HTTP NodeJS module</a:t>
            </a:r>
            <a:endParaRPr b="0" lang="en-US" sz="1400" spc="-1" strike="noStrike">
              <a:solidFill>
                <a:srgbClr val="000000"/>
              </a:solidFill>
              <a:uFill>
                <a:solidFill>
                  <a:srgbClr val="ffffff"/>
                </a:solidFill>
              </a:uFill>
              <a:latin typeface="Arial"/>
            </a:endParaRPr>
          </a:p>
        </p:txBody>
      </p:sp>
    </p:spTree>
  </p:cSld>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Consolas"/>
              </a:rPr>
              <a:t>require()</a:t>
            </a:r>
            <a:endParaRPr b="0" lang="en-US" sz="1400" spc="-1" strike="noStrike">
              <a:solidFill>
                <a:srgbClr val="000000"/>
              </a:solidFill>
              <a:uFill>
                <a:solidFill>
                  <a:srgbClr val="ffffff"/>
                </a:solidFill>
              </a:uFill>
              <a:latin typeface="Arial"/>
            </a:endParaRPr>
          </a:p>
        </p:txBody>
      </p:sp>
      <p:sp>
        <p:nvSpPr>
          <p:cNvPr id="449" name="TextShape 2"/>
          <p:cNvSpPr txBox="1"/>
          <p:nvPr/>
        </p:nvSpPr>
        <p:spPr>
          <a:xfrm>
            <a:off x="782640" y="3105000"/>
            <a:ext cx="7578360" cy="30103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The </a:t>
            </a:r>
            <a:r>
              <a:rPr b="0" lang="en-US" sz="2400" spc="-1" strike="noStrike">
                <a:solidFill>
                  <a:srgbClr val="434343"/>
                </a:solidFill>
                <a:uFill>
                  <a:solidFill>
                    <a:srgbClr val="ffffff"/>
                  </a:solidFill>
                </a:uFill>
                <a:latin typeface="文泉驿微米黑"/>
                <a:ea typeface="Consolas"/>
              </a:rPr>
              <a:t>http</a:t>
            </a:r>
            <a:r>
              <a:rPr b="0" lang="en-US" sz="2400" spc="-1" strike="noStrike">
                <a:solidFill>
                  <a:srgbClr val="434343"/>
                </a:solidFill>
                <a:uFill>
                  <a:solidFill>
                    <a:srgbClr val="ffffff"/>
                  </a:solidFill>
                </a:uFill>
                <a:latin typeface="文泉驿微米黑"/>
                <a:ea typeface="Calibri"/>
              </a:rPr>
              <a:t> variable returned by </a:t>
            </a:r>
            <a:r>
              <a:rPr b="0" lang="en-US" sz="2400" spc="-1" strike="noStrike">
                <a:solidFill>
                  <a:srgbClr val="434343"/>
                </a:solidFill>
                <a:uFill>
                  <a:solidFill>
                    <a:srgbClr val="ffffff"/>
                  </a:solidFill>
                </a:uFill>
                <a:latin typeface="文泉驿微米黑"/>
                <a:ea typeface="Consolas"/>
              </a:rPr>
              <a:t>require('http')</a:t>
            </a:r>
            <a:r>
              <a:rPr b="0" lang="en-US" sz="2400" spc="-1" strike="noStrike">
                <a:solidFill>
                  <a:srgbClr val="434343"/>
                </a:solidFill>
                <a:uFill>
                  <a:solidFill>
                    <a:srgbClr val="ffffff"/>
                  </a:solidFill>
                </a:uFill>
                <a:latin typeface="文泉驿微米黑"/>
                <a:ea typeface="Calibri"/>
              </a:rPr>
              <a:t> can be used to make calls to the HTTP API:</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onsolas"/>
              <a:buChar char="-"/>
            </a:pPr>
            <a:r>
              <a:rPr b="0" lang="en-US" sz="2400" spc="-1" strike="noStrike">
                <a:solidFill>
                  <a:srgbClr val="434343"/>
                </a:solidFill>
                <a:uFill>
                  <a:solidFill>
                    <a:srgbClr val="ffffff"/>
                  </a:solidFill>
                </a:uFill>
                <a:latin typeface="文泉驿微米黑"/>
                <a:ea typeface="Consolas"/>
              </a:rPr>
              <a:t>http.</a:t>
            </a:r>
            <a:r>
              <a:rPr b="0" lang="en-US" sz="2400" spc="-1" strike="noStrike" u="sng">
                <a:solidFill>
                  <a:srgbClr val="0097a7"/>
                </a:solidFill>
                <a:uFill>
                  <a:solidFill>
                    <a:srgbClr val="ffffff"/>
                  </a:solidFill>
                </a:uFill>
                <a:latin typeface="文泉驿微米黑"/>
                <a:ea typeface="Consolas"/>
                <a:hlinkClick r:id="rId1"/>
              </a:rPr>
              <a:t>createServer</a:t>
            </a:r>
            <a:r>
              <a:rPr b="0" lang="en-US" sz="2400" spc="-1" strike="noStrike">
                <a:solidFill>
                  <a:srgbClr val="434343"/>
                </a:solidFill>
                <a:uFill>
                  <a:solidFill>
                    <a:srgbClr val="ffffff"/>
                  </a:solidFill>
                </a:uFill>
                <a:latin typeface="文泉驿微米黑"/>
                <a:ea typeface="Consolas"/>
              </a:rPr>
              <a:t>() </a:t>
            </a:r>
            <a:r>
              <a:rPr b="0" lang="en-US" sz="2400" spc="-1" strike="noStrike">
                <a:solidFill>
                  <a:srgbClr val="434343"/>
                </a:solidFill>
                <a:uFill>
                  <a:solidFill>
                    <a:srgbClr val="ffffff"/>
                  </a:solidFill>
                </a:uFill>
                <a:latin typeface="文泉驿微米黑"/>
                <a:ea typeface="Calibri"/>
              </a:rPr>
              <a:t>creates a Server object</a:t>
            </a:r>
            <a:endParaRPr b="0" lang="en-US" sz="1400" spc="-1" strike="noStrike">
              <a:solidFill>
                <a:srgbClr val="000000"/>
              </a:solidFill>
              <a:uFill>
                <a:solidFill>
                  <a:srgbClr val="ffffff"/>
                </a:solidFill>
              </a:uFill>
              <a:latin typeface="Arial"/>
            </a:endParaRPr>
          </a:p>
        </p:txBody>
      </p:sp>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0"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Consolas"/>
              </a:rPr>
              <a:t>Emitter.on</a:t>
            </a:r>
            <a:endParaRPr b="0" lang="en-US" sz="1400" spc="-1" strike="noStrike">
              <a:solidFill>
                <a:srgbClr val="000000"/>
              </a:solidFill>
              <a:uFill>
                <a:solidFill>
                  <a:srgbClr val="ffffff"/>
                </a:solidFill>
              </a:uFill>
              <a:latin typeface="Arial"/>
            </a:endParaRPr>
          </a:p>
        </p:txBody>
      </p:sp>
      <p:sp>
        <p:nvSpPr>
          <p:cNvPr id="451" name="TextShape 2"/>
          <p:cNvSpPr txBox="1"/>
          <p:nvPr/>
        </p:nvSpPr>
        <p:spPr>
          <a:xfrm>
            <a:off x="782640" y="5238720"/>
            <a:ext cx="7578360" cy="101628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The </a:t>
            </a:r>
            <a:r>
              <a:rPr b="0" lang="en-US" sz="2400" spc="-1" strike="noStrike" u="sng">
                <a:solidFill>
                  <a:srgbClr val="0097a7"/>
                </a:solidFill>
                <a:uFill>
                  <a:solidFill>
                    <a:srgbClr val="ffffff"/>
                  </a:solidFill>
                </a:uFill>
                <a:latin typeface="文泉驿微米黑"/>
                <a:ea typeface="Consolas"/>
                <a:hlinkClick r:id="rId1"/>
              </a:rPr>
              <a:t>on()</a:t>
            </a:r>
            <a:r>
              <a:rPr b="0" lang="en-US" sz="2400" spc="-1" strike="noStrike">
                <a:solidFill>
                  <a:srgbClr val="434343"/>
                </a:solidFill>
                <a:uFill>
                  <a:solidFill>
                    <a:srgbClr val="ffffff"/>
                  </a:solidFill>
                </a:uFill>
                <a:latin typeface="文泉驿微米黑"/>
                <a:ea typeface="Calibri"/>
              </a:rPr>
              <a:t> function is the NodeJS equivalent of </a:t>
            </a:r>
            <a:r>
              <a:rPr b="0" lang="en-US" sz="2400" spc="-1" strike="noStrike">
                <a:solidFill>
                  <a:srgbClr val="434343"/>
                </a:solidFill>
                <a:uFill>
                  <a:solidFill>
                    <a:srgbClr val="ffffff"/>
                  </a:solidFill>
                </a:uFill>
                <a:latin typeface="文泉驿微米黑"/>
                <a:ea typeface="Consolas"/>
              </a:rPr>
              <a:t>addEventListener</a:t>
            </a:r>
            <a:r>
              <a:rPr b="0" lang="en-US" sz="2400" spc="-1" strike="noStrike">
                <a:solidFill>
                  <a:srgbClr val="434343"/>
                </a:solidFill>
                <a:uFill>
                  <a:solidFill>
                    <a:srgbClr val="ffffff"/>
                  </a:solidFill>
                </a:uFill>
                <a:latin typeface="文泉驿微米黑"/>
                <a:ea typeface="Calibri"/>
              </a:rPr>
              <a:t>. </a:t>
            </a:r>
            <a:endParaRPr b="0" lang="en-US" sz="1400" spc="-1" strike="noStrike">
              <a:solidFill>
                <a:srgbClr val="000000"/>
              </a:solidFill>
              <a:uFill>
                <a:solidFill>
                  <a:srgbClr val="ffffff"/>
                </a:solidFill>
              </a:uFill>
              <a:latin typeface="Arial"/>
            </a:endParaRPr>
          </a:p>
        </p:txBody>
      </p:sp>
      <p:pic>
        <p:nvPicPr>
          <p:cNvPr id="452" name="Google Shape;546;p56" descr=""/>
          <p:cNvPicPr/>
          <p:nvPr/>
        </p:nvPicPr>
        <p:blipFill>
          <a:blip r:embed="rId2"/>
          <a:srcRect l="0" t="26374" r="0" b="14670"/>
          <a:stretch/>
        </p:blipFill>
        <p:spPr>
          <a:xfrm>
            <a:off x="873000" y="1567440"/>
            <a:ext cx="7138440" cy="3587040"/>
          </a:xfrm>
          <a:prstGeom prst="rect">
            <a:avLst/>
          </a:prstGeom>
          <a:ln>
            <a:noFill/>
          </a:ln>
        </p:spPr>
      </p:pic>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3"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Consolas"/>
              </a:rPr>
              <a:t>Emitter.on</a:t>
            </a:r>
            <a:endParaRPr b="0" lang="en-US" sz="1400" spc="-1" strike="noStrike">
              <a:solidFill>
                <a:srgbClr val="000000"/>
              </a:solidFill>
              <a:uFill>
                <a:solidFill>
                  <a:srgbClr val="ffffff"/>
                </a:solidFill>
              </a:uFill>
              <a:latin typeface="Arial"/>
            </a:endParaRPr>
          </a:p>
        </p:txBody>
      </p:sp>
      <p:sp>
        <p:nvSpPr>
          <p:cNvPr id="454" name="TextShape 2"/>
          <p:cNvSpPr txBox="1"/>
          <p:nvPr/>
        </p:nvSpPr>
        <p:spPr>
          <a:xfrm>
            <a:off x="782640" y="3744000"/>
            <a:ext cx="7578360" cy="101628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The </a:t>
            </a:r>
            <a:r>
              <a:rPr b="0" lang="en-US" sz="2400" spc="-1" strike="noStrike" u="sng">
                <a:solidFill>
                  <a:srgbClr val="0097a7"/>
                </a:solidFill>
                <a:uFill>
                  <a:solidFill>
                    <a:srgbClr val="ffffff"/>
                  </a:solidFill>
                </a:uFill>
                <a:latin typeface="文泉驿微米黑"/>
                <a:ea typeface="Consolas"/>
                <a:hlinkClick r:id="rId1"/>
              </a:rPr>
              <a:t>request</a:t>
            </a:r>
            <a:r>
              <a:rPr b="0" lang="en-US" sz="2400" spc="-1" strike="noStrike">
                <a:solidFill>
                  <a:srgbClr val="434343"/>
                </a:solidFill>
                <a:uFill>
                  <a:solidFill>
                    <a:srgbClr val="ffffff"/>
                  </a:solidFill>
                </a:uFill>
                <a:latin typeface="文泉驿微米黑"/>
                <a:ea typeface="Calibri"/>
              </a:rPr>
              <a:t> event is emitted each time there is a new HTTP request for the NodeJS program to process.</a:t>
            </a:r>
            <a:endParaRPr b="0" lang="en-US" sz="1400" spc="-1" strike="noStrike">
              <a:solidFill>
                <a:srgbClr val="000000"/>
              </a:solidFill>
              <a:uFill>
                <a:solidFill>
                  <a:srgbClr val="ffffff"/>
                </a:solidFill>
              </a:uFill>
              <a:latin typeface="Arial"/>
            </a:endParaRPr>
          </a:p>
        </p:txBody>
      </p:sp>
      <p:pic>
        <p:nvPicPr>
          <p:cNvPr id="455" name="Google Shape;553;p57" descr=""/>
          <p:cNvPicPr/>
          <p:nvPr/>
        </p:nvPicPr>
        <p:blipFill>
          <a:blip r:embed="rId2"/>
          <a:stretch/>
        </p:blipFill>
        <p:spPr>
          <a:xfrm>
            <a:off x="4199040" y="5483520"/>
            <a:ext cx="1141560" cy="1141560"/>
          </a:xfrm>
          <a:prstGeom prst="rect">
            <a:avLst/>
          </a:prstGeom>
          <a:ln>
            <a:noFill/>
          </a:ln>
        </p:spPr>
      </p:pic>
      <p:sp>
        <p:nvSpPr>
          <p:cNvPr id="456" name="CustomShape 3"/>
          <p:cNvSpPr/>
          <p:nvPr/>
        </p:nvSpPr>
        <p:spPr>
          <a:xfrm flipH="1">
            <a:off x="4023720" y="4989240"/>
            <a:ext cx="1491840" cy="686160"/>
          </a:xfrm>
          <a:prstGeom prst="rect">
            <a:avLst/>
          </a:prstGeom>
          <a:noFill/>
          <a:ln>
            <a:noFill/>
          </a:ln>
        </p:spPr>
        <p:style>
          <a:lnRef idx="0"/>
          <a:fillRef idx="0"/>
          <a:effectRef idx="0"/>
          <a:fontRef idx="minor"/>
        </p:style>
        <p:txBody>
          <a:bodyPr tIns="91440" bIns="91440" anchor="ctr"/>
          <a:p>
            <a:pPr algn="ctr">
              <a:lnSpc>
                <a:spcPct val="100000"/>
              </a:lnSpc>
            </a:pPr>
            <a:r>
              <a:rPr b="1" lang="en-US" sz="2000" spc="-1" strike="noStrike">
                <a:solidFill>
                  <a:srgbClr val="000000"/>
                </a:solidFill>
                <a:uFill>
                  <a:solidFill>
                    <a:srgbClr val="ffffff"/>
                  </a:solidFill>
                </a:uFill>
                <a:latin typeface="Calibri"/>
                <a:ea typeface="Calibri"/>
              </a:rPr>
              <a:t>Server</a:t>
            </a:r>
            <a:endParaRPr b="0" lang="en-US" sz="1800" spc="-1" strike="noStrike">
              <a:solidFill>
                <a:srgbClr val="000000"/>
              </a:solidFill>
              <a:uFill>
                <a:solidFill>
                  <a:srgbClr val="ffffff"/>
                </a:solidFill>
              </a:uFill>
              <a:latin typeface="Arial"/>
            </a:endParaRPr>
          </a:p>
        </p:txBody>
      </p:sp>
      <p:pic>
        <p:nvPicPr>
          <p:cNvPr id="457" name="Google Shape;555;p57" descr=""/>
          <p:cNvPicPr/>
          <p:nvPr/>
        </p:nvPicPr>
        <p:blipFill>
          <a:blip r:embed="rId3"/>
          <a:stretch/>
        </p:blipFill>
        <p:spPr>
          <a:xfrm>
            <a:off x="6284520" y="5329080"/>
            <a:ext cx="800280" cy="800280"/>
          </a:xfrm>
          <a:prstGeom prst="rect">
            <a:avLst/>
          </a:prstGeom>
          <a:ln>
            <a:noFill/>
          </a:ln>
        </p:spPr>
      </p:pic>
      <p:sp>
        <p:nvSpPr>
          <p:cNvPr id="458" name="CustomShape 4"/>
          <p:cNvSpPr/>
          <p:nvPr/>
        </p:nvSpPr>
        <p:spPr>
          <a:xfrm flipH="1" rot="10800000">
            <a:off x="6282360" y="5858280"/>
            <a:ext cx="1189800" cy="12852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pic>
        <p:nvPicPr>
          <p:cNvPr id="459" name="Google Shape;557;p57" descr=""/>
          <p:cNvPicPr/>
          <p:nvPr/>
        </p:nvPicPr>
        <p:blipFill>
          <a:blip r:embed="rId4"/>
          <a:srcRect l="0" t="26374" r="0" b="42225"/>
          <a:stretch/>
        </p:blipFill>
        <p:spPr>
          <a:xfrm>
            <a:off x="873000" y="1567440"/>
            <a:ext cx="7138440" cy="2139840"/>
          </a:xfrm>
          <a:prstGeom prst="rect">
            <a:avLst/>
          </a:prstGeom>
          <a:ln>
            <a:noFill/>
          </a:ln>
        </p:spPr>
      </p:pic>
    </p:spTree>
  </p:cSld>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Consolas"/>
              </a:rPr>
              <a:t>Emitter.on</a:t>
            </a:r>
            <a:endParaRPr b="0" lang="en-US" sz="1400" spc="-1" strike="noStrike">
              <a:solidFill>
                <a:srgbClr val="000000"/>
              </a:solidFill>
              <a:uFill>
                <a:solidFill>
                  <a:srgbClr val="ffffff"/>
                </a:solidFill>
              </a:uFill>
              <a:latin typeface="Arial"/>
            </a:endParaRPr>
          </a:p>
        </p:txBody>
      </p:sp>
      <p:sp>
        <p:nvSpPr>
          <p:cNvPr id="461" name="TextShape 2"/>
          <p:cNvSpPr txBox="1"/>
          <p:nvPr/>
        </p:nvSpPr>
        <p:spPr>
          <a:xfrm>
            <a:off x="782640" y="3667680"/>
            <a:ext cx="7578360" cy="2994120"/>
          </a:xfrm>
          <a:prstGeom prst="rect">
            <a:avLst/>
          </a:prstGeom>
          <a:noFill/>
          <a:ln>
            <a:noFill/>
          </a:ln>
        </p:spPr>
        <p:txBody>
          <a:bodyPr tIns="91440" bIns="91440"/>
          <a:p>
            <a:pPr>
              <a:lnSpc>
                <a:spcPct val="115000"/>
              </a:lnSpc>
            </a:pPr>
            <a:r>
              <a:rPr b="0" lang="en-US" sz="2200" spc="-1" strike="noStrike">
                <a:solidFill>
                  <a:srgbClr val="434343"/>
                </a:solidFill>
                <a:uFill>
                  <a:solidFill>
                    <a:srgbClr val="ffffff"/>
                  </a:solidFill>
                </a:uFill>
                <a:latin typeface="文泉驿微米黑"/>
                <a:ea typeface="Calibri"/>
              </a:rPr>
              <a:t>The </a:t>
            </a:r>
            <a:r>
              <a:rPr b="0" lang="en-US" sz="2200" spc="-1" strike="noStrike" u="sng">
                <a:solidFill>
                  <a:srgbClr val="0097a7"/>
                </a:solidFill>
                <a:uFill>
                  <a:solidFill>
                    <a:srgbClr val="ffffff"/>
                  </a:solidFill>
                </a:uFill>
                <a:latin typeface="文泉驿微米黑"/>
                <a:ea typeface="Consolas"/>
                <a:hlinkClick r:id="rId1"/>
              </a:rPr>
              <a:t>req</a:t>
            </a:r>
            <a:r>
              <a:rPr b="0" lang="en-US" sz="2200" spc="-1" strike="noStrike">
                <a:solidFill>
                  <a:srgbClr val="434343"/>
                </a:solidFill>
                <a:uFill>
                  <a:solidFill>
                    <a:srgbClr val="ffffff"/>
                  </a:solidFill>
                </a:uFill>
                <a:latin typeface="文泉驿微米黑"/>
                <a:ea typeface="Calibri"/>
              </a:rPr>
              <a:t> parameter gives information about the incoming request, and the </a:t>
            </a:r>
            <a:r>
              <a:rPr b="0" lang="en-US" sz="2200" spc="-1" strike="noStrike" u="sng">
                <a:solidFill>
                  <a:srgbClr val="0097a7"/>
                </a:solidFill>
                <a:uFill>
                  <a:solidFill>
                    <a:srgbClr val="ffffff"/>
                  </a:solidFill>
                </a:uFill>
                <a:latin typeface="文泉驿微米黑"/>
                <a:ea typeface="Consolas"/>
                <a:hlinkClick r:id="rId2"/>
              </a:rPr>
              <a:t>res</a:t>
            </a:r>
            <a:r>
              <a:rPr b="0" lang="en-US" sz="2200" spc="-1" strike="noStrike">
                <a:solidFill>
                  <a:srgbClr val="434343"/>
                </a:solidFill>
                <a:uFill>
                  <a:solidFill>
                    <a:srgbClr val="ffffff"/>
                  </a:solidFill>
                </a:uFill>
                <a:latin typeface="文泉驿微米黑"/>
                <a:ea typeface="Calibri"/>
              </a:rPr>
              <a:t> parameter is the response parameter that we write to via method calls.</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u="sng">
                <a:solidFill>
                  <a:srgbClr val="0097a7"/>
                </a:solidFill>
                <a:uFill>
                  <a:solidFill>
                    <a:srgbClr val="ffffff"/>
                  </a:solidFill>
                </a:uFill>
                <a:latin typeface="文泉驿微米黑"/>
                <a:ea typeface="Consolas"/>
                <a:hlinkClick r:id="rId3"/>
              </a:rPr>
              <a:t>statusCode</a:t>
            </a:r>
            <a:r>
              <a:rPr b="0" lang="en-US" sz="2200" spc="-1" strike="noStrike">
                <a:solidFill>
                  <a:srgbClr val="434343"/>
                </a:solidFill>
                <a:uFill>
                  <a:solidFill>
                    <a:srgbClr val="ffffff"/>
                  </a:solidFill>
                </a:uFill>
                <a:latin typeface="文泉驿微米黑"/>
                <a:ea typeface="Calibri"/>
              </a:rPr>
              <a:t>: Sets the HTTP status code.</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u="sng">
                <a:solidFill>
                  <a:srgbClr val="0097a7"/>
                </a:solidFill>
                <a:uFill>
                  <a:solidFill>
                    <a:srgbClr val="ffffff"/>
                  </a:solidFill>
                </a:uFill>
                <a:latin typeface="文泉驿微米黑"/>
                <a:ea typeface="Consolas"/>
                <a:hlinkClick r:id="rId4"/>
              </a:rPr>
              <a:t>setHeader()</a:t>
            </a:r>
            <a:r>
              <a:rPr b="0" lang="en-US" sz="2200" spc="-1" strike="noStrike">
                <a:solidFill>
                  <a:srgbClr val="434343"/>
                </a:solidFill>
                <a:uFill>
                  <a:solidFill>
                    <a:srgbClr val="ffffff"/>
                  </a:solidFill>
                </a:uFill>
                <a:latin typeface="文泉驿微米黑"/>
                <a:ea typeface="Calibri"/>
              </a:rPr>
              <a:t>: Sets the HTTP headers.</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200" spc="-1" strike="noStrike" u="sng">
                <a:solidFill>
                  <a:srgbClr val="0097a7"/>
                </a:solidFill>
                <a:uFill>
                  <a:solidFill>
                    <a:srgbClr val="ffffff"/>
                  </a:solidFill>
                </a:uFill>
                <a:latin typeface="文泉驿微米黑"/>
                <a:ea typeface="Consolas"/>
                <a:hlinkClick r:id="rId5"/>
              </a:rPr>
              <a:t>end()</a:t>
            </a:r>
            <a:r>
              <a:rPr b="0" lang="en-US" sz="2200" spc="-1" strike="noStrike">
                <a:solidFill>
                  <a:srgbClr val="434343"/>
                </a:solidFill>
                <a:uFill>
                  <a:solidFill>
                    <a:srgbClr val="ffffff"/>
                  </a:solidFill>
                </a:uFill>
                <a:latin typeface="文泉驿微米黑"/>
                <a:ea typeface="Calibri"/>
              </a:rPr>
              <a:t>: Writes the message to the response body then signals to the server that the message is complete.</a:t>
            </a:r>
            <a:endParaRPr b="0" lang="en-US" sz="1400" spc="-1" strike="noStrike">
              <a:solidFill>
                <a:srgbClr val="000000"/>
              </a:solidFill>
              <a:uFill>
                <a:solidFill>
                  <a:srgbClr val="ffffff"/>
                </a:solidFill>
              </a:uFill>
              <a:latin typeface="Arial"/>
            </a:endParaRPr>
          </a:p>
        </p:txBody>
      </p:sp>
      <p:pic>
        <p:nvPicPr>
          <p:cNvPr id="462" name="Google Shape;564;p58" descr=""/>
          <p:cNvPicPr/>
          <p:nvPr/>
        </p:nvPicPr>
        <p:blipFill>
          <a:blip r:embed="rId6"/>
          <a:srcRect l="0" t="26374" r="0" b="42225"/>
          <a:stretch/>
        </p:blipFill>
        <p:spPr>
          <a:xfrm>
            <a:off x="873000" y="1567440"/>
            <a:ext cx="7138440" cy="2139840"/>
          </a:xfrm>
          <a:prstGeom prst="rect">
            <a:avLst/>
          </a:prstGeom>
          <a:ln>
            <a:noFill/>
          </a:ln>
        </p:spPr>
      </p:pic>
    </p:spTree>
  </p:cSld>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3"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Consolas"/>
              </a:rPr>
              <a:t>listen() </a:t>
            </a:r>
            <a:r>
              <a:rPr b="0" lang="en-US" sz="3600" spc="-1" strike="noStrike">
                <a:solidFill>
                  <a:srgbClr val="000000"/>
                </a:solidFill>
                <a:uFill>
                  <a:solidFill>
                    <a:srgbClr val="ffffff"/>
                  </a:solidFill>
                </a:uFill>
                <a:latin typeface="文泉驿微米黑"/>
                <a:ea typeface="Calibri"/>
              </a:rPr>
              <a:t>and</a:t>
            </a:r>
            <a:r>
              <a:rPr b="0" lang="en-US" sz="3600" spc="-1" strike="noStrike">
                <a:solidFill>
                  <a:srgbClr val="000000"/>
                </a:solidFill>
                <a:uFill>
                  <a:solidFill>
                    <a:srgbClr val="ffffff"/>
                  </a:solidFill>
                </a:uFill>
                <a:latin typeface="文泉驿微米黑"/>
                <a:ea typeface="Consolas"/>
              </a:rPr>
              <a:t> listening</a:t>
            </a:r>
            <a:endParaRPr b="0" lang="en-US" sz="1400" spc="-1" strike="noStrike">
              <a:solidFill>
                <a:srgbClr val="000000"/>
              </a:solidFill>
              <a:uFill>
                <a:solidFill>
                  <a:srgbClr val="ffffff"/>
                </a:solidFill>
              </a:uFill>
              <a:latin typeface="Arial"/>
            </a:endParaRPr>
          </a:p>
        </p:txBody>
      </p:sp>
      <p:sp>
        <p:nvSpPr>
          <p:cNvPr id="464" name="TextShape 2"/>
          <p:cNvSpPr txBox="1"/>
          <p:nvPr/>
        </p:nvSpPr>
        <p:spPr>
          <a:xfrm>
            <a:off x="782640" y="4124880"/>
            <a:ext cx="7578360" cy="26125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The </a:t>
            </a:r>
            <a:r>
              <a:rPr b="0" lang="en-US" sz="2400" spc="-1" strike="noStrike" u="sng">
                <a:solidFill>
                  <a:srgbClr val="0097a7"/>
                </a:solidFill>
                <a:uFill>
                  <a:solidFill>
                    <a:srgbClr val="ffffff"/>
                  </a:solidFill>
                </a:uFill>
                <a:latin typeface="文泉驿微米黑"/>
                <a:ea typeface="Consolas"/>
                <a:hlinkClick r:id="rId1"/>
              </a:rPr>
              <a:t>listen()</a:t>
            </a:r>
            <a:r>
              <a:rPr b="0" lang="en-US" sz="2400" spc="-1" strike="noStrike">
                <a:solidFill>
                  <a:srgbClr val="434343"/>
                </a:solidFill>
                <a:uFill>
                  <a:solidFill>
                    <a:srgbClr val="ffffff"/>
                  </a:solidFill>
                </a:uFill>
                <a:latin typeface="文泉驿微米黑"/>
                <a:ea typeface="Consolas"/>
              </a:rPr>
              <a:t> </a:t>
            </a:r>
            <a:r>
              <a:rPr b="0" lang="en-US" sz="2400" spc="-1" strike="noStrike">
                <a:solidFill>
                  <a:srgbClr val="434343"/>
                </a:solidFill>
                <a:uFill>
                  <a:solidFill>
                    <a:srgbClr val="ffffff"/>
                  </a:solidFill>
                </a:uFill>
                <a:latin typeface="文泉驿微米黑"/>
                <a:ea typeface="Calibri"/>
              </a:rPr>
              <a:t>function will make the program start accepting messages sent to the given </a:t>
            </a:r>
            <a:r>
              <a:rPr b="1" lang="en-US" sz="2400" spc="-1" strike="noStrike">
                <a:solidFill>
                  <a:srgbClr val="434343"/>
                </a:solidFill>
                <a:uFill>
                  <a:solidFill>
                    <a:srgbClr val="ffffff"/>
                  </a:solidFill>
                </a:uFill>
                <a:latin typeface="文泉驿微米黑"/>
                <a:ea typeface="Calibri"/>
              </a:rPr>
              <a:t>port number</a:t>
            </a:r>
            <a:r>
              <a:rPr b="0" lang="en-US" sz="2400" spc="-1" strike="noStrike">
                <a:solidFill>
                  <a:srgbClr val="434343"/>
                </a:solidFill>
                <a:uFill>
                  <a:solidFill>
                    <a:srgbClr val="ffffff"/>
                  </a:solidFill>
                </a:uFill>
                <a:latin typeface="文泉驿微米黑"/>
                <a:ea typeface="Calibri"/>
              </a:rPr>
              <a:t>.</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The </a:t>
            </a:r>
            <a:r>
              <a:rPr b="0" lang="en-US" sz="2400" spc="-1" strike="noStrike" u="sng">
                <a:solidFill>
                  <a:srgbClr val="0097a7"/>
                </a:solidFill>
                <a:uFill>
                  <a:solidFill>
                    <a:srgbClr val="ffffff"/>
                  </a:solidFill>
                </a:uFill>
                <a:latin typeface="文泉驿微米黑"/>
                <a:ea typeface="Consolas"/>
                <a:hlinkClick r:id="rId2"/>
              </a:rPr>
              <a:t>listening</a:t>
            </a:r>
            <a:r>
              <a:rPr b="0" lang="en-US" sz="2400" spc="-1" strike="noStrike">
                <a:solidFill>
                  <a:srgbClr val="434343"/>
                </a:solidFill>
                <a:uFill>
                  <a:solidFill>
                    <a:srgbClr val="ffffff"/>
                  </a:solidFill>
                </a:uFill>
                <a:latin typeface="文泉驿微米黑"/>
                <a:ea typeface="Calibri"/>
              </a:rPr>
              <a:t> event will be emitted when the server has been bound to a port.</a:t>
            </a:r>
            <a:endParaRPr b="0" lang="en-US" sz="1400" spc="-1" strike="noStrike">
              <a:solidFill>
                <a:srgbClr val="000000"/>
              </a:solidFill>
              <a:uFill>
                <a:solidFill>
                  <a:srgbClr val="ffffff"/>
                </a:solidFill>
              </a:uFill>
              <a:latin typeface="Arial"/>
            </a:endParaRPr>
          </a:p>
          <a:p>
            <a:pPr algn="ctr">
              <a:lnSpc>
                <a:spcPct val="115000"/>
              </a:lnSpc>
            </a:pPr>
            <a:r>
              <a:rPr b="1" lang="en-US" sz="3000" spc="-1" strike="noStrike">
                <a:solidFill>
                  <a:srgbClr val="434343"/>
                </a:solidFill>
                <a:uFill>
                  <a:solidFill>
                    <a:srgbClr val="ffffff"/>
                  </a:solidFill>
                </a:uFill>
                <a:latin typeface="文泉驿微米黑"/>
                <a:ea typeface="Calibri"/>
              </a:rPr>
              <a:t>Q: What's a port? What is binding?</a:t>
            </a:r>
            <a:endParaRPr b="0" lang="en-US" sz="1400" spc="-1" strike="noStrike">
              <a:solidFill>
                <a:srgbClr val="000000"/>
              </a:solidFill>
              <a:uFill>
                <a:solidFill>
                  <a:srgbClr val="ffffff"/>
                </a:solidFill>
              </a:uFill>
              <a:latin typeface="Arial"/>
            </a:endParaRPr>
          </a:p>
        </p:txBody>
      </p:sp>
      <p:pic>
        <p:nvPicPr>
          <p:cNvPr id="465" name="Google Shape;571;p59" descr=""/>
          <p:cNvPicPr/>
          <p:nvPr/>
        </p:nvPicPr>
        <p:blipFill>
          <a:blip r:embed="rId3"/>
          <a:srcRect l="0" t="71115" r="0" b="0"/>
          <a:stretch/>
        </p:blipFill>
        <p:spPr>
          <a:xfrm>
            <a:off x="782640" y="1791360"/>
            <a:ext cx="7072200" cy="1976040"/>
          </a:xfrm>
          <a:prstGeom prst="rect">
            <a:avLst/>
          </a:prstGeom>
          <a:ln>
            <a:noFill/>
          </a:ln>
        </p:spPr>
      </p:pic>
    </p:spTree>
  </p:cSld>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Ports and binding</a:t>
            </a:r>
            <a:endParaRPr b="0" lang="en-US" sz="1400" spc="-1" strike="noStrike">
              <a:solidFill>
                <a:srgbClr val="000000"/>
              </a:solidFill>
              <a:uFill>
                <a:solidFill>
                  <a:srgbClr val="ffffff"/>
                </a:solidFill>
              </a:uFill>
              <a:latin typeface="Arial"/>
            </a:endParaRPr>
          </a:p>
        </p:txBody>
      </p:sp>
      <p:sp>
        <p:nvSpPr>
          <p:cNvPr id="467" name="TextShape 2"/>
          <p:cNvSpPr txBox="1"/>
          <p:nvPr/>
        </p:nvSpPr>
        <p:spPr>
          <a:xfrm>
            <a:off x="782640" y="1560240"/>
            <a:ext cx="7578360" cy="3016800"/>
          </a:xfrm>
          <a:prstGeom prst="rect">
            <a:avLst/>
          </a:prstGeom>
          <a:noFill/>
          <a:ln>
            <a:noFill/>
          </a:ln>
        </p:spPr>
        <p:txBody>
          <a:bodyPr tIns="91440" bIns="91440"/>
          <a:p>
            <a:pPr>
              <a:lnSpc>
                <a:spcPct val="115000"/>
              </a:lnSpc>
            </a:pPr>
            <a:r>
              <a:rPr b="1" lang="en-US" sz="2400" spc="-1" strike="noStrike">
                <a:solidFill>
                  <a:srgbClr val="434343"/>
                </a:solidFill>
                <a:uFill>
                  <a:solidFill>
                    <a:srgbClr val="ffffff"/>
                  </a:solidFill>
                </a:uFill>
                <a:latin typeface="文泉驿微米黑"/>
                <a:ea typeface="Calibri"/>
              </a:rPr>
              <a:t>port</a:t>
            </a:r>
            <a:r>
              <a:rPr b="0" lang="en-US" sz="2400" spc="-1" strike="noStrike">
                <a:solidFill>
                  <a:srgbClr val="434343"/>
                </a:solidFill>
                <a:uFill>
                  <a:solidFill>
                    <a:srgbClr val="ffffff"/>
                  </a:solidFill>
                </a:uFill>
                <a:latin typeface="文泉驿微米黑"/>
                <a:ea typeface="Calibri"/>
              </a:rPr>
              <a:t>: In the context of networking, a "logical" (as opposed to a physical) connection place</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A number from 0 to 65535 (16-bit unsigned integer)</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0" lang="en-US" sz="2400" spc="-1" strike="noStrike">
                <a:solidFill>
                  <a:srgbClr val="434343"/>
                </a:solidFill>
                <a:uFill>
                  <a:solidFill>
                    <a:srgbClr val="ffffff"/>
                  </a:solidFill>
                </a:uFill>
                <a:latin typeface="文泉驿微米黑"/>
                <a:ea typeface="Calibri"/>
              </a:rPr>
              <a:t>When you start running a server process, you tell the operating system what port number to associate with it. This is called </a:t>
            </a:r>
            <a:r>
              <a:rPr b="1" lang="en-US" sz="2400" spc="-1" strike="noStrike">
                <a:solidFill>
                  <a:srgbClr val="434343"/>
                </a:solidFill>
                <a:uFill>
                  <a:solidFill>
                    <a:srgbClr val="ffffff"/>
                  </a:solidFill>
                </a:uFill>
                <a:latin typeface="文泉驿微米黑"/>
                <a:ea typeface="Calibri"/>
              </a:rPr>
              <a:t>binding</a:t>
            </a:r>
            <a:r>
              <a:rPr b="0" lang="en-US" sz="2400" spc="-1" strike="noStrike">
                <a:solidFill>
                  <a:srgbClr val="434343"/>
                </a:solidFill>
                <a:uFill>
                  <a:solidFill>
                    <a:srgbClr val="ffffff"/>
                  </a:solidFill>
                </a:uFill>
                <a:latin typeface="文泉驿微米黑"/>
                <a:ea typeface="Calibri"/>
              </a:rPr>
              <a:t>.</a:t>
            </a:r>
            <a:endParaRPr b="0" lang="en-US" sz="1400" spc="-1" strike="noStrike">
              <a:solidFill>
                <a:srgbClr val="000000"/>
              </a:solidFill>
              <a:uFill>
                <a:solidFill>
                  <a:srgbClr val="ffffff"/>
                </a:solidFill>
              </a:uFill>
              <a:latin typeface="Arial"/>
            </a:endParaRPr>
          </a:p>
        </p:txBody>
      </p:sp>
    </p:spTree>
  </p:cSld>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8" name="CustomShape 1"/>
          <p:cNvSpPr/>
          <p:nvPr/>
        </p:nvSpPr>
        <p:spPr>
          <a:xfrm>
            <a:off x="6330600" y="45360"/>
            <a:ext cx="2531880" cy="1853640"/>
          </a:xfrm>
          <a:prstGeom prst="roundRect">
            <a:avLst>
              <a:gd name="adj" fmla="val 16667"/>
            </a:avLst>
          </a:prstGeom>
          <a:solidFill>
            <a:srgbClr val="00ffff">
              <a:alpha val="34000"/>
            </a:srgbClr>
          </a:solidFill>
          <a:ln w="9360">
            <a:solidFill>
              <a:srgbClr val="595959"/>
            </a:solidFill>
            <a:round/>
          </a:ln>
        </p:spPr>
        <p:style>
          <a:lnRef idx="0"/>
          <a:fillRef idx="0"/>
          <a:effectRef idx="0"/>
          <a:fontRef idx="minor"/>
        </p:style>
      </p:sp>
      <p:pic>
        <p:nvPicPr>
          <p:cNvPr id="469" name="Google Shape;583;p61" descr=""/>
          <p:cNvPicPr/>
          <p:nvPr/>
        </p:nvPicPr>
        <p:blipFill>
          <a:blip r:embed="rId1"/>
          <a:stretch/>
        </p:blipFill>
        <p:spPr>
          <a:xfrm>
            <a:off x="60480" y="3195360"/>
            <a:ext cx="2922120" cy="1913760"/>
          </a:xfrm>
          <a:prstGeom prst="rect">
            <a:avLst/>
          </a:prstGeom>
          <a:ln>
            <a:noFill/>
          </a:ln>
        </p:spPr>
      </p:pic>
      <p:pic>
        <p:nvPicPr>
          <p:cNvPr id="470" name="Google Shape;584;p61" descr=""/>
          <p:cNvPicPr/>
          <p:nvPr/>
        </p:nvPicPr>
        <p:blipFill>
          <a:blip r:embed="rId2"/>
          <a:stretch/>
        </p:blipFill>
        <p:spPr>
          <a:xfrm>
            <a:off x="6352920" y="228240"/>
            <a:ext cx="1484640" cy="1484640"/>
          </a:xfrm>
          <a:prstGeom prst="rect">
            <a:avLst/>
          </a:prstGeom>
          <a:ln>
            <a:noFill/>
          </a:ln>
        </p:spPr>
      </p:pic>
      <p:sp>
        <p:nvSpPr>
          <p:cNvPr id="471" name="CustomShape 2"/>
          <p:cNvSpPr/>
          <p:nvPr/>
        </p:nvSpPr>
        <p:spPr>
          <a:xfrm>
            <a:off x="7564680" y="542520"/>
            <a:ext cx="1416600" cy="856440"/>
          </a:xfrm>
          <a:prstGeom prst="rect">
            <a:avLst/>
          </a:prstGeom>
          <a:noFill/>
          <a:ln>
            <a:noFill/>
          </a:ln>
        </p:spPr>
        <p:style>
          <a:lnRef idx="0"/>
          <a:fillRef idx="0"/>
          <a:effectRef idx="0"/>
          <a:fontRef idx="minor"/>
        </p:style>
        <p:txBody>
          <a:bodyPr tIns="91440" bIns="91440"/>
          <a:p>
            <a:pPr algn="ctr">
              <a:lnSpc>
                <a:spcPct val="100000"/>
              </a:lnSpc>
            </a:pPr>
            <a:r>
              <a:rPr b="1" lang="en-US" sz="2400" spc="-1" strike="noStrike">
                <a:solidFill>
                  <a:srgbClr val="595959"/>
                </a:solidFill>
                <a:uFill>
                  <a:solidFill>
                    <a:srgbClr val="ffffff"/>
                  </a:solidFill>
                </a:uFill>
                <a:latin typeface="Calibri"/>
                <a:ea typeface="Calibri"/>
              </a:rPr>
              <a:t>140.123.101.3</a:t>
            </a:r>
            <a:endParaRPr b="0" lang="en-US" sz="1800" spc="-1" strike="noStrike">
              <a:solidFill>
                <a:srgbClr val="000000"/>
              </a:solidFill>
              <a:uFill>
                <a:solidFill>
                  <a:srgbClr val="ffffff"/>
                </a:solidFill>
              </a:uFill>
              <a:latin typeface="Arial"/>
            </a:endParaRPr>
          </a:p>
        </p:txBody>
      </p:sp>
      <p:sp>
        <p:nvSpPr>
          <p:cNvPr id="472" name="TextShape 3"/>
          <p:cNvSpPr txBox="1"/>
          <p:nvPr/>
        </p:nvSpPr>
        <p:spPr>
          <a:xfrm>
            <a:off x="529200" y="608400"/>
            <a:ext cx="3132720" cy="2259000"/>
          </a:xfrm>
          <a:prstGeom prst="rect">
            <a:avLst/>
          </a:prstGeom>
          <a:noFill/>
          <a:ln>
            <a:noFill/>
          </a:ln>
        </p:spPr>
        <p:txBody>
          <a:bodyPr tIns="91440" bIns="91440"/>
          <a:p>
            <a:pPr algn="ctr">
              <a:lnSpc>
                <a:spcPct val="100000"/>
              </a:lnSpc>
            </a:pPr>
            <a:r>
              <a:rPr b="0" lang="en-US" sz="2400" spc="-1" strike="noStrike">
                <a:solidFill>
                  <a:srgbClr val="595959"/>
                </a:solidFill>
                <a:uFill>
                  <a:solidFill>
                    <a:srgbClr val="ffffff"/>
                  </a:solidFill>
                </a:uFill>
                <a:latin typeface="文泉驿微米黑"/>
                <a:ea typeface="Calibri"/>
              </a:rPr>
              <a:t>Operating system opens a </a:t>
            </a:r>
            <a:r>
              <a:rPr b="0" lang="en-US" sz="2400" spc="-1" strike="noStrike">
                <a:solidFill>
                  <a:srgbClr val="000000"/>
                </a:solidFill>
                <a:uFill>
                  <a:solidFill>
                    <a:srgbClr val="ffffff"/>
                  </a:solidFill>
                </a:uFill>
                <a:latin typeface="文泉驿微米黑"/>
                <a:ea typeface="Calibri"/>
              </a:rPr>
              <a:t>TCP</a:t>
            </a:r>
            <a:r>
              <a:rPr b="0" lang="en-US" sz="2400" spc="-1" strike="noStrike">
                <a:solidFill>
                  <a:srgbClr val="595959"/>
                </a:solidFill>
                <a:uFill>
                  <a:solidFill>
                    <a:srgbClr val="ffffff"/>
                  </a:solidFill>
                </a:uFill>
                <a:latin typeface="文泉驿微米黑"/>
                <a:ea typeface="Calibri"/>
              </a:rPr>
              <a:t> connection on port </a:t>
            </a:r>
            <a:r>
              <a:rPr b="1" lang="en-US" sz="2400" spc="-1" strike="noStrike">
                <a:solidFill>
                  <a:srgbClr val="9900ff"/>
                </a:solidFill>
                <a:uFill>
                  <a:solidFill>
                    <a:srgbClr val="ffffff"/>
                  </a:solidFill>
                </a:uFill>
                <a:latin typeface="文泉驿微米黑"/>
                <a:ea typeface="Calibri"/>
              </a:rPr>
              <a:t>80</a:t>
            </a:r>
            <a:r>
              <a:rPr b="0" lang="en-US" sz="2400" spc="-1" strike="noStrike">
                <a:solidFill>
                  <a:srgbClr val="595959"/>
                </a:solidFill>
                <a:uFill>
                  <a:solidFill>
                    <a:srgbClr val="ffffff"/>
                  </a:solidFill>
                </a:uFill>
                <a:latin typeface="文泉驿微米黑"/>
                <a:ea typeface="Calibri"/>
              </a:rPr>
              <a:t> </a:t>
            </a:r>
            <a:r>
              <a:rPr b="0" lang="en-US" sz="2400" spc="-1" strike="noStrike">
                <a:solidFill>
                  <a:srgbClr val="595959"/>
                </a:solidFill>
                <a:uFill>
                  <a:solidFill>
                    <a:srgbClr val="ffffff"/>
                  </a:solidFill>
                </a:uFill>
                <a:latin typeface="文泉驿微米黑"/>
                <a:ea typeface="Calibri"/>
              </a:rPr>
              <a:t>
</a:t>
            </a:r>
            <a:r>
              <a:rPr b="0" lang="en-US" sz="2400" spc="-1" strike="noStrike">
                <a:solidFill>
                  <a:srgbClr val="595959"/>
                </a:solidFill>
                <a:uFill>
                  <a:solidFill>
                    <a:srgbClr val="ffffff"/>
                  </a:solidFill>
                </a:uFill>
                <a:latin typeface="文泉驿微米黑"/>
                <a:ea typeface="Calibri"/>
              </a:rPr>
              <a:t>of the computer at </a:t>
            </a:r>
            <a:endParaRPr b="0" lang="en-US" sz="1400" spc="-1" strike="noStrike">
              <a:solidFill>
                <a:srgbClr val="000000"/>
              </a:solidFill>
              <a:uFill>
                <a:solidFill>
                  <a:srgbClr val="ffffff"/>
                </a:solidFill>
              </a:uFill>
              <a:latin typeface="Arial"/>
            </a:endParaRPr>
          </a:p>
          <a:p>
            <a:pPr algn="ctr">
              <a:lnSpc>
                <a:spcPct val="100000"/>
              </a:lnSpc>
            </a:pPr>
            <a:r>
              <a:rPr b="0" lang="en-US" sz="2400" spc="-1" strike="noStrike">
                <a:solidFill>
                  <a:srgbClr val="595959"/>
                </a:solidFill>
                <a:uFill>
                  <a:solidFill>
                    <a:srgbClr val="ffffff"/>
                  </a:solidFill>
                </a:uFill>
                <a:latin typeface="文泉驿微米黑"/>
                <a:ea typeface="Calibri"/>
              </a:rPr>
              <a:t>140.123.101.3.</a:t>
            </a:r>
            <a:endParaRPr b="0" lang="en-US" sz="1400" spc="-1" strike="noStrike">
              <a:solidFill>
                <a:srgbClr val="000000"/>
              </a:solidFill>
              <a:uFill>
                <a:solidFill>
                  <a:srgbClr val="ffffff"/>
                </a:solidFill>
              </a:uFill>
              <a:latin typeface="Arial"/>
            </a:endParaRPr>
          </a:p>
        </p:txBody>
      </p:sp>
      <p:sp>
        <p:nvSpPr>
          <p:cNvPr id="473" name="CustomShape 4"/>
          <p:cNvSpPr/>
          <p:nvPr/>
        </p:nvSpPr>
        <p:spPr>
          <a:xfrm>
            <a:off x="3451680" y="1903680"/>
            <a:ext cx="1491840" cy="1205640"/>
          </a:xfrm>
          <a:prstGeom prst="cloud">
            <a:avLst/>
          </a:prstGeom>
          <a:solidFill>
            <a:srgbClr val="9fc5e8"/>
          </a:solidFill>
          <a:ln>
            <a:noFill/>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Calibri"/>
                <a:ea typeface="Calibri"/>
              </a:rPr>
              <a:t>(Routing, etc…)</a:t>
            </a:r>
            <a:endParaRPr b="0" lang="en-US" sz="1800" spc="-1" strike="noStrike">
              <a:solidFill>
                <a:srgbClr val="000000"/>
              </a:solidFill>
              <a:uFill>
                <a:solidFill>
                  <a:srgbClr val="ffffff"/>
                </a:solidFill>
              </a:uFill>
              <a:latin typeface="Arial"/>
            </a:endParaRPr>
          </a:p>
        </p:txBody>
      </p:sp>
      <p:sp>
        <p:nvSpPr>
          <p:cNvPr id="474" name="CustomShape 5"/>
          <p:cNvSpPr/>
          <p:nvPr/>
        </p:nvSpPr>
        <p:spPr>
          <a:xfrm flipH="1" rot="10800000">
            <a:off x="3753000" y="3392280"/>
            <a:ext cx="1120320" cy="6336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475" name="CustomShape 6"/>
          <p:cNvSpPr/>
          <p:nvPr/>
        </p:nvSpPr>
        <p:spPr>
          <a:xfrm flipH="1" rot="10800000">
            <a:off x="6599160" y="2118960"/>
            <a:ext cx="1842120" cy="106308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476" name="TextShape 7"/>
          <p:cNvSpPr txBox="1"/>
          <p:nvPr/>
        </p:nvSpPr>
        <p:spPr>
          <a:xfrm>
            <a:off x="3276000" y="4422240"/>
            <a:ext cx="5335560" cy="2562120"/>
          </a:xfrm>
          <a:prstGeom prst="rect">
            <a:avLst/>
          </a:prstGeom>
          <a:noFill/>
          <a:ln>
            <a:noFill/>
          </a:ln>
        </p:spPr>
        <p:txBody>
          <a:bodyPr tIns="91440" bIns="91440"/>
          <a:p>
            <a:pPr>
              <a:lnSpc>
                <a:spcPct val="100000"/>
              </a:lnSpc>
            </a:pPr>
            <a:r>
              <a:rPr b="0" lang="en-US" sz="2400" spc="-1" strike="noStrike">
                <a:solidFill>
                  <a:srgbClr val="434343"/>
                </a:solidFill>
                <a:uFill>
                  <a:solidFill>
                    <a:srgbClr val="ffffff"/>
                  </a:solidFill>
                </a:uFill>
                <a:latin typeface="文泉驿微米黑"/>
                <a:ea typeface="Calibri"/>
              </a:rPr>
              <a:t>A TCP connection requires an IP address </a:t>
            </a:r>
            <a:r>
              <a:rPr b="1" lang="en-US" sz="2400" spc="-1" strike="noStrike">
                <a:solidFill>
                  <a:srgbClr val="434343"/>
                </a:solidFill>
                <a:uFill>
                  <a:solidFill>
                    <a:srgbClr val="ffffff"/>
                  </a:solidFill>
                </a:uFill>
                <a:latin typeface="文泉驿微米黑"/>
                <a:ea typeface="Calibri"/>
              </a:rPr>
              <a:t>and</a:t>
            </a:r>
            <a:r>
              <a:rPr b="0" lang="en-US" sz="2400" spc="-1" strike="noStrike">
                <a:solidFill>
                  <a:srgbClr val="434343"/>
                </a:solidFill>
                <a:uFill>
                  <a:solidFill>
                    <a:srgbClr val="ffffff"/>
                  </a:solidFill>
                </a:uFill>
                <a:latin typeface="文泉驿微米黑"/>
                <a:ea typeface="Calibri"/>
              </a:rPr>
              <a:t> a port number.</a:t>
            </a:r>
            <a:endParaRPr b="0" lang="en-US" sz="1400" spc="-1" strike="noStrike">
              <a:solidFill>
                <a:srgbClr val="000000"/>
              </a:solidFill>
              <a:uFill>
                <a:solidFill>
                  <a:srgbClr val="ffffff"/>
                </a:solidFill>
              </a:uFill>
              <a:latin typeface="Arial"/>
            </a:endParaRPr>
          </a:p>
          <a:p>
            <a:pPr marL="457200" indent="-380520">
              <a:lnSpc>
                <a:spcPct val="100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If no port number is specified, 80 is the default for HTTP requests.</a:t>
            </a:r>
            <a:endParaRPr b="0" lang="en-US" sz="1400" spc="-1" strike="noStrike">
              <a:solidFill>
                <a:srgbClr val="000000"/>
              </a:solidFill>
              <a:uFill>
                <a:solidFill>
                  <a:srgbClr val="ffffff"/>
                </a:solidFill>
              </a:uFill>
              <a:latin typeface="Arial"/>
            </a:endParaRPr>
          </a:p>
        </p:txBody>
      </p:sp>
      <p:pic>
        <p:nvPicPr>
          <p:cNvPr id="477" name="Google Shape;591;p61" descr=""/>
          <p:cNvPicPr/>
          <p:nvPr/>
        </p:nvPicPr>
        <p:blipFill>
          <a:blip r:embed="rId3"/>
          <a:stretch/>
        </p:blipFill>
        <p:spPr>
          <a:xfrm>
            <a:off x="8211600" y="2510640"/>
            <a:ext cx="800280" cy="800280"/>
          </a:xfrm>
          <a:prstGeom prst="rect">
            <a:avLst/>
          </a:prstGeom>
          <a:ln>
            <a:noFill/>
          </a:ln>
        </p:spPr>
      </p:pic>
      <p:sp>
        <p:nvSpPr>
          <p:cNvPr id="478" name="CustomShape 8"/>
          <p:cNvSpPr/>
          <p:nvPr/>
        </p:nvSpPr>
        <p:spPr>
          <a:xfrm>
            <a:off x="7581600" y="1311120"/>
            <a:ext cx="1029960" cy="119916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479" name="TextShape 9"/>
          <p:cNvSpPr txBox="1"/>
          <p:nvPr/>
        </p:nvSpPr>
        <p:spPr>
          <a:xfrm>
            <a:off x="5428080" y="2118960"/>
            <a:ext cx="3132720" cy="2259000"/>
          </a:xfrm>
          <a:prstGeom prst="rect">
            <a:avLst/>
          </a:prstGeom>
          <a:noFill/>
          <a:ln>
            <a:noFill/>
          </a:ln>
        </p:spPr>
        <p:txBody>
          <a:bodyPr tIns="91440" bIns="91440"/>
          <a:p>
            <a:pPr algn="ctr">
              <a:lnSpc>
                <a:spcPct val="100000"/>
              </a:lnSpc>
            </a:pPr>
            <a:r>
              <a:rPr b="0" lang="en-US" sz="2400" spc="-1" strike="noStrike">
                <a:solidFill>
                  <a:srgbClr val="595959"/>
                </a:solidFill>
                <a:uFill>
                  <a:solidFill>
                    <a:srgbClr val="ffffff"/>
                  </a:solidFill>
                </a:uFill>
                <a:latin typeface="文泉驿微米黑"/>
                <a:ea typeface="Calibri"/>
              </a:rPr>
              <a:t>The server process running on port </a:t>
            </a:r>
            <a:r>
              <a:rPr b="1" lang="en-US" sz="2400" spc="-1" strike="noStrike">
                <a:solidFill>
                  <a:srgbClr val="9900ff"/>
                </a:solidFill>
                <a:uFill>
                  <a:solidFill>
                    <a:srgbClr val="ffffff"/>
                  </a:solidFill>
                </a:uFill>
                <a:latin typeface="文泉驿微米黑"/>
                <a:ea typeface="Calibri"/>
              </a:rPr>
              <a:t>80</a:t>
            </a:r>
            <a:r>
              <a:rPr b="0" lang="en-US" sz="2400" spc="-1" strike="noStrike">
                <a:solidFill>
                  <a:srgbClr val="595959"/>
                </a:solidFill>
                <a:uFill>
                  <a:solidFill>
                    <a:srgbClr val="ffffff"/>
                  </a:solidFill>
                </a:uFill>
                <a:latin typeface="文泉驿微米黑"/>
                <a:ea typeface="Calibri"/>
              </a:rPr>
              <a:t> </a:t>
            </a:r>
            <a:r>
              <a:rPr b="0" lang="en-US" sz="2400" spc="-1" strike="noStrike">
                <a:solidFill>
                  <a:srgbClr val="595959"/>
                </a:solidFill>
                <a:uFill>
                  <a:solidFill>
                    <a:srgbClr val="ffffff"/>
                  </a:solidFill>
                </a:uFill>
                <a:latin typeface="文泉驿微米黑"/>
                <a:ea typeface="Calibri"/>
              </a:rPr>
              <a:t>
</a:t>
            </a:r>
            <a:r>
              <a:rPr b="0" lang="en-US" sz="2400" spc="-1" strike="noStrike">
                <a:solidFill>
                  <a:srgbClr val="595959"/>
                </a:solidFill>
                <a:uFill>
                  <a:solidFill>
                    <a:srgbClr val="ffffff"/>
                  </a:solidFill>
                </a:uFill>
                <a:latin typeface="文泉驿微米黑"/>
                <a:ea typeface="Calibri"/>
              </a:rPr>
              <a:t>Is responding to requests.</a:t>
            </a:r>
            <a:endParaRPr b="0" lang="en-US" sz="1400" spc="-1" strike="noStrike">
              <a:solidFill>
                <a:srgbClr val="000000"/>
              </a:solidFill>
              <a:uFill>
                <a:solidFill>
                  <a:srgbClr val="ffffff"/>
                </a:solidFill>
              </a:uFill>
              <a:latin typeface="Arial"/>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Server-side programming</a:t>
            </a:r>
            <a:endParaRPr b="0" lang="en-US" sz="1400" spc="-1" strike="noStrike">
              <a:solidFill>
                <a:srgbClr val="000000"/>
              </a:solidFill>
              <a:uFill>
                <a:solidFill>
                  <a:srgbClr val="ffffff"/>
                </a:solidFill>
              </a:uFill>
              <a:latin typeface="Arial"/>
            </a:endParaRPr>
          </a:p>
        </p:txBody>
      </p:sp>
      <p:sp>
        <p:nvSpPr>
          <p:cNvPr id="157" name="TextShape 2"/>
          <p:cNvSpPr txBox="1"/>
          <p:nvPr/>
        </p:nvSpPr>
        <p:spPr>
          <a:xfrm>
            <a:off x="782640" y="1560240"/>
            <a:ext cx="7578360" cy="4554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The type of web programming we have been doing so far in course is called "</a:t>
            </a:r>
            <a:r>
              <a:rPr b="1" lang="en-US" sz="2400" spc="-1" strike="noStrike">
                <a:solidFill>
                  <a:srgbClr val="434343"/>
                </a:solidFill>
                <a:uFill>
                  <a:solidFill>
                    <a:srgbClr val="ffffff"/>
                  </a:solidFill>
                </a:uFill>
                <a:latin typeface="文泉驿微米黑"/>
                <a:ea typeface="Calibri"/>
              </a:rPr>
              <a:t>client-side</a:t>
            </a:r>
            <a:r>
              <a:rPr b="0" lang="en-US" sz="2400" spc="-1" strike="noStrike">
                <a:solidFill>
                  <a:srgbClr val="434343"/>
                </a:solidFill>
                <a:uFill>
                  <a:solidFill>
                    <a:srgbClr val="ffffff"/>
                  </a:solidFill>
                </a:uFill>
                <a:latin typeface="文泉驿微米黑"/>
                <a:ea typeface="Calibri"/>
              </a:rPr>
              <a:t>" programming:</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The code we write gets run in a browser on the user's (client's) machine</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0" lang="en-US" sz="2400" spc="-1" strike="noStrike">
                <a:solidFill>
                  <a:srgbClr val="434343"/>
                </a:solidFill>
                <a:uFill>
                  <a:solidFill>
                    <a:srgbClr val="ffffff"/>
                  </a:solidFill>
                </a:uFill>
                <a:latin typeface="文泉驿微米黑"/>
                <a:ea typeface="Calibri"/>
              </a:rPr>
              <a:t>Today we will begin to learn about </a:t>
            </a:r>
            <a:r>
              <a:rPr b="1" lang="en-US" sz="2400" spc="-1" strike="noStrike">
                <a:solidFill>
                  <a:srgbClr val="434343"/>
                </a:solidFill>
                <a:uFill>
                  <a:solidFill>
                    <a:srgbClr val="ffffff"/>
                  </a:solidFill>
                </a:uFill>
                <a:latin typeface="文泉驿微米黑"/>
                <a:ea typeface="Calibri"/>
              </a:rPr>
              <a:t>server-side </a:t>
            </a:r>
            <a:r>
              <a:rPr b="0" lang="en-US" sz="2400" spc="-1" strike="noStrike">
                <a:solidFill>
                  <a:srgbClr val="434343"/>
                </a:solidFill>
                <a:uFill>
                  <a:solidFill>
                    <a:srgbClr val="ffffff"/>
                  </a:solidFill>
                </a:uFill>
                <a:latin typeface="文泉驿微米黑"/>
                <a:ea typeface="Calibri"/>
              </a:rPr>
              <a:t>programming:</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The code we write gets run on a server.</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Servers are computers run programs to generate web pages and other web resources.</a:t>
            </a:r>
            <a:endParaRPr b="0" lang="en-US" sz="1400" spc="-1" strike="noStrike">
              <a:solidFill>
                <a:srgbClr val="000000"/>
              </a:solidFill>
              <a:uFill>
                <a:solidFill>
                  <a:srgbClr val="ffffff"/>
                </a:solidFill>
              </a:uFill>
              <a:latin typeface="Arial"/>
            </a:endParaRPr>
          </a:p>
        </p:txBody>
      </p:sp>
    </p:spTree>
  </p:cSld>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Ports defaults</a:t>
            </a:r>
            <a:endParaRPr b="0" lang="en-US" sz="1400" spc="-1" strike="noStrike">
              <a:solidFill>
                <a:srgbClr val="000000"/>
              </a:solidFill>
              <a:uFill>
                <a:solidFill>
                  <a:srgbClr val="ffffff"/>
                </a:solidFill>
              </a:uFill>
              <a:latin typeface="Arial"/>
            </a:endParaRPr>
          </a:p>
        </p:txBody>
      </p:sp>
      <p:sp>
        <p:nvSpPr>
          <p:cNvPr id="481" name="TextShape 2"/>
          <p:cNvSpPr txBox="1"/>
          <p:nvPr/>
        </p:nvSpPr>
        <p:spPr>
          <a:xfrm>
            <a:off x="782640" y="1560240"/>
            <a:ext cx="7578360" cy="3016800"/>
          </a:xfrm>
          <a:prstGeom prst="rect">
            <a:avLst/>
          </a:prstGeom>
          <a:noFill/>
          <a:ln>
            <a:noFill/>
          </a:ln>
        </p:spPr>
        <p:txBody>
          <a:bodyPr tIns="91440" bIns="91440"/>
          <a:p>
            <a:pPr>
              <a:lnSpc>
                <a:spcPct val="100000"/>
              </a:lnSpc>
            </a:pPr>
            <a:r>
              <a:rPr b="0" lang="en-US" sz="2400" spc="-1" strike="noStrike">
                <a:solidFill>
                  <a:srgbClr val="434343"/>
                </a:solidFill>
                <a:uFill>
                  <a:solidFill>
                    <a:srgbClr val="ffffff"/>
                  </a:solidFill>
                </a:uFill>
                <a:latin typeface="文泉驿微米黑"/>
                <a:ea typeface="Calibri"/>
              </a:rPr>
              <a:t>There are many </a:t>
            </a:r>
            <a:r>
              <a:rPr b="1" lang="en-US" sz="2400" spc="-1" strike="noStrike">
                <a:solidFill>
                  <a:srgbClr val="434343"/>
                </a:solidFill>
                <a:uFill>
                  <a:solidFill>
                    <a:srgbClr val="ffffff"/>
                  </a:solidFill>
                </a:uFill>
                <a:latin typeface="文泉驿微米黑"/>
                <a:ea typeface="Calibri"/>
              </a:rPr>
              <a:t>well-known ports</a:t>
            </a:r>
            <a:r>
              <a:rPr b="0" lang="en-US" sz="2400" spc="-1" strike="noStrike">
                <a:solidFill>
                  <a:srgbClr val="434343"/>
                </a:solidFill>
                <a:uFill>
                  <a:solidFill>
                    <a:srgbClr val="ffffff"/>
                  </a:solidFill>
                </a:uFill>
                <a:latin typeface="文泉驿微米黑"/>
                <a:ea typeface="Calibri"/>
              </a:rPr>
              <a:t>, i.e. the ports that will be used by default for particular protocols:</a:t>
            </a:r>
            <a:r>
              <a:rPr b="0" lang="en-US" sz="2400" spc="-1" strike="noStrike">
                <a:solidFill>
                  <a:srgbClr val="434343"/>
                </a:solidFill>
                <a:uFill>
                  <a:solidFill>
                    <a:srgbClr val="ffffff"/>
                  </a:solidFill>
                </a:uFill>
                <a:latin typeface="文泉驿微米黑"/>
                <a:ea typeface="Calibri"/>
              </a:rPr>
              <a:t>
</a:t>
            </a:r>
            <a:endParaRPr b="0" lang="en-US" sz="1400" spc="-1" strike="noStrike">
              <a:solidFill>
                <a:srgbClr val="000000"/>
              </a:solidFill>
              <a:uFill>
                <a:solidFill>
                  <a:srgbClr val="ffffff"/>
                </a:solidFill>
              </a:uFill>
              <a:latin typeface="Arial"/>
            </a:endParaRPr>
          </a:p>
          <a:p>
            <a:pPr>
              <a:lnSpc>
                <a:spcPct val="100000"/>
              </a:lnSpc>
            </a:pPr>
            <a:r>
              <a:rPr b="0" lang="en-US" sz="1800" spc="-1" strike="noStrike">
                <a:solidFill>
                  <a:srgbClr val="434343"/>
                </a:solidFill>
                <a:uFill>
                  <a:solidFill>
                    <a:srgbClr val="ffffff"/>
                  </a:solidFill>
                </a:uFill>
                <a:latin typeface="文泉驿微米黑"/>
                <a:ea typeface="Calibri"/>
              </a:rPr>
              <a:t>21: File Transfer Protocol (FTP)</a:t>
            </a:r>
            <a:endParaRPr b="0" lang="en-US" sz="1400" spc="-1" strike="noStrike">
              <a:solidFill>
                <a:srgbClr val="000000"/>
              </a:solidFill>
              <a:uFill>
                <a:solidFill>
                  <a:srgbClr val="ffffff"/>
                </a:solidFill>
              </a:uFill>
              <a:latin typeface="Arial"/>
            </a:endParaRPr>
          </a:p>
          <a:p>
            <a:pPr>
              <a:lnSpc>
                <a:spcPct val="100000"/>
              </a:lnSpc>
            </a:pPr>
            <a:r>
              <a:rPr b="0" lang="en-US" sz="1800" spc="-1" strike="noStrike">
                <a:solidFill>
                  <a:srgbClr val="434343"/>
                </a:solidFill>
                <a:uFill>
                  <a:solidFill>
                    <a:srgbClr val="ffffff"/>
                  </a:solidFill>
                </a:uFill>
                <a:latin typeface="文泉驿微米黑"/>
                <a:ea typeface="Calibri"/>
              </a:rPr>
              <a:t>22: Secure Shell (SSH)</a:t>
            </a:r>
            <a:endParaRPr b="0" lang="en-US" sz="1400" spc="-1" strike="noStrike">
              <a:solidFill>
                <a:srgbClr val="000000"/>
              </a:solidFill>
              <a:uFill>
                <a:solidFill>
                  <a:srgbClr val="ffffff"/>
                </a:solidFill>
              </a:uFill>
              <a:latin typeface="Arial"/>
            </a:endParaRPr>
          </a:p>
          <a:p>
            <a:pPr>
              <a:lnSpc>
                <a:spcPct val="100000"/>
              </a:lnSpc>
            </a:pPr>
            <a:r>
              <a:rPr b="0" lang="en-US" sz="1800" spc="-1" strike="noStrike">
                <a:solidFill>
                  <a:srgbClr val="434343"/>
                </a:solidFill>
                <a:uFill>
                  <a:solidFill>
                    <a:srgbClr val="ffffff"/>
                  </a:solidFill>
                </a:uFill>
                <a:latin typeface="文泉驿微米黑"/>
                <a:ea typeface="Calibri"/>
              </a:rPr>
              <a:t>23: Telnet remote login service</a:t>
            </a:r>
            <a:endParaRPr b="0" lang="en-US" sz="1400" spc="-1" strike="noStrike">
              <a:solidFill>
                <a:srgbClr val="000000"/>
              </a:solidFill>
              <a:uFill>
                <a:solidFill>
                  <a:srgbClr val="ffffff"/>
                </a:solidFill>
              </a:uFill>
              <a:latin typeface="Arial"/>
            </a:endParaRPr>
          </a:p>
          <a:p>
            <a:pPr>
              <a:lnSpc>
                <a:spcPct val="100000"/>
              </a:lnSpc>
            </a:pPr>
            <a:r>
              <a:rPr b="0" lang="en-US" sz="1800" spc="-1" strike="noStrike">
                <a:solidFill>
                  <a:srgbClr val="434343"/>
                </a:solidFill>
                <a:uFill>
                  <a:solidFill>
                    <a:srgbClr val="ffffff"/>
                  </a:solidFill>
                </a:uFill>
                <a:latin typeface="文泉驿微米黑"/>
                <a:ea typeface="Calibri"/>
              </a:rPr>
              <a:t>25: Simple Mail Transfer Protocol (SMTP)</a:t>
            </a:r>
            <a:endParaRPr b="0" lang="en-US" sz="1400" spc="-1" strike="noStrike">
              <a:solidFill>
                <a:srgbClr val="000000"/>
              </a:solidFill>
              <a:uFill>
                <a:solidFill>
                  <a:srgbClr val="ffffff"/>
                </a:solidFill>
              </a:uFill>
              <a:latin typeface="Arial"/>
            </a:endParaRPr>
          </a:p>
          <a:p>
            <a:pPr>
              <a:lnSpc>
                <a:spcPct val="100000"/>
              </a:lnSpc>
            </a:pPr>
            <a:r>
              <a:rPr b="0" lang="en-US" sz="1800" spc="-1" strike="noStrike">
                <a:solidFill>
                  <a:srgbClr val="434343"/>
                </a:solidFill>
                <a:uFill>
                  <a:solidFill>
                    <a:srgbClr val="ffffff"/>
                  </a:solidFill>
                </a:uFill>
                <a:latin typeface="文泉驿微米黑"/>
                <a:ea typeface="Calibri"/>
              </a:rPr>
              <a:t>53: Domain Name System (DNS) service</a:t>
            </a:r>
            <a:endParaRPr b="0" lang="en-US" sz="1400" spc="-1" strike="noStrike">
              <a:solidFill>
                <a:srgbClr val="000000"/>
              </a:solidFill>
              <a:uFill>
                <a:solidFill>
                  <a:srgbClr val="ffffff"/>
                </a:solidFill>
              </a:uFill>
              <a:latin typeface="Arial"/>
            </a:endParaRPr>
          </a:p>
          <a:p>
            <a:pPr>
              <a:lnSpc>
                <a:spcPct val="100000"/>
              </a:lnSpc>
            </a:pPr>
            <a:r>
              <a:rPr b="0" lang="en-US" sz="1800" spc="-1" strike="noStrike">
                <a:solidFill>
                  <a:srgbClr val="434343"/>
                </a:solidFill>
                <a:uFill>
                  <a:solidFill>
                    <a:srgbClr val="ffffff"/>
                  </a:solidFill>
                </a:uFill>
                <a:latin typeface="文泉驿微米黑"/>
                <a:ea typeface="Calibri"/>
              </a:rPr>
              <a:t>80: Hypertext Transfer Protocol (HTTP) used in the World Wide Web</a:t>
            </a:r>
            <a:endParaRPr b="0" lang="en-US" sz="1400" spc="-1" strike="noStrike">
              <a:solidFill>
                <a:srgbClr val="000000"/>
              </a:solidFill>
              <a:uFill>
                <a:solidFill>
                  <a:srgbClr val="ffffff"/>
                </a:solidFill>
              </a:uFill>
              <a:latin typeface="Arial"/>
            </a:endParaRPr>
          </a:p>
          <a:p>
            <a:pPr>
              <a:lnSpc>
                <a:spcPct val="100000"/>
              </a:lnSpc>
            </a:pPr>
            <a:r>
              <a:rPr b="0" lang="en-US" sz="1800" spc="-1" strike="noStrike">
                <a:solidFill>
                  <a:srgbClr val="434343"/>
                </a:solidFill>
                <a:uFill>
                  <a:solidFill>
                    <a:srgbClr val="ffffff"/>
                  </a:solidFill>
                </a:uFill>
                <a:latin typeface="文泉驿微米黑"/>
                <a:ea typeface="Calibri"/>
              </a:rPr>
              <a:t>110: Post Office Protocol (POP3)</a:t>
            </a:r>
            <a:endParaRPr b="0" lang="en-US" sz="1400" spc="-1" strike="noStrike">
              <a:solidFill>
                <a:srgbClr val="000000"/>
              </a:solidFill>
              <a:uFill>
                <a:solidFill>
                  <a:srgbClr val="ffffff"/>
                </a:solidFill>
              </a:uFill>
              <a:latin typeface="Arial"/>
            </a:endParaRPr>
          </a:p>
          <a:p>
            <a:pPr>
              <a:lnSpc>
                <a:spcPct val="100000"/>
              </a:lnSpc>
            </a:pPr>
            <a:r>
              <a:rPr b="0" lang="en-US" sz="1800" spc="-1" strike="noStrike">
                <a:solidFill>
                  <a:srgbClr val="434343"/>
                </a:solidFill>
                <a:uFill>
                  <a:solidFill>
                    <a:srgbClr val="ffffff"/>
                  </a:solidFill>
                </a:uFill>
                <a:latin typeface="文泉驿微米黑"/>
                <a:ea typeface="Calibri"/>
              </a:rPr>
              <a:t>119: Network News Transfer Protocol (NNTP)</a:t>
            </a:r>
            <a:endParaRPr b="0" lang="en-US" sz="1400" spc="-1" strike="noStrike">
              <a:solidFill>
                <a:srgbClr val="000000"/>
              </a:solidFill>
              <a:uFill>
                <a:solidFill>
                  <a:srgbClr val="ffffff"/>
                </a:solidFill>
              </a:uFill>
              <a:latin typeface="Arial"/>
            </a:endParaRPr>
          </a:p>
          <a:p>
            <a:pPr>
              <a:lnSpc>
                <a:spcPct val="100000"/>
              </a:lnSpc>
            </a:pPr>
            <a:r>
              <a:rPr b="0" lang="en-US" sz="1800" spc="-1" strike="noStrike">
                <a:solidFill>
                  <a:srgbClr val="434343"/>
                </a:solidFill>
                <a:uFill>
                  <a:solidFill>
                    <a:srgbClr val="ffffff"/>
                  </a:solidFill>
                </a:uFill>
                <a:latin typeface="文泉驿微米黑"/>
                <a:ea typeface="Calibri"/>
              </a:rPr>
              <a:t>123: Network Time Protocol (NTP)</a:t>
            </a:r>
            <a:endParaRPr b="0" lang="en-US" sz="1400" spc="-1" strike="noStrike">
              <a:solidFill>
                <a:srgbClr val="000000"/>
              </a:solidFill>
              <a:uFill>
                <a:solidFill>
                  <a:srgbClr val="ffffff"/>
                </a:solidFill>
              </a:uFill>
              <a:latin typeface="Arial"/>
            </a:endParaRPr>
          </a:p>
          <a:p>
            <a:pPr>
              <a:lnSpc>
                <a:spcPct val="100000"/>
              </a:lnSpc>
            </a:pPr>
            <a:r>
              <a:rPr b="0" lang="en-US" sz="1800" spc="-1" strike="noStrike">
                <a:solidFill>
                  <a:srgbClr val="434343"/>
                </a:solidFill>
                <a:uFill>
                  <a:solidFill>
                    <a:srgbClr val="ffffff"/>
                  </a:solidFill>
                </a:uFill>
                <a:latin typeface="文泉驿微米黑"/>
                <a:ea typeface="Calibri"/>
              </a:rPr>
              <a:t>143: Internet Message Access Protocol (IMAP)</a:t>
            </a:r>
            <a:endParaRPr b="0" lang="en-US" sz="1400" spc="-1" strike="noStrike">
              <a:solidFill>
                <a:srgbClr val="000000"/>
              </a:solidFill>
              <a:uFill>
                <a:solidFill>
                  <a:srgbClr val="ffffff"/>
                </a:solidFill>
              </a:uFill>
              <a:latin typeface="Arial"/>
            </a:endParaRPr>
          </a:p>
          <a:p>
            <a:pPr>
              <a:lnSpc>
                <a:spcPct val="100000"/>
              </a:lnSpc>
            </a:pPr>
            <a:r>
              <a:rPr b="0" lang="en-US" sz="1800" spc="-1" strike="noStrike">
                <a:solidFill>
                  <a:srgbClr val="434343"/>
                </a:solidFill>
                <a:uFill>
                  <a:solidFill>
                    <a:srgbClr val="ffffff"/>
                  </a:solidFill>
                </a:uFill>
                <a:latin typeface="文泉驿微米黑"/>
                <a:ea typeface="Calibri"/>
              </a:rPr>
              <a:t>161: Simple Network Management Protocol (SNMP)</a:t>
            </a:r>
            <a:endParaRPr b="0" lang="en-US" sz="1400" spc="-1" strike="noStrike">
              <a:solidFill>
                <a:srgbClr val="000000"/>
              </a:solidFill>
              <a:uFill>
                <a:solidFill>
                  <a:srgbClr val="ffffff"/>
                </a:solidFill>
              </a:uFill>
              <a:latin typeface="Arial"/>
            </a:endParaRPr>
          </a:p>
          <a:p>
            <a:pPr>
              <a:lnSpc>
                <a:spcPct val="100000"/>
              </a:lnSpc>
            </a:pPr>
            <a:r>
              <a:rPr b="0" lang="en-US" sz="1800" spc="-1" strike="noStrike">
                <a:solidFill>
                  <a:srgbClr val="434343"/>
                </a:solidFill>
                <a:uFill>
                  <a:solidFill>
                    <a:srgbClr val="ffffff"/>
                  </a:solidFill>
                </a:uFill>
                <a:latin typeface="文泉驿微米黑"/>
                <a:ea typeface="Calibri"/>
              </a:rPr>
              <a:t>194: Internet Relay Chat (IRC)</a:t>
            </a:r>
            <a:endParaRPr b="0" lang="en-US" sz="1400" spc="-1" strike="noStrike">
              <a:solidFill>
                <a:srgbClr val="000000"/>
              </a:solidFill>
              <a:uFill>
                <a:solidFill>
                  <a:srgbClr val="ffffff"/>
                </a:solidFill>
              </a:uFill>
              <a:latin typeface="Arial"/>
            </a:endParaRPr>
          </a:p>
          <a:p>
            <a:pPr>
              <a:lnSpc>
                <a:spcPct val="100000"/>
              </a:lnSpc>
            </a:pPr>
            <a:r>
              <a:rPr b="0" lang="en-US" sz="1800" spc="-1" strike="noStrike">
                <a:solidFill>
                  <a:srgbClr val="434343"/>
                </a:solidFill>
                <a:uFill>
                  <a:solidFill>
                    <a:srgbClr val="ffffff"/>
                  </a:solidFill>
                </a:uFill>
                <a:latin typeface="文泉驿微米黑"/>
                <a:ea typeface="Calibri"/>
              </a:rPr>
              <a:t>443: HTTP Secure (HTTPS)</a:t>
            </a:r>
            <a:endParaRPr b="0" lang="en-US" sz="1400" spc="-1" strike="noStrike">
              <a:solidFill>
                <a:srgbClr val="000000"/>
              </a:solidFill>
              <a:uFill>
                <a:solidFill>
                  <a:srgbClr val="ffffff"/>
                </a:solidFill>
              </a:uFill>
              <a:latin typeface="Arial"/>
            </a:endParaRPr>
          </a:p>
          <a:p>
            <a:pPr>
              <a:lnSpc>
                <a:spcPct val="100000"/>
              </a:lnSpc>
            </a:pPr>
            <a:endParaRPr b="0" lang="en-US" sz="1400" spc="-1" strike="noStrike">
              <a:solidFill>
                <a:srgbClr val="000000"/>
              </a:solidFill>
              <a:uFill>
                <a:solidFill>
                  <a:srgbClr val="ffffff"/>
                </a:solidFill>
              </a:uFill>
              <a:latin typeface="Arial"/>
            </a:endParaRPr>
          </a:p>
          <a:p>
            <a:pPr>
              <a:lnSpc>
                <a:spcPct val="100000"/>
              </a:lnSpc>
            </a:pPr>
            <a:endParaRPr b="0" lang="en-US" sz="1400" spc="-1" strike="noStrike">
              <a:solidFill>
                <a:srgbClr val="000000"/>
              </a:solidFill>
              <a:uFill>
                <a:solidFill>
                  <a:srgbClr val="ffffff"/>
                </a:solidFill>
              </a:uFill>
              <a:latin typeface="Arial"/>
            </a:endParaRPr>
          </a:p>
        </p:txBody>
      </p:sp>
    </p:spTree>
  </p:cSld>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2"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Development server</a:t>
            </a:r>
            <a:endParaRPr b="0" lang="en-US" sz="1400" spc="-1" strike="noStrike">
              <a:solidFill>
                <a:srgbClr val="000000"/>
              </a:solidFill>
              <a:uFill>
                <a:solidFill>
                  <a:srgbClr val="ffffff"/>
                </a:solidFill>
              </a:uFill>
              <a:latin typeface="Arial"/>
            </a:endParaRPr>
          </a:p>
        </p:txBody>
      </p:sp>
      <p:sp>
        <p:nvSpPr>
          <p:cNvPr id="483" name="TextShape 2"/>
          <p:cNvSpPr txBox="1"/>
          <p:nvPr/>
        </p:nvSpPr>
        <p:spPr>
          <a:xfrm>
            <a:off x="782640" y="3798360"/>
            <a:ext cx="7578360" cy="231696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For our development server, we can choose whatever port number we want. In this example, we've chosen 3000.</a:t>
            </a:r>
            <a:endParaRPr b="0" lang="en-US" sz="1400" spc="-1" strike="noStrike">
              <a:solidFill>
                <a:srgbClr val="000000"/>
              </a:solidFill>
              <a:uFill>
                <a:solidFill>
                  <a:srgbClr val="ffffff"/>
                </a:solidFill>
              </a:uFill>
              <a:latin typeface="Arial"/>
            </a:endParaRPr>
          </a:p>
        </p:txBody>
      </p:sp>
      <p:pic>
        <p:nvPicPr>
          <p:cNvPr id="484" name="Google Shape;606;p63" descr=""/>
          <p:cNvPicPr/>
          <p:nvPr/>
        </p:nvPicPr>
        <p:blipFill>
          <a:blip r:embed="rId1"/>
          <a:srcRect l="0" t="71115" r="0" b="0"/>
          <a:stretch/>
        </p:blipFill>
        <p:spPr>
          <a:xfrm>
            <a:off x="782640" y="1562760"/>
            <a:ext cx="7072200" cy="1976040"/>
          </a:xfrm>
          <a:prstGeom prst="rect">
            <a:avLst/>
          </a:prstGeom>
          <a:ln>
            <a:noFill/>
          </a:ln>
        </p:spPr>
      </p:pic>
    </p:spTree>
  </p:cSld>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5" name="TextShape 1"/>
          <p:cNvSpPr txBox="1"/>
          <p:nvPr/>
        </p:nvSpPr>
        <p:spPr>
          <a:xfrm>
            <a:off x="648000" y="31680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Running the server</a:t>
            </a:r>
            <a:endParaRPr b="0" lang="en-US" sz="1400" spc="-1" strike="noStrike">
              <a:solidFill>
                <a:srgbClr val="000000"/>
              </a:solidFill>
              <a:uFill>
                <a:solidFill>
                  <a:srgbClr val="ffffff"/>
                </a:solidFill>
              </a:uFill>
              <a:latin typeface="Arial"/>
            </a:endParaRPr>
          </a:p>
        </p:txBody>
      </p:sp>
      <p:sp>
        <p:nvSpPr>
          <p:cNvPr id="486" name="TextShape 2"/>
          <p:cNvSpPr txBox="1"/>
          <p:nvPr/>
        </p:nvSpPr>
        <p:spPr>
          <a:xfrm>
            <a:off x="782640" y="1560240"/>
            <a:ext cx="7578360" cy="4554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When we run </a:t>
            </a:r>
            <a:r>
              <a:rPr b="0" lang="en-US" sz="2400" spc="-1" strike="noStrike">
                <a:solidFill>
                  <a:srgbClr val="434343"/>
                </a:solidFill>
                <a:uFill>
                  <a:solidFill>
                    <a:srgbClr val="ffffff"/>
                  </a:solidFill>
                </a:uFill>
                <a:latin typeface="文泉驿微米黑"/>
                <a:ea typeface="Consolas"/>
              </a:rPr>
              <a:t>node server.js</a:t>
            </a:r>
            <a:r>
              <a:rPr b="0" lang="en-US" sz="2400" spc="-1" strike="noStrike">
                <a:solidFill>
                  <a:srgbClr val="434343"/>
                </a:solidFill>
                <a:uFill>
                  <a:solidFill>
                    <a:srgbClr val="ffffff"/>
                  </a:solidFill>
                </a:uFill>
                <a:latin typeface="文泉驿微米黑"/>
                <a:ea typeface="Calibri"/>
              </a:rPr>
              <a:t> in the terminal, we see the following:</a:t>
            </a:r>
            <a:endParaRPr b="0" lang="en-US" sz="1400" spc="-1" strike="noStrike">
              <a:solidFill>
                <a:srgbClr val="000000"/>
              </a:solidFill>
              <a:uFill>
                <a:solidFill>
                  <a:srgbClr val="ffffff"/>
                </a:solidFill>
              </a:uFill>
              <a:latin typeface="Arial"/>
            </a:endParaRPr>
          </a:p>
        </p:txBody>
      </p:sp>
      <p:pic>
        <p:nvPicPr>
          <p:cNvPr id="487" name="Google Shape;613;p64" descr=""/>
          <p:cNvPicPr/>
          <p:nvPr/>
        </p:nvPicPr>
        <p:blipFill>
          <a:blip r:embed="rId1"/>
          <a:stretch/>
        </p:blipFill>
        <p:spPr>
          <a:xfrm>
            <a:off x="648000" y="2664000"/>
            <a:ext cx="7992000" cy="1660320"/>
          </a:xfrm>
          <a:prstGeom prst="rect">
            <a:avLst/>
          </a:prstGeom>
          <a:ln>
            <a:noFill/>
          </a:ln>
        </p:spPr>
      </p:pic>
      <p:sp>
        <p:nvSpPr>
          <p:cNvPr id="488" name="TextShape 3"/>
          <p:cNvSpPr txBox="1"/>
          <p:nvPr/>
        </p:nvSpPr>
        <p:spPr>
          <a:xfrm>
            <a:off x="464400" y="4576320"/>
            <a:ext cx="8215200" cy="193464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The process does not end after we run the command, as it is now waiting for HTTP requests on port 3000.</a:t>
            </a:r>
            <a:endParaRPr b="0" lang="en-US" sz="1400" spc="-1" strike="noStrike">
              <a:solidFill>
                <a:srgbClr val="000000"/>
              </a:solidFill>
              <a:uFill>
                <a:solidFill>
                  <a:srgbClr val="ffffff"/>
                </a:solidFill>
              </a:uFill>
              <a:latin typeface="Arial"/>
            </a:endParaRPr>
          </a:p>
          <a:p>
            <a:pPr algn="ctr">
              <a:lnSpc>
                <a:spcPct val="115000"/>
              </a:lnSpc>
            </a:pPr>
            <a:r>
              <a:rPr b="1" lang="en-US" sz="2400" spc="-1" strike="noStrike">
                <a:solidFill>
                  <a:srgbClr val="434343"/>
                </a:solidFill>
                <a:uFill>
                  <a:solidFill>
                    <a:srgbClr val="ffffff"/>
                  </a:solidFill>
                </a:uFill>
                <a:latin typeface="文泉驿微米黑"/>
                <a:ea typeface="Calibri"/>
              </a:rPr>
              <a:t>Q: How do we send an HTTP request on port 3000?</a:t>
            </a:r>
            <a:endParaRPr b="0" lang="en-US" sz="1400" spc="-1" strike="noStrike">
              <a:solidFill>
                <a:srgbClr val="000000"/>
              </a:solidFill>
              <a:uFill>
                <a:solidFill>
                  <a:srgbClr val="ffffff"/>
                </a:solidFill>
              </a:uFill>
              <a:latin typeface="Arial"/>
            </a:endParaRPr>
          </a:p>
        </p:txBody>
      </p:sp>
    </p:spTree>
  </p:cSld>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9"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Localhost</a:t>
            </a:r>
            <a:endParaRPr b="0" lang="en-US" sz="1400" spc="-1" strike="noStrike">
              <a:solidFill>
                <a:srgbClr val="000000"/>
              </a:solidFill>
              <a:uFill>
                <a:solidFill>
                  <a:srgbClr val="ffffff"/>
                </a:solidFill>
              </a:uFill>
              <a:latin typeface="Arial"/>
            </a:endParaRPr>
          </a:p>
        </p:txBody>
      </p:sp>
      <p:sp>
        <p:nvSpPr>
          <p:cNvPr id="490" name="TextShape 2"/>
          <p:cNvSpPr txBox="1"/>
          <p:nvPr/>
        </p:nvSpPr>
        <p:spPr>
          <a:xfrm>
            <a:off x="782640" y="1560240"/>
            <a:ext cx="7578360" cy="4554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We can send an HTTP GET request running on one of the ports on the local computer using the URL:</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1" lang="en-US" sz="2400" spc="-1" strike="noStrike">
                <a:solidFill>
                  <a:srgbClr val="434343"/>
                </a:solidFill>
                <a:uFill>
                  <a:solidFill>
                    <a:srgbClr val="ffffff"/>
                  </a:solidFill>
                </a:uFill>
                <a:latin typeface="文泉驿微米黑"/>
                <a:ea typeface="Consolas"/>
              </a:rPr>
              <a:t>http://localhost:</a:t>
            </a:r>
            <a:r>
              <a:rPr b="1" i="1" lang="en-US" sz="2400" spc="-1" strike="noStrike">
                <a:solidFill>
                  <a:srgbClr val="434343"/>
                </a:solidFill>
                <a:uFill>
                  <a:solidFill>
                    <a:srgbClr val="ffffff"/>
                  </a:solidFill>
                </a:uFill>
                <a:latin typeface="文泉驿微米黑"/>
                <a:ea typeface="Calibri"/>
              </a:rPr>
              <a:t>portNumber</a:t>
            </a:r>
            <a:r>
              <a:rPr b="1" lang="en-US" sz="2400" spc="-1" strike="noStrike">
                <a:solidFill>
                  <a:srgbClr val="434343"/>
                </a:solidFill>
                <a:uFill>
                  <a:solidFill>
                    <a:srgbClr val="ffffff"/>
                  </a:solidFill>
                </a:uFill>
                <a:latin typeface="文泉驿微米黑"/>
                <a:ea typeface="Calibri"/>
              </a:rPr>
              <a:t>, e.g. </a:t>
            </a:r>
            <a:endParaRPr b="0" lang="en-US" sz="1400" spc="-1" strike="noStrike">
              <a:solidFill>
                <a:srgbClr val="000000"/>
              </a:solidFill>
              <a:uFill>
                <a:solidFill>
                  <a:srgbClr val="ffffff"/>
                </a:solidFill>
              </a:uFill>
              <a:latin typeface="Arial"/>
            </a:endParaRPr>
          </a:p>
          <a:p>
            <a:pPr>
              <a:lnSpc>
                <a:spcPct val="115000"/>
              </a:lnSpc>
            </a:pPr>
            <a:r>
              <a:rPr b="1" lang="en-US" sz="2400" spc="-1" strike="noStrike" u="sng">
                <a:solidFill>
                  <a:srgbClr val="0097a7"/>
                </a:solidFill>
                <a:uFill>
                  <a:solidFill>
                    <a:srgbClr val="ffffff"/>
                  </a:solidFill>
                </a:uFill>
                <a:latin typeface="文泉驿微米黑"/>
                <a:ea typeface="Consolas"/>
                <a:hlinkClick r:id="rId1"/>
              </a:rPr>
              <a:t>http://localhost:3000</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0" lang="en-US" sz="2400" spc="-1" strike="noStrike" u="sng">
                <a:solidFill>
                  <a:srgbClr val="0097a7"/>
                </a:solidFill>
                <a:uFill>
                  <a:solidFill>
                    <a:srgbClr val="ffffff"/>
                  </a:solidFill>
                </a:uFill>
                <a:latin typeface="文泉驿微米黑"/>
                <a:ea typeface="Calibri"/>
                <a:hlinkClick r:id="rId2"/>
              </a:rPr>
              <a:t>Localhost</a:t>
            </a:r>
            <a:r>
              <a:rPr b="0" lang="en-US" sz="2400" spc="-1" strike="noStrike">
                <a:solidFill>
                  <a:srgbClr val="434343"/>
                </a:solidFill>
                <a:uFill>
                  <a:solidFill>
                    <a:srgbClr val="ffffff"/>
                  </a:solidFill>
                </a:uFill>
                <a:latin typeface="文泉驿微米黑"/>
                <a:ea typeface="Calibri"/>
              </a:rPr>
              <a:t> is a hostname that means "this computer."</a:t>
            </a:r>
            <a:endParaRPr b="0" lang="en-US" sz="1400" spc="-1" strike="noStrike">
              <a:solidFill>
                <a:srgbClr val="000000"/>
              </a:solidFill>
              <a:uFill>
                <a:solidFill>
                  <a:srgbClr val="ffffff"/>
                </a:solidFill>
              </a:uFill>
              <a:latin typeface="Arial"/>
            </a:endParaRPr>
          </a:p>
        </p:txBody>
      </p:sp>
      <p:pic>
        <p:nvPicPr>
          <p:cNvPr id="491" name="Google Shape;621;p65" descr=""/>
          <p:cNvPicPr/>
          <p:nvPr/>
        </p:nvPicPr>
        <p:blipFill>
          <a:blip r:embed="rId3"/>
          <a:srcRect l="0" t="0" r="0" b="79187"/>
          <a:stretch/>
        </p:blipFill>
        <p:spPr>
          <a:xfrm>
            <a:off x="953280" y="4845240"/>
            <a:ext cx="7543440" cy="1439640"/>
          </a:xfrm>
          <a:prstGeom prst="rect">
            <a:avLst/>
          </a:prstGeom>
          <a:ln>
            <a:noFill/>
          </a:ln>
        </p:spPr>
      </p:pic>
    </p:spTree>
  </p:cSld>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Server response</a:t>
            </a:r>
            <a:endParaRPr b="0" lang="en-US" sz="1400" spc="-1" strike="noStrike">
              <a:solidFill>
                <a:srgbClr val="000000"/>
              </a:solidFill>
              <a:uFill>
                <a:solidFill>
                  <a:srgbClr val="ffffff"/>
                </a:solidFill>
              </a:uFill>
              <a:latin typeface="Arial"/>
            </a:endParaRPr>
          </a:p>
        </p:txBody>
      </p:sp>
      <p:sp>
        <p:nvSpPr>
          <p:cNvPr id="493" name="TextShape 2"/>
          <p:cNvSpPr txBox="1"/>
          <p:nvPr/>
        </p:nvSpPr>
        <p:spPr>
          <a:xfrm>
            <a:off x="782640" y="1560240"/>
            <a:ext cx="7578360" cy="4554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Here is the result of the request to our HTTP server:</a:t>
            </a:r>
            <a:endParaRPr b="0" lang="en-US" sz="1400" spc="-1" strike="noStrike">
              <a:solidFill>
                <a:srgbClr val="000000"/>
              </a:solidFill>
              <a:uFill>
                <a:solidFill>
                  <a:srgbClr val="ffffff"/>
                </a:solidFill>
              </a:uFill>
              <a:latin typeface="Arial"/>
            </a:endParaRPr>
          </a:p>
        </p:txBody>
      </p:sp>
      <p:pic>
        <p:nvPicPr>
          <p:cNvPr id="494" name="Google Shape;628;p66" descr=""/>
          <p:cNvPicPr/>
          <p:nvPr/>
        </p:nvPicPr>
        <p:blipFill>
          <a:blip r:embed="rId1"/>
          <a:stretch/>
        </p:blipFill>
        <p:spPr>
          <a:xfrm>
            <a:off x="905760" y="2294280"/>
            <a:ext cx="6006960" cy="4156200"/>
          </a:xfrm>
          <a:prstGeom prst="rect">
            <a:avLst/>
          </a:prstGeom>
          <a:ln w="38160">
            <a:solidFill>
              <a:srgbClr val="595959"/>
            </a:solidFill>
            <a:round/>
          </a:ln>
        </p:spPr>
      </p:pic>
    </p:spTree>
  </p:cSld>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5"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Node for servers</a:t>
            </a:r>
            <a:endParaRPr b="0" lang="en-US" sz="1400" spc="-1" strike="noStrike">
              <a:solidFill>
                <a:srgbClr val="000000"/>
              </a:solidFill>
              <a:uFill>
                <a:solidFill>
                  <a:srgbClr val="ffffff"/>
                </a:solidFill>
              </a:uFill>
              <a:latin typeface="Arial"/>
            </a:endParaRPr>
          </a:p>
        </p:txBody>
      </p:sp>
      <p:pic>
        <p:nvPicPr>
          <p:cNvPr id="496" name="Google Shape;634;p67" descr=""/>
          <p:cNvPicPr/>
          <p:nvPr/>
        </p:nvPicPr>
        <p:blipFill>
          <a:blip r:embed="rId1"/>
          <a:stretch/>
        </p:blipFill>
        <p:spPr>
          <a:xfrm>
            <a:off x="3000240" y="1687320"/>
            <a:ext cx="6071400" cy="4883760"/>
          </a:xfrm>
          <a:prstGeom prst="rect">
            <a:avLst/>
          </a:prstGeom>
          <a:ln>
            <a:noFill/>
          </a:ln>
        </p:spPr>
      </p:pic>
      <p:sp>
        <p:nvSpPr>
          <p:cNvPr id="497" name="TextShape 2"/>
          <p:cNvSpPr txBox="1"/>
          <p:nvPr/>
        </p:nvSpPr>
        <p:spPr>
          <a:xfrm>
            <a:off x="330480" y="1547280"/>
            <a:ext cx="2382120" cy="4554720"/>
          </a:xfrm>
          <a:prstGeom prst="rect">
            <a:avLst/>
          </a:prstGeom>
          <a:noFill/>
          <a:ln>
            <a:noFill/>
          </a:ln>
        </p:spPr>
        <p:txBody>
          <a:bodyPr tIns="91440" bIns="91440" anchor="ctr"/>
          <a:p>
            <a:pPr algn="r">
              <a:lnSpc>
                <a:spcPct val="115000"/>
              </a:lnSpc>
            </a:pPr>
            <a:r>
              <a:rPr b="0" lang="en-US" sz="2400" spc="-1" strike="noStrike">
                <a:solidFill>
                  <a:srgbClr val="434343"/>
                </a:solidFill>
                <a:uFill>
                  <a:solidFill>
                    <a:srgbClr val="ffffff"/>
                  </a:solidFill>
                </a:uFill>
                <a:latin typeface="文泉驿微米黑"/>
                <a:ea typeface="Calibri"/>
              </a:rPr>
              <a:t>This server returns the same response no matter what the request is.</a:t>
            </a:r>
            <a:endParaRPr b="0" lang="en-US" sz="1400" spc="-1" strike="noStrike">
              <a:solidFill>
                <a:srgbClr val="000000"/>
              </a:solidFill>
              <a:uFill>
                <a:solidFill>
                  <a:srgbClr val="ffffff"/>
                </a:solidFill>
              </a:uFill>
              <a:latin typeface="Arial"/>
            </a:endParaRPr>
          </a:p>
        </p:txBody>
      </p:sp>
    </p:spTree>
  </p:cSld>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8"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Node for servers</a:t>
            </a:r>
            <a:endParaRPr b="0" lang="en-US" sz="1400" spc="-1" strike="noStrike">
              <a:solidFill>
                <a:srgbClr val="000000"/>
              </a:solidFill>
              <a:uFill>
                <a:solidFill>
                  <a:srgbClr val="ffffff"/>
                </a:solidFill>
              </a:uFill>
              <a:latin typeface="Arial"/>
            </a:endParaRPr>
          </a:p>
        </p:txBody>
      </p:sp>
      <p:sp>
        <p:nvSpPr>
          <p:cNvPr id="499" name="TextShape 2"/>
          <p:cNvSpPr txBox="1"/>
          <p:nvPr/>
        </p:nvSpPr>
        <p:spPr>
          <a:xfrm>
            <a:off x="782640" y="1560240"/>
            <a:ext cx="3226320" cy="4554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The NodeJS server APIs are actually pretty low-level:</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You build the request manually</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You write the response manually</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There's a lot of tedious processing code</a:t>
            </a:r>
            <a:endParaRPr b="0" lang="en-US" sz="1400" spc="-1" strike="noStrike">
              <a:solidFill>
                <a:srgbClr val="000000"/>
              </a:solidFill>
              <a:uFill>
                <a:solidFill>
                  <a:srgbClr val="ffffff"/>
                </a:solidFill>
              </a:uFill>
              <a:latin typeface="Arial"/>
            </a:endParaRPr>
          </a:p>
        </p:txBody>
      </p:sp>
      <p:pic>
        <p:nvPicPr>
          <p:cNvPr id="500" name="Google Shape;642;p68" descr=""/>
          <p:cNvPicPr/>
          <p:nvPr/>
        </p:nvPicPr>
        <p:blipFill>
          <a:blip r:embed="rId1"/>
          <a:stretch/>
        </p:blipFill>
        <p:spPr>
          <a:xfrm>
            <a:off x="4680000" y="72000"/>
            <a:ext cx="4219560" cy="6489720"/>
          </a:xfrm>
          <a:prstGeom prst="rect">
            <a:avLst/>
          </a:prstGeom>
          <a:ln>
            <a:noFill/>
          </a:ln>
        </p:spPr>
      </p:pic>
    </p:spTree>
  </p:cSld>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1"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ExpressJS</a:t>
            </a:r>
            <a:endParaRPr b="0" lang="en-US" sz="1400" spc="-1" strike="noStrike">
              <a:solidFill>
                <a:srgbClr val="000000"/>
              </a:solidFill>
              <a:uFill>
                <a:solidFill>
                  <a:srgbClr val="ffffff"/>
                </a:solidFill>
              </a:uFill>
              <a:latin typeface="Arial"/>
            </a:endParaRPr>
          </a:p>
        </p:txBody>
      </p:sp>
      <p:sp>
        <p:nvSpPr>
          <p:cNvPr id="502" name="TextShape 2"/>
          <p:cNvSpPr txBox="1"/>
          <p:nvPr/>
        </p:nvSpPr>
        <p:spPr>
          <a:xfrm>
            <a:off x="782640" y="1560240"/>
            <a:ext cx="7578360" cy="4554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We're going to use a library called ExpressJS on top of NodeJS:</a:t>
            </a:r>
            <a:endParaRPr b="0" lang="en-US" sz="1400" spc="-1" strike="noStrike">
              <a:solidFill>
                <a:srgbClr val="000000"/>
              </a:solidFill>
              <a:uFill>
                <a:solidFill>
                  <a:srgbClr val="ffffff"/>
                </a:solidFill>
              </a:uFill>
              <a:latin typeface="Arial"/>
            </a:endParaRPr>
          </a:p>
        </p:txBody>
      </p:sp>
      <p:pic>
        <p:nvPicPr>
          <p:cNvPr id="503" name="Google Shape;649;p69" descr=""/>
          <p:cNvPicPr/>
          <p:nvPr/>
        </p:nvPicPr>
        <p:blipFill>
          <a:blip r:embed="rId1"/>
          <a:stretch/>
        </p:blipFill>
        <p:spPr>
          <a:xfrm>
            <a:off x="782640" y="2770560"/>
            <a:ext cx="7715160" cy="3657960"/>
          </a:xfrm>
          <a:prstGeom prst="rect">
            <a:avLst/>
          </a:prstGeom>
          <a:ln>
            <a:noFill/>
          </a:ln>
        </p:spPr>
      </p:pic>
    </p:spTree>
  </p:cSld>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4" name="TextShape 1"/>
          <p:cNvSpPr txBox="1"/>
          <p:nvPr/>
        </p:nvSpPr>
        <p:spPr>
          <a:xfrm>
            <a:off x="311760" y="2867760"/>
            <a:ext cx="8520120" cy="1122120"/>
          </a:xfrm>
          <a:prstGeom prst="rect">
            <a:avLst/>
          </a:prstGeom>
          <a:noFill/>
          <a:ln>
            <a:noFill/>
          </a:ln>
        </p:spPr>
        <p:txBody>
          <a:bodyPr tIns="91440" bIns="91440" anchor="ctr"/>
          <a:p>
            <a:pPr algn="ctr">
              <a:lnSpc>
                <a:spcPct val="100000"/>
              </a:lnSpc>
            </a:pPr>
            <a:r>
              <a:rPr b="0" lang="en-US" sz="3600" spc="-1" strike="noStrike">
                <a:solidFill>
                  <a:srgbClr val="000000"/>
                </a:solidFill>
                <a:uFill>
                  <a:solidFill>
                    <a:srgbClr val="ffffff"/>
                  </a:solidFill>
                </a:uFill>
                <a:latin typeface="文泉驿微米黑"/>
                <a:ea typeface="Montserrat"/>
              </a:rPr>
              <a:t>Express routing</a:t>
            </a:r>
            <a:endParaRPr b="0" lang="en-US" sz="1400" spc="-1" strike="noStrike">
              <a:solidFill>
                <a:srgbClr val="000000"/>
              </a:solidFill>
              <a:uFill>
                <a:solidFill>
                  <a:srgbClr val="ffffff"/>
                </a:solidFill>
              </a:uFill>
              <a:latin typeface="Arial"/>
            </a:endParaRPr>
          </a:p>
        </p:txBody>
      </p:sp>
    </p:spTree>
  </p:cSld>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5"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ExpressJS</a:t>
            </a:r>
            <a:endParaRPr b="0" lang="en-US" sz="1400" spc="-1" strike="noStrike">
              <a:solidFill>
                <a:srgbClr val="000000"/>
              </a:solidFill>
              <a:uFill>
                <a:solidFill>
                  <a:srgbClr val="ffffff"/>
                </a:solidFill>
              </a:uFill>
              <a:latin typeface="Arial"/>
            </a:endParaRPr>
          </a:p>
        </p:txBody>
      </p:sp>
      <p:sp>
        <p:nvSpPr>
          <p:cNvPr id="506" name="TextShape 2"/>
          <p:cNvSpPr txBox="1"/>
          <p:nvPr/>
        </p:nvSpPr>
        <p:spPr>
          <a:xfrm>
            <a:off x="782640" y="1560240"/>
            <a:ext cx="7578360" cy="70020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However, Express is not part of the NodeJS APIs.</a:t>
            </a:r>
            <a:endParaRPr b="0" lang="en-US" sz="1400" spc="-1" strike="noStrike">
              <a:solidFill>
                <a:srgbClr val="000000"/>
              </a:solidFill>
              <a:uFill>
                <a:solidFill>
                  <a:srgbClr val="ffffff"/>
                </a:solidFill>
              </a:uFill>
              <a:latin typeface="Arial"/>
            </a:endParaRPr>
          </a:p>
          <a:p>
            <a:pPr>
              <a:lnSpc>
                <a:spcPct val="115000"/>
              </a:lnSpc>
            </a:pPr>
            <a:r>
              <a:rPr b="0" lang="en-US" sz="2400" spc="-1" strike="noStrike">
                <a:solidFill>
                  <a:srgbClr val="434343"/>
                </a:solidFill>
                <a:uFill>
                  <a:solidFill>
                    <a:srgbClr val="ffffff"/>
                  </a:solidFill>
                </a:uFill>
                <a:latin typeface="文泉驿微米黑"/>
                <a:ea typeface="Calibri"/>
              </a:rPr>
              <a:t>If we try to use it like this, we'll get an error:</a:t>
            </a:r>
            <a:endParaRPr b="0" lang="en-US" sz="1400" spc="-1" strike="noStrike">
              <a:solidFill>
                <a:srgbClr val="000000"/>
              </a:solidFill>
              <a:uFill>
                <a:solidFill>
                  <a:srgbClr val="ffffff"/>
                </a:solidFill>
              </a:uFill>
              <a:latin typeface="Arial"/>
            </a:endParaRPr>
          </a:p>
        </p:txBody>
      </p:sp>
      <p:pic>
        <p:nvPicPr>
          <p:cNvPr id="507" name="Google Shape;661;p71" descr=""/>
          <p:cNvPicPr/>
          <p:nvPr/>
        </p:nvPicPr>
        <p:blipFill>
          <a:blip r:embed="rId1"/>
          <a:srcRect l="0" t="0" r="0" b="81793"/>
          <a:stretch/>
        </p:blipFill>
        <p:spPr>
          <a:xfrm>
            <a:off x="782640" y="2579040"/>
            <a:ext cx="7715160" cy="921600"/>
          </a:xfrm>
          <a:prstGeom prst="rect">
            <a:avLst/>
          </a:prstGeom>
          <a:ln>
            <a:noFill/>
          </a:ln>
        </p:spPr>
      </p:pic>
      <p:pic>
        <p:nvPicPr>
          <p:cNvPr id="508" name="Google Shape;662;p71" descr=""/>
          <p:cNvPicPr/>
          <p:nvPr/>
        </p:nvPicPr>
        <p:blipFill>
          <a:blip r:embed="rId2"/>
          <a:stretch/>
        </p:blipFill>
        <p:spPr>
          <a:xfrm>
            <a:off x="845640" y="3673800"/>
            <a:ext cx="6192720" cy="1944360"/>
          </a:xfrm>
          <a:prstGeom prst="rect">
            <a:avLst/>
          </a:prstGeom>
          <a:ln>
            <a:noFill/>
          </a:ln>
        </p:spPr>
      </p:pic>
      <p:sp>
        <p:nvSpPr>
          <p:cNvPr id="509" name="TextShape 3"/>
          <p:cNvSpPr txBox="1"/>
          <p:nvPr/>
        </p:nvSpPr>
        <p:spPr>
          <a:xfrm>
            <a:off x="782640" y="5827320"/>
            <a:ext cx="7578360" cy="70020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We need to install Express via npm.</a:t>
            </a:r>
            <a:endParaRPr b="0" lang="en-US" sz="1400" spc="-1" strike="noStrike">
              <a:solidFill>
                <a:srgbClr val="000000"/>
              </a:solidFill>
              <a:uFill>
                <a:solidFill>
                  <a:srgbClr val="ffffff"/>
                </a:solidFill>
              </a:uFill>
              <a:latin typeface="Arial"/>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TextShape 1"/>
          <p:cNvSpPr txBox="1"/>
          <p:nvPr/>
        </p:nvSpPr>
        <p:spPr>
          <a:xfrm>
            <a:off x="311760" y="2867760"/>
            <a:ext cx="8520120" cy="1122120"/>
          </a:xfrm>
          <a:prstGeom prst="rect">
            <a:avLst/>
          </a:prstGeom>
          <a:noFill/>
          <a:ln>
            <a:noFill/>
          </a:ln>
        </p:spPr>
        <p:txBody>
          <a:bodyPr tIns="91440" bIns="91440" anchor="ctr"/>
          <a:p>
            <a:pPr algn="ctr">
              <a:lnSpc>
                <a:spcPct val="100000"/>
              </a:lnSpc>
            </a:pPr>
            <a:r>
              <a:rPr b="0" lang="en-US" sz="3600" spc="-1" strike="noStrike">
                <a:solidFill>
                  <a:srgbClr val="000000"/>
                </a:solidFill>
                <a:uFill>
                  <a:solidFill>
                    <a:srgbClr val="ffffff"/>
                  </a:solidFill>
                </a:uFill>
                <a:latin typeface="文泉驿微米黑"/>
                <a:ea typeface="Montserrat"/>
              </a:rPr>
              <a:t>Let's take another look </a:t>
            </a:r>
            <a:r>
              <a:rPr b="0" lang="en-US" sz="3600" spc="-1" strike="noStrike">
                <a:solidFill>
                  <a:srgbClr val="000000"/>
                </a:solidFill>
                <a:uFill>
                  <a:solidFill>
                    <a:srgbClr val="ffffff"/>
                  </a:solidFill>
                </a:uFill>
                <a:latin typeface="文泉驿微米黑"/>
                <a:ea typeface="Montserrat"/>
              </a:rPr>
              <a:t>
</a:t>
            </a:r>
            <a:r>
              <a:rPr b="0" lang="en-US" sz="3600" spc="-1" strike="noStrike">
                <a:solidFill>
                  <a:srgbClr val="000000"/>
                </a:solidFill>
                <a:uFill>
                  <a:solidFill>
                    <a:srgbClr val="ffffff"/>
                  </a:solidFill>
                </a:uFill>
                <a:latin typeface="文泉驿微米黑"/>
                <a:ea typeface="Montserrat"/>
              </a:rPr>
              <a:t>at how clients and servers work</a:t>
            </a:r>
            <a:r>
              <a:rPr b="0" lang="en-US" sz="3600" spc="-1" strike="noStrike">
                <a:solidFill>
                  <a:srgbClr val="000000"/>
                </a:solidFill>
                <a:uFill>
                  <a:solidFill>
                    <a:srgbClr val="ffffff"/>
                  </a:solidFill>
                </a:uFill>
                <a:latin typeface="Montserrat"/>
                <a:ea typeface="Montserrat"/>
              </a:rPr>
              <a:t>...</a:t>
            </a:r>
            <a:endParaRPr b="0" lang="en-US" sz="1400" spc="-1" strike="noStrike">
              <a:solidFill>
                <a:srgbClr val="000000"/>
              </a:solidFill>
              <a:uFill>
                <a:solidFill>
                  <a:srgbClr val="ffffff"/>
                </a:solidFill>
              </a:uFill>
              <a:latin typeface="Arial"/>
            </a:endParaRPr>
          </a:p>
        </p:txBody>
      </p:sp>
    </p:spTree>
  </p:cSld>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0"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npm</a:t>
            </a:r>
            <a:endParaRPr b="0" lang="en-US" sz="1400" spc="-1" strike="noStrike">
              <a:solidFill>
                <a:srgbClr val="000000"/>
              </a:solidFill>
              <a:uFill>
                <a:solidFill>
                  <a:srgbClr val="ffffff"/>
                </a:solidFill>
              </a:uFill>
              <a:latin typeface="Arial"/>
            </a:endParaRPr>
          </a:p>
        </p:txBody>
      </p:sp>
      <p:sp>
        <p:nvSpPr>
          <p:cNvPr id="511" name="TextShape 2"/>
          <p:cNvSpPr txBox="1"/>
          <p:nvPr/>
        </p:nvSpPr>
        <p:spPr>
          <a:xfrm>
            <a:off x="782640" y="1560240"/>
            <a:ext cx="7578360" cy="4554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When you install NodeJS, you also install </a:t>
            </a:r>
            <a:r>
              <a:rPr b="0" lang="en-US" sz="2400" spc="-1" strike="noStrike">
                <a:solidFill>
                  <a:srgbClr val="434343"/>
                </a:solidFill>
                <a:uFill>
                  <a:solidFill>
                    <a:srgbClr val="ffffff"/>
                  </a:solidFill>
                </a:uFill>
                <a:latin typeface="文泉驿微米黑"/>
                <a:ea typeface="Consolas"/>
              </a:rPr>
              <a:t>npm</a:t>
            </a:r>
            <a:r>
              <a:rPr b="0" lang="en-US" sz="2400" spc="-1" strike="noStrike">
                <a:solidFill>
                  <a:srgbClr val="434343"/>
                </a:solidFill>
                <a:uFill>
                  <a:solidFill>
                    <a:srgbClr val="ffffff"/>
                  </a:solidFill>
                </a:uFill>
                <a:latin typeface="文泉驿微米黑"/>
                <a:ea typeface="Calibri"/>
              </a:rPr>
              <a:t>:</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1" lang="en-US" sz="2400" spc="-1" strike="noStrike">
                <a:solidFill>
                  <a:srgbClr val="434343"/>
                </a:solidFill>
                <a:uFill>
                  <a:solidFill>
                    <a:srgbClr val="ffffff"/>
                  </a:solidFill>
                </a:uFill>
                <a:latin typeface="文泉驿微米黑"/>
                <a:ea typeface="Calibri"/>
              </a:rPr>
              <a:t>npm</a:t>
            </a:r>
            <a:r>
              <a:rPr b="0" lang="en-US" sz="2400" spc="-1" strike="noStrike">
                <a:solidFill>
                  <a:srgbClr val="434343"/>
                </a:solidFill>
                <a:uFill>
                  <a:solidFill>
                    <a:srgbClr val="ffffff"/>
                  </a:solidFill>
                </a:uFill>
                <a:latin typeface="文泉驿微米黑"/>
                <a:ea typeface="Calibri"/>
              </a:rPr>
              <a:t>: Node Package Manager*:</a:t>
            </a:r>
            <a:r>
              <a:rPr b="0" lang="en-US" sz="2400" spc="-1" strike="noStrike">
                <a:solidFill>
                  <a:srgbClr val="434343"/>
                </a:solidFill>
                <a:uFill>
                  <a:solidFill>
                    <a:srgbClr val="ffffff"/>
                  </a:solidFill>
                </a:uFill>
                <a:latin typeface="文泉驿微米黑"/>
                <a:ea typeface="Calibri"/>
              </a:rPr>
              <a:t>
</a:t>
            </a:r>
            <a:r>
              <a:rPr b="0" lang="en-US" sz="2400" spc="-1" strike="noStrike">
                <a:solidFill>
                  <a:srgbClr val="434343"/>
                </a:solidFill>
                <a:uFill>
                  <a:solidFill>
                    <a:srgbClr val="ffffff"/>
                  </a:solidFill>
                </a:uFill>
                <a:latin typeface="文泉驿微米黑"/>
                <a:ea typeface="Calibri"/>
              </a:rPr>
              <a:t>Command-line tool that lets you install </a:t>
            </a:r>
            <a:r>
              <a:rPr b="1" lang="en-US" sz="2400" spc="-1" strike="noStrike">
                <a:solidFill>
                  <a:srgbClr val="434343"/>
                </a:solidFill>
                <a:uFill>
                  <a:solidFill>
                    <a:srgbClr val="ffffff"/>
                  </a:solidFill>
                </a:uFill>
                <a:latin typeface="文泉驿微米黑"/>
                <a:ea typeface="Calibri"/>
              </a:rPr>
              <a:t>packages</a:t>
            </a:r>
            <a:r>
              <a:rPr b="0" lang="en-US" sz="2400" spc="-1" strike="noStrike">
                <a:solidFill>
                  <a:srgbClr val="434343"/>
                </a:solidFill>
                <a:uFill>
                  <a:solidFill>
                    <a:srgbClr val="ffffff"/>
                  </a:solidFill>
                </a:uFill>
                <a:latin typeface="文泉驿微米黑"/>
                <a:ea typeface="Calibri"/>
              </a:rPr>
              <a:t> (libraries and tools) written in JavaScript and compatible with NodeJS</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Can find packages through the online repository:</a:t>
            </a:r>
            <a:r>
              <a:rPr b="0" lang="en-US" sz="2400" spc="-1" strike="noStrike">
                <a:solidFill>
                  <a:srgbClr val="434343"/>
                </a:solidFill>
                <a:uFill>
                  <a:solidFill>
                    <a:srgbClr val="ffffff"/>
                  </a:solidFill>
                </a:uFill>
                <a:latin typeface="文泉驿微米黑"/>
                <a:ea typeface="Calibri"/>
              </a:rPr>
              <a:t>
</a:t>
            </a:r>
            <a:r>
              <a:rPr b="0" lang="en-US" sz="2400" spc="-1" strike="noStrike" u="sng">
                <a:solidFill>
                  <a:srgbClr val="0097a7"/>
                </a:solidFill>
                <a:uFill>
                  <a:solidFill>
                    <a:srgbClr val="ffffff"/>
                  </a:solidFill>
                </a:uFill>
                <a:latin typeface="文泉驿微米黑"/>
                <a:ea typeface="Calibri"/>
                <a:hlinkClick r:id="rId1"/>
              </a:rPr>
              <a:t>https://www.npmjs.com/</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p:txBody>
      </p:sp>
      <p:pic>
        <p:nvPicPr>
          <p:cNvPr id="512" name="Google Shape;670;p72" descr=""/>
          <p:cNvPicPr/>
          <p:nvPr/>
        </p:nvPicPr>
        <p:blipFill>
          <a:blip r:embed="rId2"/>
          <a:stretch/>
        </p:blipFill>
        <p:spPr>
          <a:xfrm>
            <a:off x="5901480" y="4848480"/>
            <a:ext cx="2857320" cy="1266480"/>
          </a:xfrm>
          <a:prstGeom prst="rect">
            <a:avLst/>
          </a:prstGeom>
          <a:ln>
            <a:noFill/>
          </a:ln>
        </p:spPr>
      </p:pic>
    </p:spTree>
  </p:cSld>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3"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npm install and uninstall</a:t>
            </a:r>
            <a:endParaRPr b="0" lang="en-US" sz="1400" spc="-1" strike="noStrike">
              <a:solidFill>
                <a:srgbClr val="000000"/>
              </a:solidFill>
              <a:uFill>
                <a:solidFill>
                  <a:srgbClr val="ffffff"/>
                </a:solidFill>
              </a:uFill>
              <a:latin typeface="Arial"/>
            </a:endParaRPr>
          </a:p>
        </p:txBody>
      </p:sp>
      <p:sp>
        <p:nvSpPr>
          <p:cNvPr id="514" name="TextShape 2"/>
          <p:cNvSpPr txBox="1"/>
          <p:nvPr/>
        </p:nvSpPr>
        <p:spPr>
          <a:xfrm>
            <a:off x="701640" y="1584000"/>
            <a:ext cx="7578360" cy="4554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onsolas"/>
              </a:rPr>
              <a:t>npm install</a:t>
            </a:r>
            <a:r>
              <a:rPr b="0" lang="en-US" sz="2400" spc="-1" strike="noStrike">
                <a:solidFill>
                  <a:srgbClr val="434343"/>
                </a:solidFill>
                <a:uFill>
                  <a:solidFill>
                    <a:srgbClr val="ffffff"/>
                  </a:solidFill>
                </a:uFill>
                <a:latin typeface="文泉驿微米黑"/>
                <a:ea typeface="Calibri"/>
              </a:rPr>
              <a:t> </a:t>
            </a:r>
            <a:r>
              <a:rPr b="1" i="1" lang="en-US" sz="2400" spc="-1" strike="noStrike">
                <a:solidFill>
                  <a:srgbClr val="434343"/>
                </a:solidFill>
                <a:uFill>
                  <a:solidFill>
                    <a:srgbClr val="ffffff"/>
                  </a:solidFill>
                </a:uFill>
                <a:latin typeface="文泉驿微米黑"/>
                <a:ea typeface="Calibri"/>
              </a:rPr>
              <a:t>package-name</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This downloads the </a:t>
            </a:r>
            <a:r>
              <a:rPr b="0" i="1" lang="en-US" sz="2400" spc="-1" strike="noStrike">
                <a:solidFill>
                  <a:srgbClr val="434343"/>
                </a:solidFill>
                <a:uFill>
                  <a:solidFill>
                    <a:srgbClr val="ffffff"/>
                  </a:solidFill>
                </a:uFill>
                <a:latin typeface="文泉驿微米黑"/>
                <a:ea typeface="Calibri"/>
              </a:rPr>
              <a:t>package-name</a:t>
            </a:r>
            <a:r>
              <a:rPr b="0" lang="en-US" sz="2400" spc="-1" strike="noStrike">
                <a:solidFill>
                  <a:srgbClr val="434343"/>
                </a:solidFill>
                <a:uFill>
                  <a:solidFill>
                    <a:srgbClr val="ffffff"/>
                  </a:solidFill>
                </a:uFill>
                <a:latin typeface="文泉驿微米黑"/>
                <a:ea typeface="Calibri"/>
              </a:rPr>
              <a:t> library into a </a:t>
            </a:r>
            <a:r>
              <a:rPr b="0" lang="en-US" sz="2400" spc="-1" strike="noStrike">
                <a:solidFill>
                  <a:srgbClr val="434343"/>
                </a:solidFill>
                <a:uFill>
                  <a:solidFill>
                    <a:srgbClr val="ffffff"/>
                  </a:solidFill>
                </a:uFill>
                <a:latin typeface="文泉驿微米黑"/>
                <a:ea typeface="Consolas"/>
              </a:rPr>
              <a:t>node_modules</a:t>
            </a:r>
            <a:r>
              <a:rPr b="0" lang="en-US" sz="2400" spc="-1" strike="noStrike">
                <a:solidFill>
                  <a:srgbClr val="434343"/>
                </a:solidFill>
                <a:uFill>
                  <a:solidFill>
                    <a:srgbClr val="ffffff"/>
                  </a:solidFill>
                </a:uFill>
                <a:latin typeface="文泉驿微米黑"/>
                <a:ea typeface="Calibri"/>
              </a:rPr>
              <a:t> folder.</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Now the </a:t>
            </a:r>
            <a:r>
              <a:rPr b="0" i="1" lang="en-US" sz="2400" spc="-1" strike="noStrike">
                <a:solidFill>
                  <a:srgbClr val="434343"/>
                </a:solidFill>
                <a:uFill>
                  <a:solidFill>
                    <a:srgbClr val="ffffff"/>
                  </a:solidFill>
                </a:uFill>
                <a:latin typeface="文泉驿微米黑"/>
                <a:ea typeface="Calibri"/>
              </a:rPr>
              <a:t>package-name </a:t>
            </a:r>
            <a:r>
              <a:rPr b="0" lang="en-US" sz="2400" spc="-1" strike="noStrike">
                <a:solidFill>
                  <a:srgbClr val="434343"/>
                </a:solidFill>
                <a:uFill>
                  <a:solidFill>
                    <a:srgbClr val="ffffff"/>
                  </a:solidFill>
                </a:uFill>
                <a:latin typeface="文泉驿微米黑"/>
                <a:ea typeface="Calibri"/>
              </a:rPr>
              <a:t>library can be included in your NodeJS JavaScript files.</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0" lang="en-US" sz="2400" spc="-1" strike="noStrike">
                <a:solidFill>
                  <a:srgbClr val="434343"/>
                </a:solidFill>
                <a:uFill>
                  <a:solidFill>
                    <a:srgbClr val="ffffff"/>
                  </a:solidFill>
                </a:uFill>
                <a:latin typeface="文泉驿微米黑"/>
                <a:ea typeface="Consolas"/>
              </a:rPr>
              <a:t>npm uninstall</a:t>
            </a:r>
            <a:r>
              <a:rPr b="0" lang="en-US" sz="2400" spc="-1" strike="noStrike">
                <a:solidFill>
                  <a:srgbClr val="434343"/>
                </a:solidFill>
                <a:uFill>
                  <a:solidFill>
                    <a:srgbClr val="ffffff"/>
                  </a:solidFill>
                </a:uFill>
                <a:latin typeface="文泉驿微米黑"/>
                <a:ea typeface="Calibri"/>
              </a:rPr>
              <a:t> </a:t>
            </a:r>
            <a:r>
              <a:rPr b="1" i="1" lang="en-US" sz="2400" spc="-1" strike="noStrike">
                <a:solidFill>
                  <a:srgbClr val="434343"/>
                </a:solidFill>
                <a:uFill>
                  <a:solidFill>
                    <a:srgbClr val="ffffff"/>
                  </a:solidFill>
                </a:uFill>
                <a:latin typeface="文泉驿微米黑"/>
                <a:ea typeface="Calibri"/>
              </a:rPr>
              <a:t>package-name</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This removes the </a:t>
            </a:r>
            <a:r>
              <a:rPr b="0" i="1" lang="en-US" sz="2400" spc="-1" strike="noStrike">
                <a:solidFill>
                  <a:srgbClr val="434343"/>
                </a:solidFill>
                <a:uFill>
                  <a:solidFill>
                    <a:srgbClr val="ffffff"/>
                  </a:solidFill>
                </a:uFill>
                <a:latin typeface="文泉驿微米黑"/>
                <a:ea typeface="Calibri"/>
              </a:rPr>
              <a:t>package-name</a:t>
            </a:r>
            <a:r>
              <a:rPr b="0" lang="en-US" sz="2400" spc="-1" strike="noStrike">
                <a:solidFill>
                  <a:srgbClr val="434343"/>
                </a:solidFill>
                <a:uFill>
                  <a:solidFill>
                    <a:srgbClr val="ffffff"/>
                  </a:solidFill>
                </a:uFill>
                <a:latin typeface="文泉驿微米黑"/>
                <a:ea typeface="Calibri"/>
              </a:rPr>
              <a:t> library from the </a:t>
            </a:r>
            <a:r>
              <a:rPr b="0" lang="en-US" sz="2400" spc="-1" strike="noStrike">
                <a:solidFill>
                  <a:srgbClr val="434343"/>
                </a:solidFill>
                <a:uFill>
                  <a:solidFill>
                    <a:srgbClr val="ffffff"/>
                  </a:solidFill>
                </a:uFill>
                <a:latin typeface="文泉驿微米黑"/>
                <a:ea typeface="Consolas"/>
              </a:rPr>
              <a:t>node_modules</a:t>
            </a:r>
            <a:r>
              <a:rPr b="0" lang="en-US" sz="2400" spc="-1" strike="noStrike">
                <a:solidFill>
                  <a:srgbClr val="434343"/>
                </a:solidFill>
                <a:uFill>
                  <a:solidFill>
                    <a:srgbClr val="ffffff"/>
                  </a:solidFill>
                </a:uFill>
                <a:latin typeface="文泉驿微米黑"/>
                <a:ea typeface="Calibri"/>
              </a:rPr>
              <a:t> folder, deleting the folder if necessary</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p:txBody>
      </p:sp>
    </p:spTree>
  </p:cSld>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5"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Express example</a:t>
            </a:r>
            <a:endParaRPr b="0" lang="en-US" sz="1400" spc="-1" strike="noStrike">
              <a:solidFill>
                <a:srgbClr val="000000"/>
              </a:solidFill>
              <a:uFill>
                <a:solidFill>
                  <a:srgbClr val="ffffff"/>
                </a:solidFill>
              </a:uFill>
              <a:latin typeface="Arial"/>
            </a:endParaRPr>
          </a:p>
        </p:txBody>
      </p:sp>
      <p:sp>
        <p:nvSpPr>
          <p:cNvPr id="516" name="TextShape 2"/>
          <p:cNvSpPr txBox="1"/>
          <p:nvPr/>
        </p:nvSpPr>
        <p:spPr>
          <a:xfrm>
            <a:off x="782640" y="1560240"/>
            <a:ext cx="7578360" cy="4554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onsolas"/>
              </a:rPr>
              <a:t>$ npm install express</a:t>
            </a:r>
            <a:endParaRPr b="0" lang="en-US" sz="1400" spc="-1" strike="noStrike">
              <a:solidFill>
                <a:srgbClr val="000000"/>
              </a:solidFill>
              <a:uFill>
                <a:solidFill>
                  <a:srgbClr val="ffffff"/>
                </a:solidFill>
              </a:uFill>
              <a:latin typeface="Arial"/>
            </a:endParaRPr>
          </a:p>
          <a:p>
            <a:pPr>
              <a:lnSpc>
                <a:spcPct val="115000"/>
              </a:lnSpc>
            </a:pPr>
            <a:r>
              <a:rPr b="0" lang="en-US" sz="2400" spc="-1" strike="noStrike">
                <a:solidFill>
                  <a:srgbClr val="434343"/>
                </a:solidFill>
                <a:uFill>
                  <a:solidFill>
                    <a:srgbClr val="ffffff"/>
                  </a:solidFill>
                </a:uFill>
                <a:latin typeface="文泉驿微米黑"/>
                <a:ea typeface="Consolas"/>
              </a:rPr>
              <a:t>$ node server.js</a:t>
            </a:r>
            <a:endParaRPr b="0" lang="en-US" sz="1400" spc="-1" strike="noStrike">
              <a:solidFill>
                <a:srgbClr val="000000"/>
              </a:solidFill>
              <a:uFill>
                <a:solidFill>
                  <a:srgbClr val="ffffff"/>
                </a:solidFill>
              </a:uFill>
              <a:latin typeface="Arial"/>
            </a:endParaRPr>
          </a:p>
          <a:p>
            <a:pPr>
              <a:lnSpc>
                <a:spcPct val="115000"/>
              </a:lnSpc>
            </a:pPr>
            <a:r>
              <a:rPr b="0" lang="en-US" sz="2400" spc="-1" strike="noStrike">
                <a:solidFill>
                  <a:srgbClr val="434343"/>
                </a:solidFill>
                <a:uFill>
                  <a:solidFill>
                    <a:srgbClr val="ffffff"/>
                  </a:solidFill>
                </a:uFill>
                <a:latin typeface="文泉驿微米黑"/>
                <a:ea typeface="Consolas"/>
              </a:rPr>
              <a:t>Example app listening on port 3000!</a:t>
            </a:r>
            <a:endParaRPr b="0" lang="en-US" sz="1400" spc="-1" strike="noStrike">
              <a:solidFill>
                <a:srgbClr val="000000"/>
              </a:solidFill>
              <a:uFill>
                <a:solidFill>
                  <a:srgbClr val="ffffff"/>
                </a:solidFill>
              </a:uFill>
              <a:latin typeface="Arial"/>
            </a:endParaRPr>
          </a:p>
        </p:txBody>
      </p:sp>
      <p:pic>
        <p:nvPicPr>
          <p:cNvPr id="517" name="Google Shape;683;p74" descr=""/>
          <p:cNvPicPr/>
          <p:nvPr/>
        </p:nvPicPr>
        <p:blipFill>
          <a:blip r:embed="rId1"/>
          <a:stretch/>
        </p:blipFill>
        <p:spPr>
          <a:xfrm>
            <a:off x="860400" y="3108960"/>
            <a:ext cx="5047560" cy="3492360"/>
          </a:xfrm>
          <a:prstGeom prst="rect">
            <a:avLst/>
          </a:prstGeom>
          <a:ln w="38160">
            <a:solidFill>
              <a:srgbClr val="595959"/>
            </a:solidFill>
            <a:round/>
          </a:ln>
        </p:spPr>
      </p:pic>
    </p:spTree>
  </p:cSld>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8"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Express routes</a:t>
            </a:r>
            <a:endParaRPr b="0" lang="en-US" sz="1400" spc="-1" strike="noStrike">
              <a:solidFill>
                <a:srgbClr val="000000"/>
              </a:solidFill>
              <a:uFill>
                <a:solidFill>
                  <a:srgbClr val="ffffff"/>
                </a:solidFill>
              </a:uFill>
              <a:latin typeface="Arial"/>
            </a:endParaRPr>
          </a:p>
        </p:txBody>
      </p:sp>
      <p:sp>
        <p:nvSpPr>
          <p:cNvPr id="519" name="TextShape 2"/>
          <p:cNvSpPr txBox="1"/>
          <p:nvPr/>
        </p:nvSpPr>
        <p:spPr>
          <a:xfrm>
            <a:off x="782640" y="1560240"/>
            <a:ext cx="7578360" cy="76320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You can specify </a:t>
            </a:r>
            <a:r>
              <a:rPr b="0" lang="en-US" sz="2400" spc="-1" strike="noStrike" u="sng">
                <a:solidFill>
                  <a:srgbClr val="0097a7"/>
                </a:solidFill>
                <a:uFill>
                  <a:solidFill>
                    <a:srgbClr val="ffffff"/>
                  </a:solidFill>
                </a:uFill>
                <a:latin typeface="文泉驿微米黑"/>
                <a:ea typeface="Calibri"/>
                <a:hlinkClick r:id="rId1"/>
              </a:rPr>
              <a:t>routes in Express</a:t>
            </a:r>
            <a:r>
              <a:rPr b="0" lang="en-US" sz="2400" spc="-1" strike="noStrike">
                <a:solidFill>
                  <a:srgbClr val="434343"/>
                </a:solidFill>
                <a:uFill>
                  <a:solidFill>
                    <a:srgbClr val="ffffff"/>
                  </a:solidFill>
                </a:uFill>
                <a:latin typeface="文泉驿微米黑"/>
                <a:ea typeface="Calibri"/>
              </a:rPr>
              <a:t>:</a:t>
            </a:r>
            <a:endParaRPr b="0" lang="en-US" sz="1400" spc="-1" strike="noStrike">
              <a:solidFill>
                <a:srgbClr val="000000"/>
              </a:solidFill>
              <a:uFill>
                <a:solidFill>
                  <a:srgbClr val="ffffff"/>
                </a:solidFill>
              </a:uFill>
              <a:latin typeface="Arial"/>
            </a:endParaRPr>
          </a:p>
        </p:txBody>
      </p:sp>
      <p:pic>
        <p:nvPicPr>
          <p:cNvPr id="520" name="Google Shape;690;p75" descr=""/>
          <p:cNvPicPr/>
          <p:nvPr/>
        </p:nvPicPr>
        <p:blipFill>
          <a:blip r:embed="rId2"/>
          <a:stretch/>
        </p:blipFill>
        <p:spPr>
          <a:xfrm>
            <a:off x="782640" y="2180160"/>
            <a:ext cx="6376680" cy="4285800"/>
          </a:xfrm>
          <a:prstGeom prst="rect">
            <a:avLst/>
          </a:prstGeom>
          <a:ln>
            <a:noFill/>
          </a:ln>
        </p:spPr>
      </p:pic>
    </p:spTree>
  </p:cSld>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1"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Express routes</a:t>
            </a:r>
            <a:endParaRPr b="0" lang="en-US" sz="1400" spc="-1" strike="noStrike">
              <a:solidFill>
                <a:srgbClr val="000000"/>
              </a:solidFill>
              <a:uFill>
                <a:solidFill>
                  <a:srgbClr val="ffffff"/>
                </a:solidFill>
              </a:uFill>
              <a:latin typeface="Arial"/>
            </a:endParaRPr>
          </a:p>
        </p:txBody>
      </p:sp>
      <p:sp>
        <p:nvSpPr>
          <p:cNvPr id="522" name="TextShape 2"/>
          <p:cNvSpPr txBox="1"/>
          <p:nvPr/>
        </p:nvSpPr>
        <p:spPr>
          <a:xfrm>
            <a:off x="782640" y="3300840"/>
            <a:ext cx="7578360" cy="34963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onsolas"/>
              </a:rPr>
              <a:t>app.</a:t>
            </a:r>
            <a:r>
              <a:rPr b="1" i="1" lang="en-US" sz="2400" spc="-1" strike="noStrike">
                <a:solidFill>
                  <a:srgbClr val="434343"/>
                </a:solidFill>
                <a:uFill>
                  <a:solidFill>
                    <a:srgbClr val="ffffff"/>
                  </a:solidFill>
                </a:uFill>
                <a:latin typeface="文泉驿微米黑"/>
                <a:ea typeface="Calibri"/>
              </a:rPr>
              <a:t>method</a:t>
            </a:r>
            <a:r>
              <a:rPr b="0" lang="en-US" sz="2400" spc="-1" strike="noStrike">
                <a:solidFill>
                  <a:srgbClr val="434343"/>
                </a:solidFill>
                <a:uFill>
                  <a:solidFill>
                    <a:srgbClr val="ffffff"/>
                  </a:solidFill>
                </a:uFill>
                <a:latin typeface="文泉驿微米黑"/>
                <a:ea typeface="Consolas"/>
              </a:rPr>
              <a:t>(</a:t>
            </a:r>
            <a:r>
              <a:rPr b="1" i="1" lang="en-US" sz="2400" spc="-1" strike="noStrike">
                <a:solidFill>
                  <a:srgbClr val="434343"/>
                </a:solidFill>
                <a:uFill>
                  <a:solidFill>
                    <a:srgbClr val="ffffff"/>
                  </a:solidFill>
                </a:uFill>
                <a:latin typeface="文泉驿微米黑"/>
                <a:ea typeface="Calibri"/>
              </a:rPr>
              <a:t>path</a:t>
            </a:r>
            <a:r>
              <a:rPr b="0" lang="en-US" sz="2400" spc="-1" strike="noStrike">
                <a:solidFill>
                  <a:srgbClr val="434343"/>
                </a:solidFill>
                <a:uFill>
                  <a:solidFill>
                    <a:srgbClr val="ffffff"/>
                  </a:solidFill>
                </a:uFill>
                <a:latin typeface="文泉驿微米黑"/>
                <a:ea typeface="Calibri"/>
              </a:rPr>
              <a:t>, </a:t>
            </a:r>
            <a:r>
              <a:rPr b="1" i="1" lang="en-US" sz="2400" spc="-1" strike="noStrike">
                <a:solidFill>
                  <a:srgbClr val="434343"/>
                </a:solidFill>
                <a:uFill>
                  <a:solidFill>
                    <a:srgbClr val="ffffff"/>
                  </a:solidFill>
                </a:uFill>
                <a:latin typeface="文泉驿微米黑"/>
                <a:ea typeface="Calibri"/>
              </a:rPr>
              <a:t>handler</a:t>
            </a:r>
            <a:r>
              <a:rPr b="0" lang="en-US" sz="2400" spc="-1" strike="noStrike">
                <a:solidFill>
                  <a:srgbClr val="434343"/>
                </a:solidFill>
                <a:uFill>
                  <a:solidFill>
                    <a:srgbClr val="ffffff"/>
                  </a:solidFill>
                </a:uFill>
                <a:latin typeface="文泉驿微米黑"/>
                <a:ea typeface="Consolas"/>
              </a:rPr>
              <a:t>)</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Specifies how the server should handle HTTP </a:t>
            </a:r>
            <a:r>
              <a:rPr b="1" i="1" lang="en-US" sz="2400" spc="-1" strike="noStrike">
                <a:solidFill>
                  <a:srgbClr val="434343"/>
                </a:solidFill>
                <a:uFill>
                  <a:solidFill>
                    <a:srgbClr val="ffffff"/>
                  </a:solidFill>
                </a:uFill>
                <a:latin typeface="文泉驿微米黑"/>
                <a:ea typeface="Calibri"/>
              </a:rPr>
              <a:t>method</a:t>
            </a:r>
            <a:r>
              <a:rPr b="0" lang="en-US" sz="2400" spc="-1" strike="noStrike">
                <a:solidFill>
                  <a:srgbClr val="434343"/>
                </a:solidFill>
                <a:uFill>
                  <a:solidFill>
                    <a:srgbClr val="ffffff"/>
                  </a:solidFill>
                </a:uFill>
                <a:latin typeface="文泉驿微米黑"/>
                <a:ea typeface="Calibri"/>
              </a:rPr>
              <a:t> requests made to URL/</a:t>
            </a:r>
            <a:r>
              <a:rPr b="1" i="1" lang="en-US" sz="2400" spc="-1" strike="noStrike">
                <a:solidFill>
                  <a:srgbClr val="434343"/>
                </a:solidFill>
                <a:uFill>
                  <a:solidFill>
                    <a:srgbClr val="ffffff"/>
                  </a:solidFill>
                </a:uFill>
                <a:latin typeface="文泉驿微米黑"/>
                <a:ea typeface="Calibri"/>
              </a:rPr>
              <a:t>path</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This example is saying:</a:t>
            </a:r>
            <a:endParaRPr b="0" lang="en-US" sz="1400" spc="-1" strike="noStrike">
              <a:solidFill>
                <a:srgbClr val="000000"/>
              </a:solidFill>
              <a:uFill>
                <a:solidFill>
                  <a:srgbClr val="ffffff"/>
                </a:solidFill>
              </a:uFill>
              <a:latin typeface="Arial"/>
            </a:endParaRPr>
          </a:p>
          <a:p>
            <a:pPr lvl="1" marL="9144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When there's a GET request to </a:t>
            </a:r>
            <a:r>
              <a:rPr b="0" lang="en-US" sz="2400" spc="-1" strike="noStrike" u="sng">
                <a:solidFill>
                  <a:srgbClr val="0097a7"/>
                </a:solidFill>
                <a:uFill>
                  <a:solidFill>
                    <a:srgbClr val="ffffff"/>
                  </a:solidFill>
                </a:uFill>
                <a:latin typeface="文泉驿微米黑"/>
                <a:ea typeface="Calibri"/>
                <a:hlinkClick r:id="rId1"/>
              </a:rPr>
              <a:t>http://localhost:3000/hello</a:t>
            </a:r>
            <a:r>
              <a:rPr b="0" lang="en-US" sz="2400" spc="-1" strike="noStrike">
                <a:solidFill>
                  <a:srgbClr val="434343"/>
                </a:solidFill>
                <a:uFill>
                  <a:solidFill>
                    <a:srgbClr val="ffffff"/>
                  </a:solidFill>
                </a:uFill>
                <a:latin typeface="文泉驿微米黑"/>
                <a:ea typeface="Calibri"/>
              </a:rPr>
              <a:t>, respond with the text "GET hello!" </a:t>
            </a:r>
            <a:endParaRPr b="0" lang="en-US" sz="1400" spc="-1" strike="noStrike">
              <a:solidFill>
                <a:srgbClr val="000000"/>
              </a:solidFill>
              <a:uFill>
                <a:solidFill>
                  <a:srgbClr val="ffffff"/>
                </a:solidFill>
              </a:uFill>
              <a:latin typeface="Arial"/>
            </a:endParaRPr>
          </a:p>
        </p:txBody>
      </p:sp>
      <p:pic>
        <p:nvPicPr>
          <p:cNvPr id="523" name="Google Shape;697;p76" descr=""/>
          <p:cNvPicPr/>
          <p:nvPr/>
        </p:nvPicPr>
        <p:blipFill>
          <a:blip r:embed="rId2"/>
          <a:srcRect l="0" t="38598" r="0" b="34997"/>
          <a:stretch/>
        </p:blipFill>
        <p:spPr>
          <a:xfrm>
            <a:off x="782640" y="1778400"/>
            <a:ext cx="6376680" cy="1401480"/>
          </a:xfrm>
          <a:prstGeom prst="rect">
            <a:avLst/>
          </a:prstGeom>
          <a:ln>
            <a:noFill/>
          </a:ln>
        </p:spPr>
      </p:pic>
    </p:spTree>
  </p:cSld>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4"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Handler parameters</a:t>
            </a:r>
            <a:endParaRPr b="0" lang="en-US" sz="1400" spc="-1" strike="noStrike">
              <a:solidFill>
                <a:srgbClr val="000000"/>
              </a:solidFill>
              <a:uFill>
                <a:solidFill>
                  <a:srgbClr val="ffffff"/>
                </a:solidFill>
              </a:uFill>
              <a:latin typeface="Arial"/>
            </a:endParaRPr>
          </a:p>
        </p:txBody>
      </p:sp>
      <p:sp>
        <p:nvSpPr>
          <p:cNvPr id="525" name="TextShape 2"/>
          <p:cNvSpPr txBox="1"/>
          <p:nvPr/>
        </p:nvSpPr>
        <p:spPr>
          <a:xfrm>
            <a:off x="782640" y="3300840"/>
            <a:ext cx="7578360" cy="322524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Express has its own </a:t>
            </a:r>
            <a:r>
              <a:rPr b="0" lang="en-US" sz="2400" spc="-1" strike="noStrike" u="sng">
                <a:solidFill>
                  <a:srgbClr val="0097a7"/>
                </a:solidFill>
                <a:uFill>
                  <a:solidFill>
                    <a:srgbClr val="ffffff"/>
                  </a:solidFill>
                </a:uFill>
                <a:latin typeface="文泉驿微米黑"/>
                <a:ea typeface="Consolas"/>
                <a:hlinkClick r:id="rId1"/>
              </a:rPr>
              <a:t>Request</a:t>
            </a:r>
            <a:r>
              <a:rPr b="0" lang="en-US" sz="2400" spc="-1" strike="noStrike">
                <a:solidFill>
                  <a:srgbClr val="434343"/>
                </a:solidFill>
                <a:uFill>
                  <a:solidFill>
                    <a:srgbClr val="ffffff"/>
                  </a:solidFill>
                </a:uFill>
                <a:latin typeface="文泉驿微米黑"/>
                <a:ea typeface="Calibri"/>
              </a:rPr>
              <a:t> and </a:t>
            </a:r>
            <a:r>
              <a:rPr b="0" lang="en-US" sz="2400" spc="-1" strike="noStrike" u="sng">
                <a:solidFill>
                  <a:srgbClr val="0097a7"/>
                </a:solidFill>
                <a:uFill>
                  <a:solidFill>
                    <a:srgbClr val="ffffff"/>
                  </a:solidFill>
                </a:uFill>
                <a:latin typeface="文泉驿微米黑"/>
                <a:ea typeface="Consolas"/>
                <a:hlinkClick r:id="rId2"/>
              </a:rPr>
              <a:t>Response</a:t>
            </a:r>
            <a:r>
              <a:rPr b="0" lang="en-US" sz="2400" spc="-1" strike="noStrike">
                <a:solidFill>
                  <a:srgbClr val="434343"/>
                </a:solidFill>
                <a:uFill>
                  <a:solidFill>
                    <a:srgbClr val="ffffff"/>
                  </a:solidFill>
                </a:uFill>
                <a:latin typeface="文泉驿微米黑"/>
                <a:ea typeface="Calibri"/>
              </a:rPr>
              <a:t> objects:</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req is a Request object</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res is a Response object</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u="sng">
                <a:solidFill>
                  <a:srgbClr val="0097a7"/>
                </a:solidFill>
                <a:uFill>
                  <a:solidFill>
                    <a:srgbClr val="ffffff"/>
                  </a:solidFill>
                </a:uFill>
                <a:latin typeface="文泉驿微米黑"/>
                <a:ea typeface="Consolas"/>
                <a:hlinkClick r:id="rId3"/>
              </a:rPr>
              <a:t>res.send()</a:t>
            </a:r>
            <a:r>
              <a:rPr b="0" lang="en-US" sz="2400" spc="-1" strike="noStrike">
                <a:solidFill>
                  <a:srgbClr val="434343"/>
                </a:solidFill>
                <a:uFill>
                  <a:solidFill>
                    <a:srgbClr val="ffffff"/>
                  </a:solidFill>
                </a:uFill>
                <a:latin typeface="文泉驿微米黑"/>
                <a:ea typeface="Calibri"/>
              </a:rPr>
              <a:t> sends an HTTP response with the given content</a:t>
            </a:r>
            <a:endParaRPr b="0" lang="en-US" sz="1400" spc="-1" strike="noStrike">
              <a:solidFill>
                <a:srgbClr val="000000"/>
              </a:solidFill>
              <a:uFill>
                <a:solidFill>
                  <a:srgbClr val="ffffff"/>
                </a:solidFill>
              </a:uFill>
              <a:latin typeface="Arial"/>
            </a:endParaRPr>
          </a:p>
          <a:p>
            <a:pPr lvl="1" marL="9144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Sends content type "text/html" by default</a:t>
            </a:r>
            <a:endParaRPr b="0" lang="en-US" sz="1400" spc="-1" strike="noStrike">
              <a:solidFill>
                <a:srgbClr val="000000"/>
              </a:solidFill>
              <a:uFill>
                <a:solidFill>
                  <a:srgbClr val="ffffff"/>
                </a:solidFill>
              </a:uFill>
              <a:latin typeface="Arial"/>
            </a:endParaRPr>
          </a:p>
        </p:txBody>
      </p:sp>
      <p:pic>
        <p:nvPicPr>
          <p:cNvPr id="526" name="Google Shape;704;p77" descr=""/>
          <p:cNvPicPr/>
          <p:nvPr/>
        </p:nvPicPr>
        <p:blipFill>
          <a:blip r:embed="rId4"/>
          <a:srcRect l="0" t="38598" r="0" b="34997"/>
          <a:stretch/>
        </p:blipFill>
        <p:spPr>
          <a:xfrm>
            <a:off x="782640" y="1778400"/>
            <a:ext cx="6376680" cy="1401480"/>
          </a:xfrm>
          <a:prstGeom prst="rect">
            <a:avLst/>
          </a:prstGeom>
          <a:ln>
            <a:noFill/>
          </a:ln>
        </p:spPr>
      </p:pic>
    </p:spTree>
  </p:cSld>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7"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Querying our server</a:t>
            </a:r>
            <a:endParaRPr b="0" lang="en-US" sz="1400" spc="-1" strike="noStrike">
              <a:solidFill>
                <a:srgbClr val="000000"/>
              </a:solidFill>
              <a:uFill>
                <a:solidFill>
                  <a:srgbClr val="ffffff"/>
                </a:solidFill>
              </a:uFill>
              <a:latin typeface="Arial"/>
            </a:endParaRPr>
          </a:p>
        </p:txBody>
      </p:sp>
      <p:sp>
        <p:nvSpPr>
          <p:cNvPr id="528" name="TextShape 2"/>
          <p:cNvSpPr txBox="1"/>
          <p:nvPr/>
        </p:nvSpPr>
        <p:spPr>
          <a:xfrm>
            <a:off x="782640" y="1560240"/>
            <a:ext cx="8004240" cy="4554720"/>
          </a:xfrm>
          <a:prstGeom prst="rect">
            <a:avLst/>
          </a:prstGeom>
          <a:noFill/>
          <a:ln>
            <a:noFill/>
          </a:ln>
        </p:spPr>
        <p:txBody>
          <a:bodyPr tIns="91440" bIns="91440"/>
          <a:p>
            <a:pPr>
              <a:lnSpc>
                <a:spcPct val="115000"/>
              </a:lnSpc>
            </a:pPr>
            <a:r>
              <a:rPr b="0" lang="en-US" sz="2200" spc="-1" strike="noStrike">
                <a:solidFill>
                  <a:srgbClr val="434343"/>
                </a:solidFill>
                <a:uFill>
                  <a:solidFill>
                    <a:srgbClr val="ffffff"/>
                  </a:solidFill>
                </a:uFill>
                <a:latin typeface="文泉驿微米黑"/>
                <a:ea typeface="Calibri"/>
              </a:rPr>
              <a:t>Here are three ways to send HTTP requests to our server:</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StarSymbol"/>
              <a:buAutoNum type="arabicPeriod"/>
            </a:pPr>
            <a:r>
              <a:rPr b="0" lang="en-US" sz="2200" spc="-1" strike="noStrike">
                <a:solidFill>
                  <a:srgbClr val="434343"/>
                </a:solidFill>
                <a:uFill>
                  <a:solidFill>
                    <a:srgbClr val="ffffff"/>
                  </a:solidFill>
                </a:uFill>
                <a:latin typeface="文泉驿微米黑"/>
                <a:ea typeface="Calibri"/>
              </a:rPr>
              <a:t>Navigate to http://localhost:3000/&lt;path&gt; in our browser</a:t>
            </a:r>
            <a:endParaRPr b="0" lang="en-US" sz="1400" spc="-1" strike="noStrike">
              <a:solidFill>
                <a:srgbClr val="000000"/>
              </a:solidFill>
              <a:uFill>
                <a:solidFill>
                  <a:srgbClr val="ffffff"/>
                </a:solidFill>
              </a:uFill>
              <a:latin typeface="Arial"/>
            </a:endParaRPr>
          </a:p>
          <a:p>
            <a:pPr lvl="1" marL="914400" indent="-355320">
              <a:lnSpc>
                <a:spcPct val="115000"/>
              </a:lnSpc>
              <a:buClr>
                <a:srgbClr val="434343"/>
              </a:buClr>
              <a:buFont typeface="StarSymbol"/>
              <a:buAutoNum type="alphaLcPeriod"/>
            </a:pPr>
            <a:r>
              <a:rPr b="0" lang="en-US" sz="2200" spc="-1" strike="noStrike">
                <a:solidFill>
                  <a:srgbClr val="434343"/>
                </a:solidFill>
                <a:uFill>
                  <a:solidFill>
                    <a:srgbClr val="ffffff"/>
                  </a:solidFill>
                </a:uFill>
                <a:latin typeface="文泉驿微米黑"/>
                <a:ea typeface="Calibri"/>
              </a:rPr>
              <a:t>Can only do GET requests</a:t>
            </a:r>
            <a:r>
              <a:rPr b="0" lang="en-US" sz="2200" spc="-1" strike="noStrike">
                <a:solidFill>
                  <a:srgbClr val="434343"/>
                </a:solidFill>
                <a:uFill>
                  <a:solidFill>
                    <a:srgbClr val="ffffff"/>
                  </a:solidFill>
                </a:uFill>
                <a:latin typeface="文泉驿微米黑"/>
                <a:ea typeface="Calibri"/>
              </a:rPr>
              <a:t>
</a:t>
            </a:r>
            <a:r>
              <a:rPr b="0" lang="en-US" sz="2200" spc="-1" strike="noStrike">
                <a:solidFill>
                  <a:srgbClr val="434343"/>
                </a:solidFill>
                <a:uFill>
                  <a:solidFill>
                    <a:srgbClr val="ffffff"/>
                  </a:solidFill>
                </a:uFill>
                <a:latin typeface="文泉驿微米黑"/>
              </a:rPr>
              <a:t> </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StarSymbol"/>
              <a:buAutoNum type="arabicPeriod"/>
            </a:pPr>
            <a:r>
              <a:rPr b="0" lang="en-US" sz="2200" spc="-1" strike="noStrike">
                <a:solidFill>
                  <a:srgbClr val="434343"/>
                </a:solidFill>
                <a:uFill>
                  <a:solidFill>
                    <a:srgbClr val="ffffff"/>
                  </a:solidFill>
                </a:uFill>
                <a:latin typeface="文泉驿微米黑"/>
                <a:ea typeface="Calibri"/>
              </a:rPr>
              <a:t>Call </a:t>
            </a:r>
            <a:r>
              <a:rPr b="0" lang="en-US" sz="2200" spc="-1" strike="noStrike">
                <a:solidFill>
                  <a:srgbClr val="434343"/>
                </a:solidFill>
                <a:uFill>
                  <a:solidFill>
                    <a:srgbClr val="ffffff"/>
                  </a:solidFill>
                </a:uFill>
                <a:latin typeface="文泉驿微米黑"/>
                <a:ea typeface="Consolas"/>
              </a:rPr>
              <a:t>fetch()</a:t>
            </a:r>
            <a:r>
              <a:rPr b="0" lang="en-US" sz="2200" spc="-1" strike="noStrike">
                <a:solidFill>
                  <a:srgbClr val="434343"/>
                </a:solidFill>
                <a:uFill>
                  <a:solidFill>
                    <a:srgbClr val="ffffff"/>
                  </a:solidFill>
                </a:uFill>
                <a:latin typeface="文泉驿微米黑"/>
                <a:ea typeface="Calibri"/>
              </a:rPr>
              <a:t> in web page</a:t>
            </a:r>
            <a:endParaRPr b="0" lang="en-US" sz="1400" spc="-1" strike="noStrike">
              <a:solidFill>
                <a:srgbClr val="000000"/>
              </a:solidFill>
              <a:uFill>
                <a:solidFill>
                  <a:srgbClr val="ffffff"/>
                </a:solidFill>
              </a:uFill>
              <a:latin typeface="Arial"/>
            </a:endParaRPr>
          </a:p>
          <a:p>
            <a:pPr lvl="1" marL="914400" indent="-355320">
              <a:lnSpc>
                <a:spcPct val="115000"/>
              </a:lnSpc>
              <a:buClr>
                <a:srgbClr val="434343"/>
              </a:buClr>
              <a:buFont typeface="StarSymbol"/>
              <a:buAutoNum type="alphaLcPeriod"/>
            </a:pPr>
            <a:r>
              <a:rPr b="0" lang="en-US" sz="2200" spc="-1" strike="noStrike">
                <a:solidFill>
                  <a:srgbClr val="434343"/>
                </a:solidFill>
                <a:uFill>
                  <a:solidFill>
                    <a:srgbClr val="ffffff"/>
                  </a:solidFill>
                </a:uFill>
                <a:latin typeface="文泉驿微米黑"/>
                <a:ea typeface="Calibri"/>
              </a:rPr>
              <a:t>We've done GET requests so far, but can send any type of HTTP request</a:t>
            </a:r>
            <a:r>
              <a:rPr b="0" lang="en-US" sz="2200" spc="-1" strike="noStrike">
                <a:solidFill>
                  <a:srgbClr val="434343"/>
                </a:solidFill>
                <a:uFill>
                  <a:solidFill>
                    <a:srgbClr val="ffffff"/>
                  </a:solidFill>
                </a:uFill>
                <a:latin typeface="文泉驿微米黑"/>
                <a:ea typeface="Calibri"/>
              </a:rPr>
              <a:t>
</a:t>
            </a:r>
            <a:r>
              <a:rPr b="0" lang="en-US" sz="2200" spc="-1" strike="noStrike">
                <a:solidFill>
                  <a:srgbClr val="434343"/>
                </a:solidFill>
                <a:uFill>
                  <a:solidFill>
                    <a:srgbClr val="ffffff"/>
                  </a:solidFill>
                </a:uFill>
                <a:latin typeface="文泉驿微米黑"/>
              </a:rPr>
              <a:t> </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StarSymbol"/>
              <a:buAutoNum type="arabicPeriod"/>
            </a:pPr>
            <a:r>
              <a:rPr b="0" lang="en-US" sz="2200" spc="-1" strike="noStrike">
                <a:solidFill>
                  <a:srgbClr val="434343"/>
                </a:solidFill>
                <a:uFill>
                  <a:solidFill>
                    <a:srgbClr val="ffffff"/>
                  </a:solidFill>
                </a:uFill>
                <a:latin typeface="文泉驿微米黑"/>
                <a:ea typeface="Consolas"/>
              </a:rPr>
              <a:t>curl</a:t>
            </a:r>
            <a:r>
              <a:rPr b="0" lang="en-US" sz="2200" spc="-1" strike="noStrike">
                <a:solidFill>
                  <a:srgbClr val="434343"/>
                </a:solidFill>
                <a:uFill>
                  <a:solidFill>
                    <a:srgbClr val="ffffff"/>
                  </a:solidFill>
                </a:uFill>
                <a:latin typeface="文泉驿微米黑"/>
                <a:ea typeface="Calibri"/>
              </a:rPr>
              <a:t> command-line tool</a:t>
            </a:r>
            <a:endParaRPr b="0" lang="en-US" sz="1400" spc="-1" strike="noStrike">
              <a:solidFill>
                <a:srgbClr val="000000"/>
              </a:solidFill>
              <a:uFill>
                <a:solidFill>
                  <a:srgbClr val="ffffff"/>
                </a:solidFill>
              </a:uFill>
              <a:latin typeface="Arial"/>
            </a:endParaRPr>
          </a:p>
          <a:p>
            <a:pPr lvl="1" marL="914400" indent="-355320">
              <a:lnSpc>
                <a:spcPct val="115000"/>
              </a:lnSpc>
              <a:buClr>
                <a:srgbClr val="434343"/>
              </a:buClr>
              <a:buFont typeface="StarSymbol"/>
              <a:buAutoNum type="alphaLcPeriod"/>
            </a:pPr>
            <a:r>
              <a:rPr b="0" lang="en-US" sz="2200" spc="-1" strike="noStrike">
                <a:solidFill>
                  <a:srgbClr val="434343"/>
                </a:solidFill>
                <a:uFill>
                  <a:solidFill>
                    <a:srgbClr val="ffffff"/>
                  </a:solidFill>
                </a:uFill>
                <a:latin typeface="文泉驿微米黑"/>
                <a:ea typeface="Calibri"/>
              </a:rPr>
              <a:t>Debug tool we haven't seen yet</a:t>
            </a:r>
            <a:endParaRPr b="0" lang="en-US" sz="1400" spc="-1" strike="noStrike">
              <a:solidFill>
                <a:srgbClr val="000000"/>
              </a:solidFill>
              <a:uFill>
                <a:solidFill>
                  <a:srgbClr val="ffffff"/>
                </a:solidFill>
              </a:uFill>
              <a:latin typeface="Arial"/>
            </a:endParaRPr>
          </a:p>
        </p:txBody>
      </p:sp>
    </p:spTree>
  </p:cSld>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9"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curl</a:t>
            </a:r>
            <a:endParaRPr b="0" lang="en-US" sz="1400" spc="-1" strike="noStrike">
              <a:solidFill>
                <a:srgbClr val="000000"/>
              </a:solidFill>
              <a:uFill>
                <a:solidFill>
                  <a:srgbClr val="ffffff"/>
                </a:solidFill>
              </a:uFill>
              <a:latin typeface="Arial"/>
            </a:endParaRPr>
          </a:p>
        </p:txBody>
      </p:sp>
      <p:sp>
        <p:nvSpPr>
          <p:cNvPr id="530" name="TextShape 2"/>
          <p:cNvSpPr txBox="1"/>
          <p:nvPr/>
        </p:nvSpPr>
        <p:spPr>
          <a:xfrm>
            <a:off x="782640" y="1560240"/>
            <a:ext cx="7578360" cy="4554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onsolas"/>
              </a:rPr>
              <a:t>curl</a:t>
            </a:r>
            <a:r>
              <a:rPr b="0" lang="en-US" sz="2400" spc="-1" strike="noStrike">
                <a:solidFill>
                  <a:srgbClr val="434343"/>
                </a:solidFill>
                <a:uFill>
                  <a:solidFill>
                    <a:srgbClr val="ffffff"/>
                  </a:solidFill>
                </a:uFill>
                <a:latin typeface="文泉驿微米黑"/>
                <a:ea typeface="Calibri"/>
              </a:rPr>
              <a:t>: Command-line tool to send and receive data from a server (</a:t>
            </a:r>
            <a:r>
              <a:rPr b="0" lang="en-US" sz="2400" spc="-1" strike="noStrike" u="sng">
                <a:solidFill>
                  <a:srgbClr val="0097a7"/>
                </a:solidFill>
                <a:uFill>
                  <a:solidFill>
                    <a:srgbClr val="ffffff"/>
                  </a:solidFill>
                </a:uFill>
                <a:latin typeface="文泉驿微米黑"/>
                <a:ea typeface="Calibri"/>
                <a:hlinkClick r:id="rId1"/>
              </a:rPr>
              <a:t>Manual</a:t>
            </a:r>
            <a:r>
              <a:rPr b="0" lang="en-US" sz="2400" spc="-1" strike="noStrike">
                <a:solidFill>
                  <a:srgbClr val="434343"/>
                </a:solidFill>
                <a:uFill>
                  <a:solidFill>
                    <a:srgbClr val="ffffff"/>
                  </a:solidFill>
                </a:uFill>
                <a:latin typeface="文泉驿微米黑"/>
                <a:ea typeface="Calibri"/>
              </a:rPr>
              <a:t>)</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0" lang="en-US" sz="2400" spc="-1" strike="noStrike">
                <a:solidFill>
                  <a:srgbClr val="434343"/>
                </a:solidFill>
                <a:uFill>
                  <a:solidFill>
                    <a:srgbClr val="ffffff"/>
                  </a:solidFill>
                </a:uFill>
                <a:latin typeface="文泉驿微米黑"/>
                <a:ea typeface="Consolas"/>
              </a:rPr>
              <a:t>curl --request</a:t>
            </a:r>
            <a:r>
              <a:rPr b="0" lang="en-US" sz="2400" spc="-1" strike="noStrike">
                <a:solidFill>
                  <a:srgbClr val="434343"/>
                </a:solidFill>
                <a:uFill>
                  <a:solidFill>
                    <a:srgbClr val="ffffff"/>
                  </a:solidFill>
                </a:uFill>
                <a:latin typeface="文泉驿微米黑"/>
                <a:ea typeface="Calibri"/>
              </a:rPr>
              <a:t> </a:t>
            </a:r>
            <a:r>
              <a:rPr b="1" i="1" lang="en-US" sz="2400" spc="-1" strike="noStrike">
                <a:solidFill>
                  <a:srgbClr val="434343"/>
                </a:solidFill>
                <a:uFill>
                  <a:solidFill>
                    <a:srgbClr val="ffffff"/>
                  </a:solidFill>
                </a:uFill>
                <a:latin typeface="文泉驿微米黑"/>
                <a:ea typeface="Calibri"/>
              </a:rPr>
              <a:t>METHOD</a:t>
            </a:r>
            <a:r>
              <a:rPr b="0" lang="en-US" sz="2400" spc="-1" strike="noStrike">
                <a:solidFill>
                  <a:srgbClr val="434343"/>
                </a:solidFill>
                <a:uFill>
                  <a:solidFill>
                    <a:srgbClr val="ffffff"/>
                  </a:solidFill>
                </a:uFill>
                <a:latin typeface="文泉驿微米黑"/>
                <a:ea typeface="Calibri"/>
              </a:rPr>
              <a:t> </a:t>
            </a:r>
            <a:r>
              <a:rPr b="1" i="1" lang="en-US" sz="2400" spc="-1" strike="noStrike">
                <a:solidFill>
                  <a:srgbClr val="434343"/>
                </a:solidFill>
                <a:uFill>
                  <a:solidFill>
                    <a:srgbClr val="ffffff"/>
                  </a:solidFill>
                </a:uFill>
                <a:latin typeface="文泉驿微米黑"/>
                <a:ea typeface="Calibri"/>
              </a:rPr>
              <a:t>url</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0" lang="en-US" sz="2400" spc="-1" strike="noStrike">
                <a:solidFill>
                  <a:srgbClr val="434343"/>
                </a:solidFill>
                <a:uFill>
                  <a:solidFill>
                    <a:srgbClr val="ffffff"/>
                  </a:solidFill>
                </a:uFill>
                <a:latin typeface="文泉驿微米黑"/>
                <a:ea typeface="Calibri"/>
              </a:rPr>
              <a:t>e.g. </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0" lang="en-US" sz="2200" spc="-1" strike="noStrike">
                <a:solidFill>
                  <a:srgbClr val="434343"/>
                </a:solidFill>
                <a:uFill>
                  <a:solidFill>
                    <a:srgbClr val="ffffff"/>
                  </a:solidFill>
                </a:uFill>
                <a:latin typeface="文泉驿微米黑"/>
                <a:ea typeface="Consolas"/>
              </a:rPr>
              <a:t>$ curl --request PUT http://localhost:3000/hello</a:t>
            </a:r>
            <a:endParaRPr b="0" lang="en-US" sz="1400" spc="-1" strike="noStrike">
              <a:solidFill>
                <a:srgbClr val="000000"/>
              </a:solidFill>
              <a:uFill>
                <a:solidFill>
                  <a:srgbClr val="ffffff"/>
                </a:solidFill>
              </a:uFill>
              <a:latin typeface="Arial"/>
            </a:endParaRPr>
          </a:p>
        </p:txBody>
      </p:sp>
    </p:spTree>
  </p:cSld>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1"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Consolas"/>
              </a:rPr>
              <a:t>fetch() </a:t>
            </a:r>
            <a:r>
              <a:rPr b="0" lang="en-US" sz="3600" spc="-1" strike="noStrike">
                <a:solidFill>
                  <a:srgbClr val="000000"/>
                </a:solidFill>
                <a:uFill>
                  <a:solidFill>
                    <a:srgbClr val="ffffff"/>
                  </a:solidFill>
                </a:uFill>
                <a:latin typeface="文泉驿微米黑"/>
                <a:ea typeface="Montserrat"/>
              </a:rPr>
              <a:t>to localhost </a:t>
            </a:r>
            <a:endParaRPr b="0" lang="en-US" sz="1400" spc="-1" strike="noStrike">
              <a:solidFill>
                <a:srgbClr val="000000"/>
              </a:solidFill>
              <a:uFill>
                <a:solidFill>
                  <a:srgbClr val="ffffff"/>
                </a:solidFill>
              </a:uFill>
              <a:latin typeface="Arial"/>
            </a:endParaRPr>
          </a:p>
        </p:txBody>
      </p:sp>
      <p:sp>
        <p:nvSpPr>
          <p:cNvPr id="532" name="TextShape 2"/>
          <p:cNvSpPr txBox="1"/>
          <p:nvPr/>
        </p:nvSpPr>
        <p:spPr>
          <a:xfrm>
            <a:off x="360720" y="4275720"/>
            <a:ext cx="7578360" cy="76320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We get this CORS error:</a:t>
            </a:r>
            <a:endParaRPr b="0" lang="en-US" sz="1400" spc="-1" strike="noStrike">
              <a:solidFill>
                <a:srgbClr val="000000"/>
              </a:solidFill>
              <a:uFill>
                <a:solidFill>
                  <a:srgbClr val="ffffff"/>
                </a:solidFill>
              </a:uFill>
              <a:latin typeface="Arial"/>
            </a:endParaRPr>
          </a:p>
        </p:txBody>
      </p:sp>
      <p:pic>
        <p:nvPicPr>
          <p:cNvPr id="533" name="Google Shape;723;p80" descr=""/>
          <p:cNvPicPr/>
          <p:nvPr/>
        </p:nvPicPr>
        <p:blipFill>
          <a:blip r:embed="rId1"/>
          <a:stretch/>
        </p:blipFill>
        <p:spPr>
          <a:xfrm>
            <a:off x="135720" y="5164920"/>
            <a:ext cx="9143640" cy="1591920"/>
          </a:xfrm>
          <a:prstGeom prst="rect">
            <a:avLst/>
          </a:prstGeom>
          <a:ln>
            <a:noFill/>
          </a:ln>
        </p:spPr>
      </p:pic>
      <p:pic>
        <p:nvPicPr>
          <p:cNvPr id="534" name="Google Shape;724;p80" descr=""/>
          <p:cNvPicPr/>
          <p:nvPr/>
        </p:nvPicPr>
        <p:blipFill>
          <a:blip r:embed="rId2"/>
          <a:stretch/>
        </p:blipFill>
        <p:spPr>
          <a:xfrm>
            <a:off x="360720" y="2656440"/>
            <a:ext cx="5181120" cy="1390320"/>
          </a:xfrm>
          <a:prstGeom prst="rect">
            <a:avLst/>
          </a:prstGeom>
          <a:ln>
            <a:noFill/>
          </a:ln>
        </p:spPr>
      </p:pic>
      <p:sp>
        <p:nvSpPr>
          <p:cNvPr id="535" name="TextShape 3"/>
          <p:cNvSpPr txBox="1"/>
          <p:nvPr/>
        </p:nvSpPr>
        <p:spPr>
          <a:xfrm>
            <a:off x="452880" y="1745280"/>
            <a:ext cx="7578360" cy="76320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If we try fetching to localhost from file:// </a:t>
            </a:r>
            <a:endParaRPr b="0" lang="en-US" sz="1400" spc="-1" strike="noStrike">
              <a:solidFill>
                <a:srgbClr val="000000"/>
              </a:solidFill>
              <a:uFill>
                <a:solidFill>
                  <a:srgbClr val="ffffff"/>
                </a:solidFill>
              </a:uFill>
              <a:latin typeface="Arial"/>
            </a:endParaRPr>
          </a:p>
        </p:txBody>
      </p:sp>
    </p:spTree>
  </p:cSld>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6"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Server static data</a:t>
            </a:r>
            <a:endParaRPr b="0" lang="en-US" sz="1400" spc="-1" strike="noStrike">
              <a:solidFill>
                <a:srgbClr val="000000"/>
              </a:solidFill>
              <a:uFill>
                <a:solidFill>
                  <a:srgbClr val="ffffff"/>
                </a:solidFill>
              </a:uFill>
              <a:latin typeface="Arial"/>
            </a:endParaRPr>
          </a:p>
        </p:txBody>
      </p:sp>
      <p:sp>
        <p:nvSpPr>
          <p:cNvPr id="537" name="TextShape 2"/>
          <p:cNvSpPr txBox="1"/>
          <p:nvPr/>
        </p:nvSpPr>
        <p:spPr>
          <a:xfrm>
            <a:off x="452880" y="1745280"/>
            <a:ext cx="7578360" cy="76320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We can instead serve our HTML/CSS/JS </a:t>
            </a:r>
            <a:r>
              <a:rPr b="1" lang="en-US" sz="2400" spc="-1" strike="noStrike">
                <a:solidFill>
                  <a:srgbClr val="434343"/>
                </a:solidFill>
                <a:uFill>
                  <a:solidFill>
                    <a:srgbClr val="ffffff"/>
                  </a:solidFill>
                </a:uFill>
                <a:latin typeface="文泉驿微米黑"/>
                <a:ea typeface="Calibri"/>
              </a:rPr>
              <a:t>statically</a:t>
            </a:r>
            <a:r>
              <a:rPr b="0" lang="en-US" sz="2400" spc="-1" strike="noStrike">
                <a:solidFill>
                  <a:srgbClr val="434343"/>
                </a:solidFill>
                <a:uFill>
                  <a:solidFill>
                    <a:srgbClr val="ffffff"/>
                  </a:solidFill>
                </a:uFill>
                <a:latin typeface="文泉驿微米黑"/>
                <a:ea typeface="Calibri"/>
              </a:rPr>
              <a:t> from the same server:</a:t>
            </a:r>
            <a:endParaRPr b="0" lang="en-US" sz="1400" spc="-1" strike="noStrike">
              <a:solidFill>
                <a:srgbClr val="000000"/>
              </a:solidFill>
              <a:uFill>
                <a:solidFill>
                  <a:srgbClr val="ffffff"/>
                </a:solidFill>
              </a:uFill>
              <a:latin typeface="Arial"/>
            </a:endParaRPr>
          </a:p>
        </p:txBody>
      </p:sp>
      <p:pic>
        <p:nvPicPr>
          <p:cNvPr id="538" name="Google Shape;732;p81" descr=""/>
          <p:cNvPicPr/>
          <p:nvPr/>
        </p:nvPicPr>
        <p:blipFill>
          <a:blip r:embed="rId1"/>
          <a:stretch/>
        </p:blipFill>
        <p:spPr>
          <a:xfrm>
            <a:off x="152280" y="2817000"/>
            <a:ext cx="3539880" cy="2983680"/>
          </a:xfrm>
          <a:prstGeom prst="rect">
            <a:avLst/>
          </a:prstGeom>
          <a:ln>
            <a:noFill/>
          </a:ln>
        </p:spPr>
      </p:pic>
      <p:pic>
        <p:nvPicPr>
          <p:cNvPr id="539" name="Google Shape;733;p81" descr=""/>
          <p:cNvPicPr/>
          <p:nvPr/>
        </p:nvPicPr>
        <p:blipFill>
          <a:blip r:embed="rId2"/>
          <a:srcRect l="0" t="0" r="0" b="35756"/>
          <a:stretch/>
        </p:blipFill>
        <p:spPr>
          <a:xfrm>
            <a:off x="3830040" y="2964240"/>
            <a:ext cx="5146200" cy="2689200"/>
          </a:xfrm>
          <a:prstGeom prst="rect">
            <a:avLst/>
          </a:prstGeom>
          <a:ln>
            <a:noFill/>
          </a:ln>
        </p:spPr>
      </p:pic>
      <p:sp>
        <p:nvSpPr>
          <p:cNvPr id="540" name="CustomShape 3"/>
          <p:cNvSpPr/>
          <p:nvPr/>
        </p:nvSpPr>
        <p:spPr>
          <a:xfrm>
            <a:off x="3859560" y="3798360"/>
            <a:ext cx="4430880" cy="617760"/>
          </a:xfrm>
          <a:prstGeom prst="roundRect">
            <a:avLst>
              <a:gd name="adj" fmla="val 16667"/>
            </a:avLst>
          </a:prstGeom>
          <a:noFill/>
          <a:ln w="28440">
            <a:solidFill>
              <a:srgbClr val="0000ff"/>
            </a:solidFill>
            <a:round/>
          </a:ln>
        </p:spPr>
        <p:style>
          <a:lnRef idx="0"/>
          <a:fillRef idx="0"/>
          <a:effectRef idx="0"/>
          <a:fontRef idx="minor"/>
        </p:style>
      </p:sp>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TextShape 1"/>
          <p:cNvSpPr txBox="1"/>
          <p:nvPr/>
        </p:nvSpPr>
        <p:spPr>
          <a:xfrm>
            <a:off x="2336400" y="998640"/>
            <a:ext cx="3499920" cy="1438920"/>
          </a:xfrm>
          <a:prstGeom prst="rect">
            <a:avLst/>
          </a:prstGeom>
          <a:noFill/>
          <a:ln>
            <a:noFill/>
          </a:ln>
        </p:spPr>
        <p:txBody>
          <a:bodyPr tIns="91440" bIns="91440"/>
          <a:p>
            <a:pPr algn="ctr">
              <a:lnSpc>
                <a:spcPct val="100000"/>
              </a:lnSpc>
            </a:pPr>
            <a:r>
              <a:rPr b="1" lang="en-US" sz="2400" spc="-1" strike="noStrike">
                <a:solidFill>
                  <a:srgbClr val="595959"/>
                </a:solidFill>
                <a:uFill>
                  <a:solidFill>
                    <a:srgbClr val="ffffff"/>
                  </a:solidFill>
                </a:uFill>
                <a:latin typeface="文泉驿微米黑"/>
                <a:ea typeface="Calibri"/>
              </a:rPr>
              <a:t>CLIENT:</a:t>
            </a:r>
            <a:r>
              <a:rPr b="0" lang="en-US" sz="2400" spc="-1" strike="noStrike">
                <a:solidFill>
                  <a:srgbClr val="595959"/>
                </a:solidFill>
                <a:uFill>
                  <a:solidFill>
                    <a:srgbClr val="ffffff"/>
                  </a:solidFill>
                </a:uFill>
                <a:latin typeface="文泉驿微米黑"/>
                <a:ea typeface="Calibri"/>
              </a:rPr>
              <a:t> You type a URL in the address bar and hit "enter"</a:t>
            </a:r>
            <a:endParaRPr b="0" lang="en-US" sz="1400" spc="-1" strike="noStrike">
              <a:solidFill>
                <a:srgbClr val="000000"/>
              </a:solidFill>
              <a:uFill>
                <a:solidFill>
                  <a:srgbClr val="ffffff"/>
                </a:solidFill>
              </a:uFill>
              <a:latin typeface="Arial"/>
            </a:endParaRPr>
          </a:p>
        </p:txBody>
      </p:sp>
      <p:pic>
        <p:nvPicPr>
          <p:cNvPr id="160" name="Google Shape;90;p19" descr=""/>
          <p:cNvPicPr/>
          <p:nvPr/>
        </p:nvPicPr>
        <p:blipFill>
          <a:blip r:embed="rId1"/>
          <a:srcRect l="23150" t="26087" r="64657" b="29204"/>
          <a:stretch/>
        </p:blipFill>
        <p:spPr>
          <a:xfrm>
            <a:off x="943560" y="2678040"/>
            <a:ext cx="1801800" cy="2319120"/>
          </a:xfrm>
          <a:prstGeom prst="rect">
            <a:avLst/>
          </a:prstGeom>
          <a:ln>
            <a:noFill/>
          </a:ln>
        </p:spPr>
      </p:pic>
      <p:sp>
        <p:nvSpPr>
          <p:cNvPr id="161" name="CustomShape 2"/>
          <p:cNvSpPr/>
          <p:nvPr/>
        </p:nvSpPr>
        <p:spPr>
          <a:xfrm flipH="1" rot="10800000">
            <a:off x="3436560" y="4401000"/>
            <a:ext cx="1205280" cy="110016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pic>
        <p:nvPicPr>
          <p:cNvPr id="162" name="Google Shape;92;p19" descr=""/>
          <p:cNvPicPr/>
          <p:nvPr/>
        </p:nvPicPr>
        <p:blipFill>
          <a:blip r:embed="rId2"/>
          <a:stretch/>
        </p:blipFill>
        <p:spPr>
          <a:xfrm>
            <a:off x="3522960" y="2437920"/>
            <a:ext cx="5091120" cy="3538080"/>
          </a:xfrm>
          <a:prstGeom prst="rect">
            <a:avLst/>
          </a:prstGeom>
          <a:ln w="19080">
            <a:solidFill>
              <a:srgbClr val="595959"/>
            </a:solidFill>
            <a:round/>
          </a:ln>
        </p:spPr>
      </p:pic>
      <p:sp>
        <p:nvSpPr>
          <p:cNvPr id="163" name="CustomShape 3"/>
          <p:cNvSpPr/>
          <p:nvPr/>
        </p:nvSpPr>
        <p:spPr>
          <a:xfrm>
            <a:off x="4688280" y="2451960"/>
            <a:ext cx="7342920" cy="856440"/>
          </a:xfrm>
          <a:prstGeom prst="rect">
            <a:avLst/>
          </a:prstGeom>
          <a:noFill/>
          <a:ln>
            <a:noFill/>
          </a:ln>
        </p:spPr>
        <p:style>
          <a:lnRef idx="0"/>
          <a:fillRef idx="0"/>
          <a:effectRef idx="0"/>
          <a:fontRef idx="minor"/>
        </p:style>
        <p:txBody>
          <a:bodyPr tIns="91440" bIns="91440"/>
          <a:p>
            <a:pPr>
              <a:lnSpc>
                <a:spcPct val="100000"/>
              </a:lnSpc>
            </a:pPr>
            <a:r>
              <a:rPr b="1" lang="en-US" sz="1500" spc="-1" strike="noStrike">
                <a:solidFill>
                  <a:srgbClr val="000000"/>
                </a:solidFill>
                <a:uFill>
                  <a:solidFill>
                    <a:srgbClr val="ffffff"/>
                  </a:solidFill>
                </a:uFill>
                <a:latin typeface="文泉驿微米黑"/>
                <a:ea typeface="Consolas"/>
              </a:rPr>
              <a:t>http://www.cs.ccu.edu.tw</a:t>
            </a:r>
            <a:endParaRPr b="0" lang="en-US" sz="1800" spc="-1" strike="noStrike">
              <a:solidFill>
                <a:srgbClr val="000000"/>
              </a:solidFill>
              <a:uFill>
                <a:solidFill>
                  <a:srgbClr val="ffffff"/>
                </a:solidFill>
              </a:uFill>
              <a:latin typeface="Arial"/>
            </a:endParaRPr>
          </a:p>
        </p:txBody>
      </p:sp>
    </p:spTree>
  </p:cSld>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1"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GET query params in Express</a:t>
            </a:r>
            <a:endParaRPr b="0" lang="en-US" sz="1400" spc="-1" strike="noStrike">
              <a:solidFill>
                <a:srgbClr val="000000"/>
              </a:solidFill>
              <a:uFill>
                <a:solidFill>
                  <a:srgbClr val="ffffff"/>
                </a:solidFill>
              </a:uFill>
              <a:latin typeface="Arial"/>
            </a:endParaRPr>
          </a:p>
        </p:txBody>
      </p:sp>
      <p:pic>
        <p:nvPicPr>
          <p:cNvPr id="542" name="Google Shape;740;p82" descr=""/>
          <p:cNvPicPr/>
          <p:nvPr/>
        </p:nvPicPr>
        <p:blipFill>
          <a:blip r:embed="rId1"/>
          <a:stretch/>
        </p:blipFill>
        <p:spPr>
          <a:xfrm>
            <a:off x="709920" y="1924200"/>
            <a:ext cx="6609960" cy="2647440"/>
          </a:xfrm>
          <a:prstGeom prst="rect">
            <a:avLst/>
          </a:prstGeom>
          <a:ln>
            <a:noFill/>
          </a:ln>
        </p:spPr>
      </p:pic>
      <p:sp>
        <p:nvSpPr>
          <p:cNvPr id="543" name="TextShape 2"/>
          <p:cNvSpPr txBox="1"/>
          <p:nvPr/>
        </p:nvSpPr>
        <p:spPr>
          <a:xfrm>
            <a:off x="782640" y="4913640"/>
            <a:ext cx="7578360" cy="146160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Query parameters are saved in </a:t>
            </a:r>
            <a:r>
              <a:rPr b="1" lang="en-US" sz="2400" spc="-1" strike="noStrike">
                <a:solidFill>
                  <a:srgbClr val="434343"/>
                </a:solidFill>
                <a:uFill>
                  <a:solidFill>
                    <a:srgbClr val="ffffff"/>
                  </a:solidFill>
                </a:uFill>
                <a:latin typeface="文泉驿微米黑"/>
                <a:ea typeface="Consolas"/>
              </a:rPr>
              <a:t>req.query</a:t>
            </a:r>
            <a:r>
              <a:rPr b="0" lang="en-US" sz="2400" spc="-1" strike="noStrike">
                <a:solidFill>
                  <a:srgbClr val="434343"/>
                </a:solidFill>
                <a:uFill>
                  <a:solidFill>
                    <a:srgbClr val="ffffff"/>
                  </a:solidFill>
                </a:uFill>
                <a:latin typeface="文泉驿微米黑"/>
                <a:ea typeface="Calibri"/>
              </a:rPr>
              <a:t>.</a:t>
            </a:r>
            <a:endParaRPr b="0" lang="en-US" sz="1400" spc="-1" strike="noStrike">
              <a:solidFill>
                <a:srgbClr val="000000"/>
              </a:solidFill>
              <a:uFill>
                <a:solidFill>
                  <a:srgbClr val="ffffff"/>
                </a:solidFill>
              </a:uFill>
              <a:latin typeface="Arial"/>
            </a:endParaRPr>
          </a:p>
        </p:txBody>
      </p:sp>
    </p:spTree>
  </p:cSld>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4"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GET query params in Express</a:t>
            </a:r>
            <a:endParaRPr b="0" lang="en-US" sz="1400" spc="-1" strike="noStrike">
              <a:solidFill>
                <a:srgbClr val="000000"/>
              </a:solidFill>
              <a:uFill>
                <a:solidFill>
                  <a:srgbClr val="ffffff"/>
                </a:solidFill>
              </a:uFill>
              <a:latin typeface="Arial"/>
            </a:endParaRPr>
          </a:p>
        </p:txBody>
      </p:sp>
      <p:pic>
        <p:nvPicPr>
          <p:cNvPr id="545" name="Google Shape;747;p83" descr=""/>
          <p:cNvPicPr/>
          <p:nvPr/>
        </p:nvPicPr>
        <p:blipFill>
          <a:blip r:embed="rId1"/>
          <a:stretch/>
        </p:blipFill>
        <p:spPr>
          <a:xfrm>
            <a:off x="589320" y="1827720"/>
            <a:ext cx="7965360" cy="4140720"/>
          </a:xfrm>
          <a:prstGeom prst="rect">
            <a:avLst/>
          </a:prstGeom>
          <a:ln w="38160">
            <a:solidFill>
              <a:srgbClr val="595959"/>
            </a:solidFill>
            <a:round/>
          </a:ln>
        </p:spPr>
      </p:pic>
    </p:spTree>
  </p:cSld>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6"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Consolas"/>
              </a:rPr>
              <a:t>fetch()</a:t>
            </a:r>
            <a:r>
              <a:rPr b="0" lang="en-US" sz="3600" spc="-1" strike="noStrike">
                <a:solidFill>
                  <a:srgbClr val="000000"/>
                </a:solidFill>
                <a:uFill>
                  <a:solidFill>
                    <a:srgbClr val="ffffff"/>
                  </a:solidFill>
                </a:uFill>
                <a:latin typeface="文泉驿微米黑"/>
                <a:ea typeface="Montserrat"/>
              </a:rPr>
              <a:t> with POST</a:t>
            </a:r>
            <a:endParaRPr b="0" lang="en-US" sz="1400" spc="-1" strike="noStrike">
              <a:solidFill>
                <a:srgbClr val="000000"/>
              </a:solidFill>
              <a:uFill>
                <a:solidFill>
                  <a:srgbClr val="ffffff"/>
                </a:solidFill>
              </a:uFill>
              <a:latin typeface="Arial"/>
            </a:endParaRPr>
          </a:p>
        </p:txBody>
      </p:sp>
      <p:pic>
        <p:nvPicPr>
          <p:cNvPr id="547" name="Google Shape;753;p84" descr=""/>
          <p:cNvPicPr/>
          <p:nvPr/>
        </p:nvPicPr>
        <p:blipFill>
          <a:blip r:embed="rId1"/>
          <a:stretch/>
        </p:blipFill>
        <p:spPr>
          <a:xfrm>
            <a:off x="782640" y="2167560"/>
            <a:ext cx="6838560" cy="1561680"/>
          </a:xfrm>
          <a:prstGeom prst="rect">
            <a:avLst/>
          </a:prstGeom>
          <a:ln>
            <a:noFill/>
          </a:ln>
        </p:spPr>
      </p:pic>
      <p:sp>
        <p:nvSpPr>
          <p:cNvPr id="548" name="TextShape 2"/>
          <p:cNvSpPr txBox="1"/>
          <p:nvPr/>
        </p:nvSpPr>
        <p:spPr>
          <a:xfrm>
            <a:off x="782640" y="3834360"/>
            <a:ext cx="7578360" cy="25711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On the server-side, you define your handler in </a:t>
            </a:r>
            <a:r>
              <a:rPr b="0" lang="en-US" sz="2400" spc="-1" strike="noStrike">
                <a:solidFill>
                  <a:srgbClr val="434343"/>
                </a:solidFill>
                <a:uFill>
                  <a:solidFill>
                    <a:srgbClr val="ffffff"/>
                  </a:solidFill>
                </a:uFill>
                <a:latin typeface="文泉驿微米黑"/>
                <a:ea typeface="Consolas"/>
              </a:rPr>
              <a:t>app.post()</a:t>
            </a:r>
            <a:r>
              <a:rPr b="0" lang="en-US" sz="2400" spc="-1" strike="noStrike">
                <a:solidFill>
                  <a:srgbClr val="434343"/>
                </a:solidFill>
                <a:uFill>
                  <a:solidFill>
                    <a:srgbClr val="ffffff"/>
                  </a:solidFill>
                </a:uFill>
                <a:latin typeface="文泉驿微米黑"/>
                <a:ea typeface="Calibri"/>
              </a:rPr>
              <a:t> to handle POST requests.</a:t>
            </a:r>
            <a:endParaRPr b="0" lang="en-US" sz="1400" spc="-1" strike="noStrike">
              <a:solidFill>
                <a:srgbClr val="000000"/>
              </a:solidFill>
              <a:uFill>
                <a:solidFill>
                  <a:srgbClr val="ffffff"/>
                </a:solidFill>
              </a:uFill>
              <a:latin typeface="Arial"/>
            </a:endParaRPr>
          </a:p>
        </p:txBody>
      </p:sp>
    </p:spTree>
  </p:cSld>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9"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Consolas"/>
              </a:rPr>
              <a:t>fetch()</a:t>
            </a:r>
            <a:r>
              <a:rPr b="0" lang="en-US" sz="3600" spc="-1" strike="noStrike">
                <a:solidFill>
                  <a:srgbClr val="000000"/>
                </a:solidFill>
                <a:uFill>
                  <a:solidFill>
                    <a:srgbClr val="ffffff"/>
                  </a:solidFill>
                </a:uFill>
                <a:latin typeface="文泉驿微米黑"/>
                <a:ea typeface="Montserrat"/>
              </a:rPr>
              <a:t> with POST</a:t>
            </a:r>
            <a:endParaRPr b="0" lang="en-US" sz="1400" spc="-1" strike="noStrike">
              <a:solidFill>
                <a:srgbClr val="000000"/>
              </a:solidFill>
              <a:uFill>
                <a:solidFill>
                  <a:srgbClr val="ffffff"/>
                </a:solidFill>
              </a:uFill>
              <a:latin typeface="Arial"/>
            </a:endParaRPr>
          </a:p>
        </p:txBody>
      </p:sp>
      <p:pic>
        <p:nvPicPr>
          <p:cNvPr id="550" name="Google Shape;760;p85" descr=""/>
          <p:cNvPicPr/>
          <p:nvPr/>
        </p:nvPicPr>
        <p:blipFill>
          <a:blip r:embed="rId1"/>
          <a:stretch/>
        </p:blipFill>
        <p:spPr>
          <a:xfrm>
            <a:off x="782640" y="1641960"/>
            <a:ext cx="5271840" cy="4461840"/>
          </a:xfrm>
          <a:prstGeom prst="rect">
            <a:avLst/>
          </a:prstGeom>
          <a:ln>
            <a:noFill/>
          </a:ln>
        </p:spPr>
      </p:pic>
    </p:spTree>
  </p:cSld>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1"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Consolas"/>
              </a:rPr>
              <a:t>fetch()</a:t>
            </a:r>
            <a:r>
              <a:rPr b="0" lang="en-US" sz="3600" spc="-1" strike="noStrike">
                <a:solidFill>
                  <a:srgbClr val="000000"/>
                </a:solidFill>
                <a:uFill>
                  <a:solidFill>
                    <a:srgbClr val="ffffff"/>
                  </a:solidFill>
                </a:uFill>
                <a:latin typeface="文泉驿微米黑"/>
                <a:ea typeface="Montserrat"/>
              </a:rPr>
              <a:t> with POST</a:t>
            </a:r>
            <a:endParaRPr b="0" lang="en-US" sz="1400" spc="-1" strike="noStrike">
              <a:solidFill>
                <a:srgbClr val="000000"/>
              </a:solidFill>
              <a:uFill>
                <a:solidFill>
                  <a:srgbClr val="ffffff"/>
                </a:solidFill>
              </a:uFill>
              <a:latin typeface="Arial"/>
            </a:endParaRPr>
          </a:p>
        </p:txBody>
      </p:sp>
      <p:pic>
        <p:nvPicPr>
          <p:cNvPr id="552" name="Google Shape;766;p86" descr=""/>
          <p:cNvPicPr/>
          <p:nvPr/>
        </p:nvPicPr>
        <p:blipFill>
          <a:blip r:embed="rId1"/>
          <a:stretch/>
        </p:blipFill>
        <p:spPr>
          <a:xfrm>
            <a:off x="782640" y="1641960"/>
            <a:ext cx="5271840" cy="4461840"/>
          </a:xfrm>
          <a:prstGeom prst="rect">
            <a:avLst/>
          </a:prstGeom>
          <a:ln>
            <a:noFill/>
          </a:ln>
        </p:spPr>
      </p:pic>
      <p:sp>
        <p:nvSpPr>
          <p:cNvPr id="553" name="CustomShape 2"/>
          <p:cNvSpPr/>
          <p:nvPr/>
        </p:nvSpPr>
        <p:spPr>
          <a:xfrm>
            <a:off x="860040" y="4461480"/>
            <a:ext cx="5271840" cy="617760"/>
          </a:xfrm>
          <a:prstGeom prst="roundRect">
            <a:avLst>
              <a:gd name="adj" fmla="val 16667"/>
            </a:avLst>
          </a:prstGeom>
          <a:noFill/>
          <a:ln w="28440">
            <a:solidFill>
              <a:srgbClr val="0000ff"/>
            </a:solidFill>
            <a:round/>
          </a:ln>
        </p:spPr>
        <p:style>
          <a:lnRef idx="0"/>
          <a:fillRef idx="0"/>
          <a:effectRef idx="0"/>
          <a:fontRef idx="minor"/>
        </p:style>
      </p:sp>
    </p:spTree>
  </p:cSld>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4"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Query params with POST</a:t>
            </a:r>
            <a:endParaRPr b="0" lang="en-US" sz="1400" spc="-1" strike="noStrike">
              <a:solidFill>
                <a:srgbClr val="000000"/>
              </a:solidFill>
              <a:uFill>
                <a:solidFill>
                  <a:srgbClr val="ffffff"/>
                </a:solidFill>
              </a:uFill>
              <a:latin typeface="Arial"/>
            </a:endParaRPr>
          </a:p>
        </p:txBody>
      </p:sp>
      <p:sp>
        <p:nvSpPr>
          <p:cNvPr id="555" name="TextShape 2"/>
          <p:cNvSpPr txBox="1"/>
          <p:nvPr/>
        </p:nvSpPr>
        <p:spPr>
          <a:xfrm>
            <a:off x="782640" y="1560240"/>
            <a:ext cx="7578360" cy="70020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Calibri"/>
                <a:ea typeface="Calibri"/>
              </a:rPr>
              <a:t>You can send query parameters via POST as well:</a:t>
            </a:r>
            <a:endParaRPr b="0" lang="en-US" sz="1400" spc="-1" strike="noStrike">
              <a:solidFill>
                <a:srgbClr val="000000"/>
              </a:solidFill>
              <a:uFill>
                <a:solidFill>
                  <a:srgbClr val="ffffff"/>
                </a:solidFill>
              </a:uFill>
              <a:latin typeface="Arial"/>
            </a:endParaRPr>
          </a:p>
        </p:txBody>
      </p:sp>
      <p:pic>
        <p:nvPicPr>
          <p:cNvPr id="556" name="Google Shape;774;p87" descr=""/>
          <p:cNvPicPr/>
          <p:nvPr/>
        </p:nvPicPr>
        <p:blipFill>
          <a:blip r:embed="rId1"/>
          <a:stretch/>
        </p:blipFill>
        <p:spPr>
          <a:xfrm>
            <a:off x="1069200" y="2260800"/>
            <a:ext cx="5848920" cy="3490200"/>
          </a:xfrm>
          <a:prstGeom prst="rect">
            <a:avLst/>
          </a:prstGeom>
          <a:ln>
            <a:noFill/>
          </a:ln>
        </p:spPr>
      </p:pic>
      <p:sp>
        <p:nvSpPr>
          <p:cNvPr id="557" name="TextShape 3"/>
          <p:cNvSpPr txBox="1"/>
          <p:nvPr/>
        </p:nvSpPr>
        <p:spPr>
          <a:xfrm>
            <a:off x="496440" y="5756760"/>
            <a:ext cx="8214120" cy="950040"/>
          </a:xfrm>
          <a:prstGeom prst="rect">
            <a:avLst/>
          </a:prstGeom>
          <a:noFill/>
          <a:ln>
            <a:noFill/>
          </a:ln>
        </p:spPr>
        <p:txBody>
          <a:bodyPr tIns="91440" bIns="91440"/>
          <a:p>
            <a:pPr algn="ctr">
              <a:lnSpc>
                <a:spcPct val="115000"/>
              </a:lnSpc>
            </a:pPr>
            <a:r>
              <a:rPr b="1" lang="en-US" sz="2200" spc="-1" strike="noStrike">
                <a:solidFill>
                  <a:srgbClr val="434343"/>
                </a:solidFill>
                <a:uFill>
                  <a:solidFill>
                    <a:srgbClr val="ffffff"/>
                  </a:solidFill>
                </a:uFill>
                <a:latin typeface="文泉驿微米黑"/>
                <a:ea typeface="Calibri"/>
              </a:rPr>
              <a:t>(WARNING: We will </a:t>
            </a:r>
            <a:r>
              <a:rPr b="1" lang="en-US" sz="2200" spc="-1" strike="noStrike">
                <a:solidFill>
                  <a:srgbClr val="ff0000"/>
                </a:solidFill>
                <a:uFill>
                  <a:solidFill>
                    <a:srgbClr val="ffffff"/>
                  </a:solidFill>
                </a:uFill>
                <a:latin typeface="文泉驿微米黑"/>
                <a:ea typeface="Calibri"/>
              </a:rPr>
              <a:t>not</a:t>
            </a:r>
            <a:r>
              <a:rPr b="1" lang="en-US" sz="2200" spc="-1" strike="noStrike">
                <a:solidFill>
                  <a:srgbClr val="434343"/>
                </a:solidFill>
                <a:uFill>
                  <a:solidFill>
                    <a:srgbClr val="ffffff"/>
                  </a:solidFill>
                </a:uFill>
                <a:latin typeface="文泉驿微米黑"/>
                <a:ea typeface="Calibri"/>
              </a:rPr>
              <a:t> be making POST requests like this! </a:t>
            </a:r>
            <a:r>
              <a:rPr b="1" lang="en-US" sz="2200" spc="-1" strike="noStrike">
                <a:solidFill>
                  <a:srgbClr val="434343"/>
                </a:solidFill>
                <a:uFill>
                  <a:solidFill>
                    <a:srgbClr val="ffffff"/>
                  </a:solidFill>
                </a:uFill>
                <a:latin typeface="文泉驿微米黑"/>
                <a:ea typeface="Calibri"/>
              </a:rPr>
              <a:t>
</a:t>
            </a:r>
            <a:r>
              <a:rPr b="0" lang="en-US" sz="1600" spc="-1" strike="noStrike">
                <a:solidFill>
                  <a:srgbClr val="434343"/>
                </a:solidFill>
                <a:uFill>
                  <a:solidFill>
                    <a:srgbClr val="ffffff"/>
                  </a:solidFill>
                </a:uFill>
                <a:latin typeface="文泉驿微米黑"/>
                <a:ea typeface="Calibri"/>
              </a:rPr>
              <a:t>We will be sending data in the body of the request instead of via query params.)</a:t>
            </a:r>
            <a:endParaRPr b="0" lang="en-US" sz="1400" spc="-1" strike="noStrike">
              <a:solidFill>
                <a:srgbClr val="000000"/>
              </a:solidFill>
              <a:uFill>
                <a:solidFill>
                  <a:srgbClr val="ffffff"/>
                </a:solidFill>
              </a:uFill>
              <a:latin typeface="Arial"/>
            </a:endParaRPr>
          </a:p>
        </p:txBody>
      </p:sp>
    </p:spTree>
  </p:cSld>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8"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Query params with POST</a:t>
            </a:r>
            <a:endParaRPr b="0" lang="en-US" sz="1400" spc="-1" strike="noStrike">
              <a:solidFill>
                <a:srgbClr val="000000"/>
              </a:solidFill>
              <a:uFill>
                <a:solidFill>
                  <a:srgbClr val="ffffff"/>
                </a:solidFill>
              </a:uFill>
              <a:latin typeface="Arial"/>
            </a:endParaRPr>
          </a:p>
        </p:txBody>
      </p:sp>
      <p:sp>
        <p:nvSpPr>
          <p:cNvPr id="559" name="TextShape 2"/>
          <p:cNvSpPr txBox="1"/>
          <p:nvPr/>
        </p:nvSpPr>
        <p:spPr>
          <a:xfrm>
            <a:off x="782640" y="1560240"/>
            <a:ext cx="7578360" cy="65520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These parameters are accessed the same way:</a:t>
            </a:r>
            <a:endParaRPr b="0" lang="en-US" sz="1400" spc="-1" strike="noStrike">
              <a:solidFill>
                <a:srgbClr val="000000"/>
              </a:solidFill>
              <a:uFill>
                <a:solidFill>
                  <a:srgbClr val="ffffff"/>
                </a:solidFill>
              </a:uFill>
              <a:latin typeface="Arial"/>
            </a:endParaRPr>
          </a:p>
        </p:txBody>
      </p:sp>
      <p:pic>
        <p:nvPicPr>
          <p:cNvPr id="560" name="Google Shape;782;p88" descr=""/>
          <p:cNvPicPr/>
          <p:nvPr/>
        </p:nvPicPr>
        <p:blipFill>
          <a:blip r:embed="rId1"/>
          <a:stretch/>
        </p:blipFill>
        <p:spPr>
          <a:xfrm>
            <a:off x="782640" y="2443680"/>
            <a:ext cx="6800400" cy="2590560"/>
          </a:xfrm>
          <a:prstGeom prst="rect">
            <a:avLst/>
          </a:prstGeom>
          <a:ln>
            <a:noFill/>
          </a:ln>
        </p:spPr>
      </p:pic>
      <p:sp>
        <p:nvSpPr>
          <p:cNvPr id="561" name="TextShape 3"/>
          <p:cNvSpPr txBox="1"/>
          <p:nvPr/>
        </p:nvSpPr>
        <p:spPr>
          <a:xfrm>
            <a:off x="496440" y="5452200"/>
            <a:ext cx="8214120" cy="950040"/>
          </a:xfrm>
          <a:prstGeom prst="rect">
            <a:avLst/>
          </a:prstGeom>
          <a:noFill/>
          <a:ln>
            <a:noFill/>
          </a:ln>
        </p:spPr>
        <p:txBody>
          <a:bodyPr tIns="91440" bIns="91440"/>
          <a:p>
            <a:pPr algn="ctr">
              <a:lnSpc>
                <a:spcPct val="115000"/>
              </a:lnSpc>
            </a:pPr>
            <a:r>
              <a:rPr b="1" lang="en-US" sz="2200" spc="-1" strike="noStrike">
                <a:solidFill>
                  <a:srgbClr val="434343"/>
                </a:solidFill>
                <a:uFill>
                  <a:solidFill>
                    <a:srgbClr val="ffffff"/>
                  </a:solidFill>
                </a:uFill>
                <a:latin typeface="文泉驿微米黑"/>
                <a:ea typeface="Calibri"/>
              </a:rPr>
              <a:t>(WARNING: We will </a:t>
            </a:r>
            <a:r>
              <a:rPr b="1" lang="en-US" sz="2200" spc="-1" strike="noStrike">
                <a:solidFill>
                  <a:srgbClr val="ff0000"/>
                </a:solidFill>
                <a:uFill>
                  <a:solidFill>
                    <a:srgbClr val="ffffff"/>
                  </a:solidFill>
                </a:uFill>
                <a:latin typeface="文泉驿微米黑"/>
                <a:ea typeface="Calibri"/>
              </a:rPr>
              <a:t>not</a:t>
            </a:r>
            <a:r>
              <a:rPr b="1" lang="en-US" sz="2200" spc="-1" strike="noStrike">
                <a:solidFill>
                  <a:srgbClr val="434343"/>
                </a:solidFill>
                <a:uFill>
                  <a:solidFill>
                    <a:srgbClr val="ffffff"/>
                  </a:solidFill>
                </a:uFill>
                <a:latin typeface="文泉驿微米黑"/>
                <a:ea typeface="Calibri"/>
              </a:rPr>
              <a:t> be making POST requests like this! </a:t>
            </a:r>
            <a:r>
              <a:rPr b="1" lang="en-US" sz="2200" spc="-1" strike="noStrike">
                <a:solidFill>
                  <a:srgbClr val="434343"/>
                </a:solidFill>
                <a:uFill>
                  <a:solidFill>
                    <a:srgbClr val="ffffff"/>
                  </a:solidFill>
                </a:uFill>
                <a:latin typeface="文泉驿微米黑"/>
                <a:ea typeface="Calibri"/>
              </a:rPr>
              <a:t>
</a:t>
            </a:r>
            <a:r>
              <a:rPr b="0" lang="en-US" sz="1600" spc="-1" strike="noStrike">
                <a:solidFill>
                  <a:srgbClr val="434343"/>
                </a:solidFill>
                <a:uFill>
                  <a:solidFill>
                    <a:srgbClr val="ffffff"/>
                  </a:solidFill>
                </a:uFill>
                <a:latin typeface="文泉驿微米黑"/>
                <a:ea typeface="Calibri"/>
              </a:rPr>
              <a:t>We will be sending data in the body of the request instead of via query params.)</a:t>
            </a:r>
            <a:endParaRPr b="0" lang="en-US" sz="1400" spc="-1" strike="noStrike">
              <a:solidFill>
                <a:srgbClr val="000000"/>
              </a:solidFill>
              <a:uFill>
                <a:solidFill>
                  <a:srgbClr val="ffffff"/>
                </a:solidFill>
              </a:uFill>
              <a:latin typeface="Arial"/>
            </a:endParaRPr>
          </a:p>
        </p:txBody>
      </p:sp>
    </p:spTree>
  </p:cSld>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2" name="TextShape 1"/>
          <p:cNvSpPr txBox="1"/>
          <p:nvPr/>
        </p:nvSpPr>
        <p:spPr>
          <a:xfrm>
            <a:off x="311760" y="2867760"/>
            <a:ext cx="8520120" cy="1122120"/>
          </a:xfrm>
          <a:prstGeom prst="rect">
            <a:avLst/>
          </a:prstGeom>
          <a:noFill/>
          <a:ln>
            <a:noFill/>
          </a:ln>
        </p:spPr>
        <p:txBody>
          <a:bodyPr tIns="91440" bIns="91440" anchor="ctr"/>
          <a:p>
            <a:pPr algn="ctr">
              <a:lnSpc>
                <a:spcPct val="100000"/>
              </a:lnSpc>
            </a:pPr>
            <a:r>
              <a:rPr b="0" lang="en-US" sz="3600" spc="-1" strike="noStrike">
                <a:solidFill>
                  <a:srgbClr val="000000"/>
                </a:solidFill>
                <a:uFill>
                  <a:solidFill>
                    <a:srgbClr val="ffffff"/>
                  </a:solidFill>
                </a:uFill>
                <a:latin typeface="文泉驿微米黑"/>
                <a:ea typeface="Montserrat"/>
              </a:rPr>
              <a:t>Overflow (will cover if time)</a:t>
            </a:r>
            <a:endParaRPr b="0" lang="en-US" sz="1400" spc="-1" strike="noStrike">
              <a:solidFill>
                <a:srgbClr val="000000"/>
              </a:solidFill>
              <a:uFill>
                <a:solidFill>
                  <a:srgbClr val="ffffff"/>
                </a:solidFill>
              </a:uFill>
              <a:latin typeface="Arial"/>
            </a:endParaRPr>
          </a:p>
        </p:txBody>
      </p:sp>
    </p:spTree>
  </p:cSld>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3" name="TextShape 1"/>
          <p:cNvSpPr txBox="1"/>
          <p:nvPr/>
        </p:nvSpPr>
        <p:spPr>
          <a:xfrm>
            <a:off x="311760" y="2867760"/>
            <a:ext cx="8520120" cy="1122120"/>
          </a:xfrm>
          <a:prstGeom prst="rect">
            <a:avLst/>
          </a:prstGeom>
          <a:noFill/>
          <a:ln>
            <a:noFill/>
          </a:ln>
        </p:spPr>
        <p:txBody>
          <a:bodyPr tIns="91440" bIns="91440" anchor="ctr"/>
          <a:p>
            <a:pPr algn="ctr">
              <a:lnSpc>
                <a:spcPct val="100000"/>
              </a:lnSpc>
            </a:pPr>
            <a:r>
              <a:rPr b="0" lang="en-US" sz="3600" spc="-1" strike="noStrike">
                <a:solidFill>
                  <a:srgbClr val="000000"/>
                </a:solidFill>
                <a:uFill>
                  <a:solidFill>
                    <a:srgbClr val="ffffff"/>
                  </a:solidFill>
                </a:uFill>
                <a:latin typeface="文泉驿微米黑"/>
                <a:ea typeface="Montserrat"/>
              </a:rPr>
              <a:t>Single-threaded asynchrony</a:t>
            </a:r>
            <a:endParaRPr b="0" lang="en-US" sz="1400" spc="-1" strike="noStrike">
              <a:solidFill>
                <a:srgbClr val="000000"/>
              </a:solidFill>
              <a:uFill>
                <a:solidFill>
                  <a:srgbClr val="ffffff"/>
                </a:solidFill>
              </a:uFill>
              <a:latin typeface="Arial"/>
            </a:endParaRPr>
          </a:p>
        </p:txBody>
      </p:sp>
    </p:spTree>
  </p:cSld>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Recall: Discography page</a:t>
            </a:r>
            <a:endParaRPr b="0" lang="en-US" sz="1400" spc="-1" strike="noStrike">
              <a:solidFill>
                <a:srgbClr val="000000"/>
              </a:solidFill>
              <a:uFill>
                <a:solidFill>
                  <a:srgbClr val="ffffff"/>
                </a:solidFill>
              </a:uFill>
              <a:latin typeface="Arial"/>
            </a:endParaRPr>
          </a:p>
        </p:txBody>
      </p:sp>
      <p:sp>
        <p:nvSpPr>
          <p:cNvPr id="565" name="TextShape 2"/>
          <p:cNvSpPr txBox="1"/>
          <p:nvPr/>
        </p:nvSpPr>
        <p:spPr>
          <a:xfrm>
            <a:off x="504000" y="1163160"/>
            <a:ext cx="7578360" cy="121284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We wrote a web page that lists the Mariah Carey albums stored in </a:t>
            </a:r>
            <a:r>
              <a:rPr b="0" lang="en-US" sz="2400" spc="-1" strike="noStrike" u="sng">
                <a:solidFill>
                  <a:srgbClr val="0097a7"/>
                </a:solidFill>
                <a:uFill>
                  <a:solidFill>
                    <a:srgbClr val="ffffff"/>
                  </a:solidFill>
                </a:uFill>
                <a:latin typeface="文泉驿微米黑"/>
                <a:ea typeface="Calibri"/>
                <a:hlinkClick r:id="rId1"/>
              </a:rPr>
              <a:t>albums.json</a:t>
            </a:r>
            <a:r>
              <a:rPr b="0" lang="en-US" sz="2400" spc="-1" strike="noStrike">
                <a:solidFill>
                  <a:srgbClr val="434343"/>
                </a:solidFill>
                <a:uFill>
                  <a:solidFill>
                    <a:srgbClr val="ffffff"/>
                  </a:solidFill>
                </a:uFill>
                <a:latin typeface="文泉驿微米黑"/>
                <a:ea typeface="Calibri"/>
              </a:rPr>
              <a:t> and lets us sort the albums: </a:t>
            </a:r>
            <a:endParaRPr b="0" lang="en-US" sz="1400" spc="-1" strike="noStrike">
              <a:solidFill>
                <a:srgbClr val="000000"/>
              </a:solidFill>
              <a:uFill>
                <a:solidFill>
                  <a:srgbClr val="ffffff"/>
                </a:solidFill>
              </a:uFill>
              <a:latin typeface="Arial"/>
            </a:endParaRPr>
          </a:p>
          <a:p>
            <a:pPr>
              <a:lnSpc>
                <a:spcPct val="115000"/>
              </a:lnSpc>
            </a:pPr>
            <a:r>
              <a:rPr b="0" lang="en-US" sz="2400" spc="-1" strike="noStrike">
                <a:solidFill>
                  <a:srgbClr val="434343"/>
                </a:solidFill>
                <a:uFill>
                  <a:solidFill>
                    <a:srgbClr val="ffffff"/>
                  </a:solidFill>
                </a:uFill>
                <a:latin typeface="文泉驿微米黑"/>
                <a:ea typeface="Calibri"/>
              </a:rPr>
              <a:t>(</a:t>
            </a:r>
            <a:r>
              <a:rPr b="0" lang="en-US" sz="2400" spc="-1" strike="noStrike" u="sng">
                <a:solidFill>
                  <a:srgbClr val="0097a7"/>
                </a:solidFill>
                <a:uFill>
                  <a:solidFill>
                    <a:srgbClr val="ffffff"/>
                  </a:solidFill>
                </a:uFill>
                <a:latin typeface="文泉驿微米黑"/>
                <a:ea typeface="Calibri"/>
                <a:hlinkClick r:id="rId2"/>
              </a:rPr>
              <a:t>CodePen</a:t>
            </a:r>
            <a:r>
              <a:rPr b="0" lang="en-US" sz="2400" spc="-1" strike="noStrike">
                <a:solidFill>
                  <a:srgbClr val="434343"/>
                </a:solidFill>
                <a:uFill>
                  <a:solidFill>
                    <a:srgbClr val="ffffff"/>
                  </a:solidFill>
                </a:uFill>
                <a:latin typeface="文泉驿微米黑"/>
                <a:ea typeface="Calibri"/>
              </a:rPr>
              <a:t>)</a:t>
            </a:r>
            <a:endParaRPr b="0" lang="en-US" sz="1400" spc="-1" strike="noStrike">
              <a:solidFill>
                <a:srgbClr val="000000"/>
              </a:solidFill>
              <a:uFill>
                <a:solidFill>
                  <a:srgbClr val="ffffff"/>
                </a:solidFill>
              </a:uFill>
              <a:latin typeface="Arial"/>
            </a:endParaRPr>
          </a:p>
        </p:txBody>
      </p:sp>
      <p:pic>
        <p:nvPicPr>
          <p:cNvPr id="566" name="Google Shape;346;p56" descr=""/>
          <p:cNvPicPr/>
          <p:nvPr/>
        </p:nvPicPr>
        <p:blipFill>
          <a:blip r:embed="rId3"/>
          <a:stretch/>
        </p:blipFill>
        <p:spPr>
          <a:xfrm>
            <a:off x="1705320" y="3002040"/>
            <a:ext cx="5733360" cy="3779280"/>
          </a:xfrm>
          <a:prstGeom prst="rect">
            <a:avLst/>
          </a:prstGeom>
          <a:ln>
            <a:noFill/>
          </a:ln>
        </p:spPr>
      </p:pic>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 name="Google Shape;98;p20" descr=""/>
          <p:cNvPicPr/>
          <p:nvPr/>
        </p:nvPicPr>
        <p:blipFill>
          <a:blip r:embed="rId1"/>
          <a:srcRect l="23150" t="26087" r="64657" b="29204"/>
          <a:stretch/>
        </p:blipFill>
        <p:spPr>
          <a:xfrm>
            <a:off x="219960" y="3340080"/>
            <a:ext cx="1212120" cy="1560240"/>
          </a:xfrm>
          <a:prstGeom prst="rect">
            <a:avLst/>
          </a:prstGeom>
          <a:ln>
            <a:noFill/>
          </a:ln>
        </p:spPr>
      </p:pic>
      <p:sp>
        <p:nvSpPr>
          <p:cNvPr id="165" name="CustomShape 1"/>
          <p:cNvSpPr/>
          <p:nvPr/>
        </p:nvSpPr>
        <p:spPr>
          <a:xfrm flipH="1" rot="10800000">
            <a:off x="2032920" y="4490640"/>
            <a:ext cx="810720" cy="74016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pic>
        <p:nvPicPr>
          <p:cNvPr id="166" name="Google Shape;100;p20" descr=""/>
          <p:cNvPicPr/>
          <p:nvPr/>
        </p:nvPicPr>
        <p:blipFill>
          <a:blip r:embed="rId2"/>
          <a:stretch/>
        </p:blipFill>
        <p:spPr>
          <a:xfrm>
            <a:off x="2091240" y="3169800"/>
            <a:ext cx="1919160" cy="1333440"/>
          </a:xfrm>
          <a:prstGeom prst="rect">
            <a:avLst/>
          </a:prstGeom>
          <a:ln w="19080">
            <a:solidFill>
              <a:srgbClr val="595959"/>
            </a:solidFill>
            <a:round/>
          </a:ln>
        </p:spPr>
      </p:pic>
      <p:sp>
        <p:nvSpPr>
          <p:cNvPr id="167" name="TextShape 2"/>
          <p:cNvSpPr txBox="1"/>
          <p:nvPr/>
        </p:nvSpPr>
        <p:spPr>
          <a:xfrm>
            <a:off x="843120" y="1142640"/>
            <a:ext cx="4415040" cy="1438920"/>
          </a:xfrm>
          <a:prstGeom prst="rect">
            <a:avLst/>
          </a:prstGeom>
          <a:noFill/>
          <a:ln>
            <a:noFill/>
          </a:ln>
        </p:spPr>
        <p:txBody>
          <a:bodyPr tIns="91440" bIns="91440"/>
          <a:p>
            <a:pPr algn="ctr">
              <a:lnSpc>
                <a:spcPct val="100000"/>
              </a:lnSpc>
            </a:pPr>
            <a:r>
              <a:rPr b="0" lang="en-US" sz="2400" spc="-1" strike="noStrike">
                <a:solidFill>
                  <a:srgbClr val="595959"/>
                </a:solidFill>
                <a:uFill>
                  <a:solidFill>
                    <a:srgbClr val="ffffff"/>
                  </a:solidFill>
                </a:uFill>
                <a:latin typeface="文泉驿微米黑"/>
                <a:ea typeface="Calibri"/>
              </a:rPr>
              <a:t>Browser sends an HTTP GET request saying "Please GET me the index.html file at http://www.cs.ccu.edu.tw"</a:t>
            </a:r>
            <a:endParaRPr b="0" lang="en-US" sz="1400" spc="-1" strike="noStrike">
              <a:solidFill>
                <a:srgbClr val="000000"/>
              </a:solidFill>
              <a:uFill>
                <a:solidFill>
                  <a:srgbClr val="ffffff"/>
                </a:solidFill>
              </a:uFill>
              <a:latin typeface="Arial"/>
            </a:endParaRPr>
          </a:p>
        </p:txBody>
      </p:sp>
      <p:sp>
        <p:nvSpPr>
          <p:cNvPr id="168" name="TextShape 3"/>
          <p:cNvSpPr txBox="1"/>
          <p:nvPr/>
        </p:nvSpPr>
        <p:spPr>
          <a:xfrm>
            <a:off x="4010760" y="5091480"/>
            <a:ext cx="4415040" cy="1438920"/>
          </a:xfrm>
          <a:prstGeom prst="rect">
            <a:avLst/>
          </a:prstGeom>
          <a:noFill/>
          <a:ln>
            <a:noFill/>
          </a:ln>
        </p:spPr>
        <p:txBody>
          <a:bodyPr tIns="91440" bIns="91440"/>
          <a:p>
            <a:pPr algn="ctr">
              <a:lnSpc>
                <a:spcPct val="100000"/>
              </a:lnSpc>
            </a:pPr>
            <a:r>
              <a:rPr b="1" lang="en-US" sz="3200" spc="-1" strike="noStrike">
                <a:solidFill>
                  <a:srgbClr val="595959"/>
                </a:solidFill>
                <a:uFill>
                  <a:solidFill>
                    <a:srgbClr val="ffffff"/>
                  </a:solidFill>
                </a:uFill>
                <a:latin typeface="文泉驿微米黑"/>
                <a:ea typeface="Calibri"/>
              </a:rPr>
              <a:t>Let's take a deeper look at this process...</a:t>
            </a:r>
            <a:endParaRPr b="0" lang="en-US" sz="1400" spc="-1" strike="noStrike">
              <a:solidFill>
                <a:srgbClr val="000000"/>
              </a:solidFill>
              <a:uFill>
                <a:solidFill>
                  <a:srgbClr val="ffffff"/>
                </a:solidFill>
              </a:uFill>
              <a:latin typeface="Arial"/>
            </a:endParaRPr>
          </a:p>
        </p:txBody>
      </p:sp>
    </p:spTree>
  </p:cSld>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7"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Asynchronous events</a:t>
            </a:r>
            <a:endParaRPr b="0" lang="en-US" sz="1400" spc="-1" strike="noStrike">
              <a:solidFill>
                <a:srgbClr val="000000"/>
              </a:solidFill>
              <a:uFill>
                <a:solidFill>
                  <a:srgbClr val="ffffff"/>
                </a:solidFill>
              </a:uFill>
              <a:latin typeface="Arial"/>
            </a:endParaRPr>
          </a:p>
        </p:txBody>
      </p:sp>
      <p:sp>
        <p:nvSpPr>
          <p:cNvPr id="568" name="CustomShape 2"/>
          <p:cNvSpPr/>
          <p:nvPr/>
        </p:nvSpPr>
        <p:spPr>
          <a:xfrm>
            <a:off x="3488040" y="3495240"/>
            <a:ext cx="1608120" cy="852840"/>
          </a:xfrm>
          <a:prstGeom prst="roundRect">
            <a:avLst>
              <a:gd name="adj" fmla="val 16667"/>
            </a:avLst>
          </a:prstGeom>
          <a:solidFill>
            <a:srgbClr val="eeeeee"/>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onsolas"/>
              </a:rPr>
              <a:t>App</a:t>
            </a:r>
            <a:endParaRPr b="0" lang="en-US" sz="1800" spc="-1" strike="noStrike">
              <a:solidFill>
                <a:srgbClr val="000000"/>
              </a:solidFill>
              <a:uFill>
                <a:solidFill>
                  <a:srgbClr val="ffffff"/>
                </a:solidFill>
              </a:uFill>
              <a:latin typeface="Arial"/>
            </a:endParaRPr>
          </a:p>
        </p:txBody>
      </p:sp>
      <p:sp>
        <p:nvSpPr>
          <p:cNvPr id="569" name="CustomShape 3"/>
          <p:cNvSpPr/>
          <p:nvPr/>
        </p:nvSpPr>
        <p:spPr>
          <a:xfrm>
            <a:off x="5096520" y="3769200"/>
            <a:ext cx="1578600" cy="360"/>
          </a:xfrm>
          <a:custGeom>
            <a:avLst/>
            <a:gdLst/>
            <a:ahLst/>
            <a:rect l="l" t="t" r="r" b="b"/>
            <a:pathLst>
              <a:path w="21600" h="21600">
                <a:moveTo>
                  <a:pt x="0" y="0"/>
                </a:moveTo>
                <a:lnTo>
                  <a:pt x="21600" y="21600"/>
                </a:lnTo>
              </a:path>
            </a:pathLst>
          </a:custGeom>
          <a:noFill/>
          <a:ln w="38160">
            <a:solidFill>
              <a:srgbClr val="434343"/>
            </a:solidFill>
            <a:round/>
            <a:tailEnd len="med" type="triangle" w="med"/>
          </a:ln>
        </p:spPr>
        <p:style>
          <a:lnRef idx="0"/>
          <a:fillRef idx="0"/>
          <a:effectRef idx="0"/>
          <a:fontRef idx="minor"/>
        </p:style>
      </p:sp>
      <p:sp>
        <p:nvSpPr>
          <p:cNvPr id="570" name="CustomShape 4"/>
          <p:cNvSpPr/>
          <p:nvPr/>
        </p:nvSpPr>
        <p:spPr>
          <a:xfrm>
            <a:off x="6675480" y="3454560"/>
            <a:ext cx="2219040" cy="934200"/>
          </a:xfrm>
          <a:prstGeom prst="rect">
            <a:avLst/>
          </a:prstGeom>
          <a:noFill/>
          <a:ln w="2844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onsolas"/>
              </a:rPr>
              <a:t>albums.json</a:t>
            </a:r>
            <a:endParaRPr b="0" lang="en-US" sz="1800" spc="-1" strike="noStrike">
              <a:solidFill>
                <a:srgbClr val="000000"/>
              </a:solidFill>
              <a:uFill>
                <a:solidFill>
                  <a:srgbClr val="ffffff"/>
                </a:solidFill>
              </a:uFill>
              <a:latin typeface="Arial"/>
            </a:endParaRPr>
          </a:p>
        </p:txBody>
      </p:sp>
      <p:sp>
        <p:nvSpPr>
          <p:cNvPr id="571" name="CustomShape 5"/>
          <p:cNvSpPr/>
          <p:nvPr/>
        </p:nvSpPr>
        <p:spPr>
          <a:xfrm>
            <a:off x="807840" y="3550680"/>
            <a:ext cx="1473120" cy="742320"/>
          </a:xfrm>
          <a:prstGeom prst="foldedCorner">
            <a:avLst>
              <a:gd name="adj" fmla="val 29416"/>
            </a:avLst>
          </a:prstGeom>
          <a:solidFill>
            <a:srgbClr val="efefef"/>
          </a:solidFill>
          <a:ln w="19080">
            <a:solidFill>
              <a:srgbClr val="000000"/>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alibri"/>
              </a:rPr>
              <a:t>script.js</a:t>
            </a:r>
            <a:endParaRPr b="0" lang="en-US" sz="1800" spc="-1" strike="noStrike">
              <a:solidFill>
                <a:srgbClr val="000000"/>
              </a:solidFill>
              <a:uFill>
                <a:solidFill>
                  <a:srgbClr val="ffffff"/>
                </a:solidFill>
              </a:uFill>
              <a:latin typeface="Arial"/>
            </a:endParaRPr>
          </a:p>
        </p:txBody>
      </p:sp>
      <p:sp>
        <p:nvSpPr>
          <p:cNvPr id="572" name="CustomShape 6"/>
          <p:cNvSpPr/>
          <p:nvPr/>
        </p:nvSpPr>
        <p:spPr>
          <a:xfrm>
            <a:off x="2281320" y="3921840"/>
            <a:ext cx="1243440" cy="360"/>
          </a:xfrm>
          <a:custGeom>
            <a:avLst/>
            <a:gdLst/>
            <a:ahLst/>
            <a:rect l="l" t="t" r="r" b="b"/>
            <a:pathLst>
              <a:path w="21600" h="21600">
                <a:moveTo>
                  <a:pt x="0" y="0"/>
                </a:moveTo>
                <a:lnTo>
                  <a:pt x="21600" y="21600"/>
                </a:lnTo>
              </a:path>
            </a:pathLst>
          </a:custGeom>
          <a:noFill/>
          <a:ln w="28440">
            <a:solidFill>
              <a:srgbClr val="434343"/>
            </a:solidFill>
            <a:round/>
            <a:tailEnd len="med" type="triangle" w="med"/>
          </a:ln>
        </p:spPr>
        <p:style>
          <a:lnRef idx="0"/>
          <a:fillRef idx="0"/>
          <a:effectRef idx="0"/>
          <a:fontRef idx="minor"/>
        </p:style>
      </p:sp>
      <p:sp>
        <p:nvSpPr>
          <p:cNvPr id="573" name="CustomShape 7"/>
          <p:cNvSpPr/>
          <p:nvPr/>
        </p:nvSpPr>
        <p:spPr>
          <a:xfrm>
            <a:off x="5096520" y="4074120"/>
            <a:ext cx="1578600" cy="360"/>
          </a:xfrm>
          <a:custGeom>
            <a:avLst/>
            <a:gdLst/>
            <a:ahLst/>
            <a:rect l="l" t="t" r="r" b="b"/>
            <a:pathLst>
              <a:path w="21600" h="21600">
                <a:moveTo>
                  <a:pt x="0" y="0"/>
                </a:moveTo>
                <a:lnTo>
                  <a:pt x="21600" y="21600"/>
                </a:lnTo>
              </a:path>
            </a:pathLst>
          </a:custGeom>
          <a:noFill/>
          <a:ln w="38160">
            <a:solidFill>
              <a:srgbClr val="0000ff"/>
            </a:solidFill>
            <a:custDash>
              <a:ds d="400000" sp="300000"/>
            </a:custDash>
            <a:round/>
            <a:headEnd len="med" type="triangle" w="med"/>
          </a:ln>
        </p:spPr>
        <p:style>
          <a:lnRef idx="0"/>
          <a:fillRef idx="0"/>
          <a:effectRef idx="0"/>
          <a:fontRef idx="minor"/>
        </p:style>
      </p:sp>
      <p:sp>
        <p:nvSpPr>
          <p:cNvPr id="574" name="CustomShape 8"/>
          <p:cNvSpPr/>
          <p:nvPr/>
        </p:nvSpPr>
        <p:spPr>
          <a:xfrm>
            <a:off x="2072880" y="5379120"/>
            <a:ext cx="2219040" cy="852840"/>
          </a:xfrm>
          <a:prstGeom prst="roundRect">
            <a:avLst>
              <a:gd name="adj" fmla="val 16667"/>
            </a:avLst>
          </a:prstGeom>
          <a:solidFill>
            <a:srgbClr val="eeeeee"/>
          </a:solidFill>
          <a:ln w="9360">
            <a:solidFill>
              <a:srgbClr val="595959"/>
            </a:solidFill>
            <a:round/>
          </a:ln>
        </p:spPr>
        <p:style>
          <a:lnRef idx="0"/>
          <a:fillRef idx="0"/>
          <a:effectRef idx="0"/>
          <a:fontRef idx="minor"/>
        </p:style>
        <p:txBody>
          <a:bodyPr tIns="91440" bIns="91440" anchor="ctr"/>
          <a:p>
            <a:pPr algn="ctr">
              <a:lnSpc>
                <a:spcPct val="100000"/>
              </a:lnSpc>
            </a:pPr>
            <a:r>
              <a:rPr b="0" lang="en-US" sz="2400" spc="-1" strike="noStrike">
                <a:solidFill>
                  <a:srgbClr val="000000"/>
                </a:solidFill>
                <a:uFill>
                  <a:solidFill>
                    <a:srgbClr val="ffffff"/>
                  </a:solidFill>
                </a:uFill>
                <a:latin typeface="文泉驿微米黑"/>
                <a:ea typeface="Consolas"/>
              </a:rPr>
              <a:t>SortButton</a:t>
            </a:r>
            <a:endParaRPr b="0" lang="en-US" sz="1800" spc="-1" strike="noStrike">
              <a:solidFill>
                <a:srgbClr val="000000"/>
              </a:solidFill>
              <a:uFill>
                <a:solidFill>
                  <a:srgbClr val="ffffff"/>
                </a:solidFill>
              </a:uFill>
              <a:latin typeface="Arial"/>
            </a:endParaRPr>
          </a:p>
        </p:txBody>
      </p:sp>
      <p:sp>
        <p:nvSpPr>
          <p:cNvPr id="575" name="CustomShape 9"/>
          <p:cNvSpPr/>
          <p:nvPr/>
        </p:nvSpPr>
        <p:spPr>
          <a:xfrm rot="10800000">
            <a:off x="2072880" y="5805720"/>
            <a:ext cx="831600" cy="34560"/>
          </a:xfrm>
          <a:custGeom>
            <a:avLst/>
            <a:gdLst/>
            <a:ahLst/>
            <a:rect l="l" t="t" r="r" b="b"/>
            <a:pathLst>
              <a:path w="21600" h="21600">
                <a:moveTo>
                  <a:pt x="0" y="0"/>
                </a:moveTo>
                <a:lnTo>
                  <a:pt x="21600" y="21600"/>
                </a:lnTo>
              </a:path>
            </a:pathLst>
          </a:custGeom>
          <a:noFill/>
          <a:ln w="38160">
            <a:solidFill>
              <a:srgbClr val="9900ff"/>
            </a:solidFill>
            <a:custDash>
              <a:ds d="400000" sp="300000"/>
            </a:custDash>
            <a:round/>
            <a:headEnd len="med" type="triangle" w="med"/>
          </a:ln>
        </p:spPr>
        <p:style>
          <a:lnRef idx="0"/>
          <a:fillRef idx="0"/>
          <a:effectRef idx="0"/>
          <a:fontRef idx="minor"/>
        </p:style>
      </p:sp>
      <p:sp>
        <p:nvSpPr>
          <p:cNvPr id="576" name="CustomShape 10"/>
          <p:cNvSpPr/>
          <p:nvPr/>
        </p:nvSpPr>
        <p:spPr>
          <a:xfrm>
            <a:off x="653040" y="5379120"/>
            <a:ext cx="666720" cy="742320"/>
          </a:xfrm>
          <a:prstGeom prst="irregularSeal2">
            <a:avLst/>
          </a:prstGeom>
          <a:solidFill>
            <a:srgbClr val="f1c232"/>
          </a:solidFill>
          <a:ln>
            <a:noFill/>
          </a:ln>
        </p:spPr>
        <p:style>
          <a:lnRef idx="0"/>
          <a:fillRef idx="0"/>
          <a:effectRef idx="0"/>
          <a:fontRef idx="minor"/>
        </p:style>
      </p:sp>
      <p:sp>
        <p:nvSpPr>
          <p:cNvPr id="577" name="CustomShape 11"/>
          <p:cNvSpPr/>
          <p:nvPr/>
        </p:nvSpPr>
        <p:spPr>
          <a:xfrm>
            <a:off x="593280" y="6114600"/>
            <a:ext cx="1473120" cy="856440"/>
          </a:xfrm>
          <a:prstGeom prst="rect">
            <a:avLst/>
          </a:prstGeom>
          <a:noFill/>
          <a:ln>
            <a:noFill/>
          </a:ln>
        </p:spPr>
        <p:style>
          <a:lnRef idx="0"/>
          <a:fillRef idx="0"/>
          <a:effectRef idx="0"/>
          <a:fontRef idx="minor"/>
        </p:style>
        <p:txBody>
          <a:bodyPr tIns="91440" bIns="91440"/>
          <a:p>
            <a:pPr>
              <a:lnSpc>
                <a:spcPct val="100000"/>
              </a:lnSpc>
            </a:pPr>
            <a:r>
              <a:rPr b="0" lang="en-US" sz="1800" spc="-1" strike="noStrike">
                <a:solidFill>
                  <a:srgbClr val="000000"/>
                </a:solidFill>
                <a:uFill>
                  <a:solidFill>
                    <a:srgbClr val="ffffff"/>
                  </a:solidFill>
                </a:uFill>
                <a:latin typeface="文泉驿微米黑"/>
                <a:ea typeface="Calibri"/>
              </a:rPr>
              <a:t>Click event!</a:t>
            </a:r>
            <a:endParaRPr b="0" lang="en-US" sz="1800" spc="-1" strike="noStrike">
              <a:solidFill>
                <a:srgbClr val="000000"/>
              </a:solidFill>
              <a:uFill>
                <a:solidFill>
                  <a:srgbClr val="ffffff"/>
                </a:solidFill>
              </a:uFill>
              <a:latin typeface="Arial"/>
            </a:endParaRPr>
          </a:p>
        </p:txBody>
      </p:sp>
      <p:sp>
        <p:nvSpPr>
          <p:cNvPr id="578" name="CustomShape 12"/>
          <p:cNvSpPr/>
          <p:nvPr/>
        </p:nvSpPr>
        <p:spPr>
          <a:xfrm>
            <a:off x="6382440" y="4074120"/>
            <a:ext cx="666720" cy="742320"/>
          </a:xfrm>
          <a:prstGeom prst="irregularSeal2">
            <a:avLst/>
          </a:prstGeom>
          <a:solidFill>
            <a:srgbClr val="f1c232"/>
          </a:solidFill>
          <a:ln>
            <a:noFill/>
          </a:ln>
        </p:spPr>
        <p:style>
          <a:lnRef idx="0"/>
          <a:fillRef idx="0"/>
          <a:effectRef idx="0"/>
          <a:fontRef idx="minor"/>
        </p:style>
      </p:sp>
      <p:sp>
        <p:nvSpPr>
          <p:cNvPr id="579" name="CustomShape 13"/>
          <p:cNvSpPr/>
          <p:nvPr/>
        </p:nvSpPr>
        <p:spPr>
          <a:xfrm>
            <a:off x="6751440" y="4617720"/>
            <a:ext cx="1473120" cy="856440"/>
          </a:xfrm>
          <a:prstGeom prst="rect">
            <a:avLst/>
          </a:prstGeom>
          <a:noFill/>
          <a:ln>
            <a:noFill/>
          </a:ln>
        </p:spPr>
        <p:style>
          <a:lnRef idx="0"/>
          <a:fillRef idx="0"/>
          <a:effectRef idx="0"/>
          <a:fontRef idx="minor"/>
        </p:style>
        <p:txBody>
          <a:bodyPr tIns="91440" bIns="91440"/>
          <a:p>
            <a:pPr>
              <a:lnSpc>
                <a:spcPct val="100000"/>
              </a:lnSpc>
            </a:pPr>
            <a:r>
              <a:rPr b="0" lang="en-US" sz="1800" spc="-1" strike="noStrike">
                <a:solidFill>
                  <a:srgbClr val="000000"/>
                </a:solidFill>
                <a:uFill>
                  <a:solidFill>
                    <a:srgbClr val="ffffff"/>
                  </a:solidFill>
                </a:uFill>
                <a:latin typeface="文泉驿微米黑"/>
                <a:ea typeface="Calibri"/>
              </a:rPr>
              <a:t>Fetch finishes!</a:t>
            </a:r>
            <a:endParaRPr b="0" lang="en-US" sz="1800" spc="-1" strike="noStrike">
              <a:solidFill>
                <a:srgbClr val="000000"/>
              </a:solidFill>
              <a:uFill>
                <a:solidFill>
                  <a:srgbClr val="ffffff"/>
                </a:solidFill>
              </a:uFill>
              <a:latin typeface="Arial"/>
            </a:endParaRPr>
          </a:p>
        </p:txBody>
      </p:sp>
      <p:sp>
        <p:nvSpPr>
          <p:cNvPr id="580" name="TextShape 14"/>
          <p:cNvSpPr txBox="1"/>
          <p:nvPr/>
        </p:nvSpPr>
        <p:spPr>
          <a:xfrm>
            <a:off x="721800" y="1544400"/>
            <a:ext cx="7639200" cy="177336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We have written our code in a way that assumes </a:t>
            </a:r>
            <a:r>
              <a:rPr b="0" lang="en-US" sz="2400" spc="-1" strike="noStrike">
                <a:solidFill>
                  <a:srgbClr val="434343"/>
                </a:solidFill>
                <a:uFill>
                  <a:solidFill>
                    <a:srgbClr val="ffffff"/>
                  </a:solidFill>
                </a:uFill>
                <a:latin typeface="文泉驿微米黑"/>
                <a:ea typeface="Consolas"/>
              </a:rPr>
              <a:t>fetch()</a:t>
            </a:r>
            <a:r>
              <a:rPr b="0" lang="en-US" sz="2400" spc="-1" strike="noStrike">
                <a:solidFill>
                  <a:srgbClr val="434343"/>
                </a:solidFill>
                <a:uFill>
                  <a:solidFill>
                    <a:srgbClr val="ffffff"/>
                  </a:solidFill>
                </a:uFill>
                <a:latin typeface="文泉驿微米黑"/>
                <a:ea typeface="Calibri"/>
              </a:rPr>
              <a:t> will complete before clicking, but on a slow connection, that's not a safe assumption.</a:t>
            </a:r>
            <a:endParaRPr b="0" lang="en-US" sz="1400" spc="-1" strike="noStrike">
              <a:solidFill>
                <a:srgbClr val="000000"/>
              </a:solidFill>
              <a:uFill>
                <a:solidFill>
                  <a:srgbClr val="ffffff"/>
                </a:solidFill>
              </a:uFill>
              <a:latin typeface="Arial"/>
            </a:endParaRPr>
          </a:p>
        </p:txBody>
      </p:sp>
      <p:sp>
        <p:nvSpPr>
          <p:cNvPr id="581" name="CustomShape 15"/>
          <p:cNvSpPr/>
          <p:nvPr/>
        </p:nvSpPr>
        <p:spPr>
          <a:xfrm flipH="1">
            <a:off x="3180240" y="4366080"/>
            <a:ext cx="1137240" cy="1012680"/>
          </a:xfrm>
          <a:custGeom>
            <a:avLst/>
            <a:gdLst/>
            <a:ahLst/>
            <a:rect l="l" t="t" r="r" b="b"/>
            <a:pathLst>
              <a:path w="21600" h="21600">
                <a:moveTo>
                  <a:pt x="0" y="0"/>
                </a:moveTo>
                <a:lnTo>
                  <a:pt x="21600" y="21600"/>
                </a:lnTo>
              </a:path>
            </a:pathLst>
          </a:custGeom>
          <a:noFill/>
          <a:ln w="38160">
            <a:solidFill>
              <a:srgbClr val="9900ff"/>
            </a:solidFill>
            <a:custDash>
              <a:ds d="400000" sp="300000"/>
            </a:custDash>
            <a:round/>
            <a:headEnd len="med" type="triangle" w="med"/>
          </a:ln>
        </p:spPr>
        <p:style>
          <a:lnRef idx="0"/>
          <a:fillRef idx="0"/>
          <a:effectRef idx="0"/>
          <a:fontRef idx="minor"/>
        </p:style>
      </p:sp>
    </p:spTree>
  </p:cSld>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2"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General problem</a:t>
            </a:r>
            <a:endParaRPr b="0" lang="en-US" sz="1400" spc="-1" strike="noStrike">
              <a:solidFill>
                <a:srgbClr val="000000"/>
              </a:solidFill>
              <a:uFill>
                <a:solidFill>
                  <a:srgbClr val="ffffff"/>
                </a:solidFill>
              </a:uFill>
              <a:latin typeface="Arial"/>
            </a:endParaRPr>
          </a:p>
        </p:txBody>
      </p:sp>
      <p:sp>
        <p:nvSpPr>
          <p:cNvPr id="583" name="TextShape 2"/>
          <p:cNvSpPr txBox="1"/>
          <p:nvPr/>
        </p:nvSpPr>
        <p:spPr>
          <a:xfrm>
            <a:off x="782640" y="1560240"/>
            <a:ext cx="7578360" cy="351720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The problem stated generically:</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There are 2+ events that can occur at unpredictable times, and the two events are </a:t>
            </a:r>
            <a:r>
              <a:rPr b="1" lang="en-US" sz="2400" spc="-1" strike="noStrike">
                <a:solidFill>
                  <a:srgbClr val="434343"/>
                </a:solidFill>
                <a:uFill>
                  <a:solidFill>
                    <a:srgbClr val="ffffff"/>
                  </a:solidFill>
                </a:uFill>
                <a:latin typeface="文泉驿微米黑"/>
                <a:ea typeface="Calibri"/>
              </a:rPr>
              <a:t>dependent</a:t>
            </a:r>
            <a:r>
              <a:rPr b="0" lang="en-US" sz="2400" spc="-1" strike="noStrike">
                <a:solidFill>
                  <a:srgbClr val="434343"/>
                </a:solidFill>
                <a:uFill>
                  <a:solidFill>
                    <a:srgbClr val="ffffff"/>
                  </a:solidFill>
                </a:uFill>
                <a:latin typeface="文泉驿微米黑"/>
                <a:ea typeface="Calibri"/>
              </a:rPr>
              <a:t> on each other in some way</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0" lang="en-US" sz="2400" spc="-1" strike="noStrike">
                <a:solidFill>
                  <a:srgbClr val="434343"/>
                </a:solidFill>
                <a:uFill>
                  <a:solidFill>
                    <a:srgbClr val="ffffff"/>
                  </a:solidFill>
                </a:uFill>
                <a:latin typeface="文泉驿微米黑"/>
                <a:ea typeface="Calibri"/>
              </a:rPr>
              <a:t>(Some people call this a "</a:t>
            </a:r>
            <a:r>
              <a:rPr b="1" lang="en-US" sz="2400" spc="-1" strike="noStrike">
                <a:solidFill>
                  <a:srgbClr val="434343"/>
                </a:solidFill>
                <a:uFill>
                  <a:solidFill>
                    <a:srgbClr val="ffffff"/>
                  </a:solidFill>
                </a:uFill>
                <a:latin typeface="文泉驿微米黑"/>
                <a:ea typeface="Calibri"/>
              </a:rPr>
              <a:t>race condition</a:t>
            </a:r>
            <a:r>
              <a:rPr b="0" lang="en-US" sz="2400" spc="-1" strike="noStrike">
                <a:solidFill>
                  <a:srgbClr val="434343"/>
                </a:solidFill>
                <a:uFill>
                  <a:solidFill>
                    <a:srgbClr val="ffffff"/>
                  </a:solidFill>
                </a:uFill>
                <a:latin typeface="文泉驿微米黑"/>
                <a:ea typeface="Calibri"/>
              </a:rPr>
              <a:t>", though other people reserve the term for multiple threads only.)</a:t>
            </a:r>
            <a:endParaRPr b="0" lang="en-US" sz="1400" spc="-1" strike="noStrike">
              <a:solidFill>
                <a:srgbClr val="000000"/>
              </a:solidFill>
              <a:uFill>
                <a:solidFill>
                  <a:srgbClr val="ffffff"/>
                </a:solidFill>
              </a:uFill>
              <a:latin typeface="Arial"/>
            </a:endParaRPr>
          </a:p>
        </p:txBody>
      </p:sp>
      <p:sp>
        <p:nvSpPr>
          <p:cNvPr id="584" name="CustomShape 3"/>
          <p:cNvSpPr/>
          <p:nvPr/>
        </p:nvSpPr>
        <p:spPr>
          <a:xfrm rot="10800000">
            <a:off x="3632400" y="5618520"/>
            <a:ext cx="943200" cy="360"/>
          </a:xfrm>
          <a:custGeom>
            <a:avLst/>
            <a:gdLst/>
            <a:ahLst/>
            <a:rect l="l" t="t" r="r" b="b"/>
            <a:pathLst>
              <a:path w="21600" h="21600">
                <a:moveTo>
                  <a:pt x="0" y="0"/>
                </a:moveTo>
                <a:lnTo>
                  <a:pt x="21600" y="21600"/>
                </a:lnTo>
              </a:path>
            </a:pathLst>
          </a:custGeom>
          <a:noFill/>
          <a:ln w="38160">
            <a:solidFill>
              <a:srgbClr val="9900ff"/>
            </a:solidFill>
            <a:custDash>
              <a:ds d="400000" sp="300000"/>
            </a:custDash>
            <a:round/>
            <a:headEnd len="med" type="triangle" w="med"/>
          </a:ln>
        </p:spPr>
        <p:style>
          <a:lnRef idx="0"/>
          <a:fillRef idx="0"/>
          <a:effectRef idx="0"/>
          <a:fontRef idx="minor"/>
        </p:style>
      </p:sp>
      <p:sp>
        <p:nvSpPr>
          <p:cNvPr id="585" name="CustomShape 4"/>
          <p:cNvSpPr/>
          <p:nvPr/>
        </p:nvSpPr>
        <p:spPr>
          <a:xfrm>
            <a:off x="2100960" y="5226840"/>
            <a:ext cx="666720" cy="742320"/>
          </a:xfrm>
          <a:prstGeom prst="irregularSeal2">
            <a:avLst/>
          </a:prstGeom>
          <a:solidFill>
            <a:srgbClr val="f1c232"/>
          </a:solidFill>
          <a:ln>
            <a:noFill/>
          </a:ln>
        </p:spPr>
        <p:style>
          <a:lnRef idx="0"/>
          <a:fillRef idx="0"/>
          <a:effectRef idx="0"/>
          <a:fontRef idx="minor"/>
        </p:style>
      </p:sp>
      <p:sp>
        <p:nvSpPr>
          <p:cNvPr id="586" name="CustomShape 5"/>
          <p:cNvSpPr/>
          <p:nvPr/>
        </p:nvSpPr>
        <p:spPr>
          <a:xfrm>
            <a:off x="627480" y="5209200"/>
            <a:ext cx="1473120" cy="856440"/>
          </a:xfrm>
          <a:prstGeom prst="rect">
            <a:avLst/>
          </a:prstGeom>
          <a:noFill/>
          <a:ln>
            <a:noFill/>
          </a:ln>
        </p:spPr>
        <p:style>
          <a:lnRef idx="0"/>
          <a:fillRef idx="0"/>
          <a:effectRef idx="0"/>
          <a:fontRef idx="minor"/>
        </p:style>
        <p:txBody>
          <a:bodyPr tIns="91440" bIns="91440" anchor="ctr"/>
          <a:p>
            <a:pPr algn="r">
              <a:lnSpc>
                <a:spcPct val="100000"/>
              </a:lnSpc>
            </a:pPr>
            <a:r>
              <a:rPr b="0" lang="en-US" sz="2400" spc="-1" strike="noStrike">
                <a:solidFill>
                  <a:srgbClr val="000000"/>
                </a:solidFill>
                <a:uFill>
                  <a:solidFill>
                    <a:srgbClr val="ffffff"/>
                  </a:solidFill>
                </a:uFill>
                <a:latin typeface="文泉驿微米黑"/>
                <a:ea typeface="Calibri"/>
              </a:rPr>
              <a:t>Click</a:t>
            </a:r>
            <a:r>
              <a:rPr b="0" lang="en-US" sz="2400" spc="-1" strike="noStrike">
                <a:solidFill>
                  <a:srgbClr val="000000"/>
                </a:solidFill>
                <a:uFill>
                  <a:solidFill>
                    <a:srgbClr val="ffffff"/>
                  </a:solidFill>
                </a:uFill>
                <a:latin typeface="文泉驿微米黑"/>
                <a:ea typeface="Calibri"/>
              </a:rPr>
              <a:t>
</a:t>
            </a:r>
            <a:r>
              <a:rPr b="0" lang="en-US" sz="2400" spc="-1" strike="noStrike">
                <a:solidFill>
                  <a:srgbClr val="000000"/>
                </a:solidFill>
                <a:uFill>
                  <a:solidFill>
                    <a:srgbClr val="ffffff"/>
                  </a:solidFill>
                </a:uFill>
                <a:latin typeface="文泉驿微米黑"/>
                <a:ea typeface="Calibri"/>
              </a:rPr>
              <a:t>event!</a:t>
            </a:r>
            <a:endParaRPr b="0" lang="en-US" sz="1800" spc="-1" strike="noStrike">
              <a:solidFill>
                <a:srgbClr val="000000"/>
              </a:solidFill>
              <a:uFill>
                <a:solidFill>
                  <a:srgbClr val="ffffff"/>
                </a:solidFill>
              </a:uFill>
              <a:latin typeface="Arial"/>
            </a:endParaRPr>
          </a:p>
        </p:txBody>
      </p:sp>
      <p:sp>
        <p:nvSpPr>
          <p:cNvPr id="587" name="CustomShape 6"/>
          <p:cNvSpPr/>
          <p:nvPr/>
        </p:nvSpPr>
        <p:spPr>
          <a:xfrm>
            <a:off x="4895280" y="5571000"/>
            <a:ext cx="1578600" cy="360"/>
          </a:xfrm>
          <a:custGeom>
            <a:avLst/>
            <a:gdLst/>
            <a:ahLst/>
            <a:rect l="l" t="t" r="r" b="b"/>
            <a:pathLst>
              <a:path w="21600" h="21600">
                <a:moveTo>
                  <a:pt x="0" y="0"/>
                </a:moveTo>
                <a:lnTo>
                  <a:pt x="21600" y="21600"/>
                </a:lnTo>
              </a:path>
            </a:pathLst>
          </a:custGeom>
          <a:noFill/>
          <a:ln w="38160">
            <a:solidFill>
              <a:srgbClr val="0000ff"/>
            </a:solidFill>
            <a:custDash>
              <a:ds d="400000" sp="300000"/>
            </a:custDash>
            <a:round/>
            <a:headEnd len="med" type="triangle" w="med"/>
          </a:ln>
        </p:spPr>
        <p:style>
          <a:lnRef idx="0"/>
          <a:fillRef idx="0"/>
          <a:effectRef idx="0"/>
          <a:fontRef idx="minor"/>
        </p:style>
      </p:sp>
      <p:sp>
        <p:nvSpPr>
          <p:cNvPr id="588" name="CustomShape 7"/>
          <p:cNvSpPr/>
          <p:nvPr/>
        </p:nvSpPr>
        <p:spPr>
          <a:xfrm>
            <a:off x="6181560" y="5266080"/>
            <a:ext cx="666720" cy="742320"/>
          </a:xfrm>
          <a:prstGeom prst="irregularSeal2">
            <a:avLst/>
          </a:prstGeom>
          <a:solidFill>
            <a:srgbClr val="f1c232"/>
          </a:solidFill>
          <a:ln>
            <a:noFill/>
          </a:ln>
        </p:spPr>
        <p:style>
          <a:lnRef idx="0"/>
          <a:fillRef idx="0"/>
          <a:effectRef idx="0"/>
          <a:fontRef idx="minor"/>
        </p:style>
      </p:sp>
      <p:sp>
        <p:nvSpPr>
          <p:cNvPr id="589" name="CustomShape 8"/>
          <p:cNvSpPr/>
          <p:nvPr/>
        </p:nvSpPr>
        <p:spPr>
          <a:xfrm>
            <a:off x="6887880" y="5169600"/>
            <a:ext cx="1473120" cy="856440"/>
          </a:xfrm>
          <a:prstGeom prst="rect">
            <a:avLst/>
          </a:prstGeom>
          <a:noFill/>
          <a:ln>
            <a:noFill/>
          </a:ln>
        </p:spPr>
        <p:style>
          <a:lnRef idx="0"/>
          <a:fillRef idx="0"/>
          <a:effectRef idx="0"/>
          <a:fontRef idx="minor"/>
        </p:style>
        <p:txBody>
          <a:bodyPr tIns="91440" bIns="91440"/>
          <a:p>
            <a:pPr>
              <a:lnSpc>
                <a:spcPct val="100000"/>
              </a:lnSpc>
            </a:pPr>
            <a:r>
              <a:rPr b="0" lang="en-US" sz="2400" spc="-1" strike="noStrike">
                <a:solidFill>
                  <a:srgbClr val="000000"/>
                </a:solidFill>
                <a:uFill>
                  <a:solidFill>
                    <a:srgbClr val="ffffff"/>
                  </a:solidFill>
                </a:uFill>
                <a:latin typeface="文泉驿微米黑"/>
                <a:ea typeface="Calibri"/>
              </a:rPr>
              <a:t>Fetch finishes!</a:t>
            </a:r>
            <a:endParaRPr b="0" lang="en-US" sz="1800" spc="-1" strike="noStrike">
              <a:solidFill>
                <a:srgbClr val="000000"/>
              </a:solidFill>
              <a:uFill>
                <a:solidFill>
                  <a:srgbClr val="ffffff"/>
                </a:solidFill>
              </a:uFill>
              <a:latin typeface="Arial"/>
            </a:endParaRPr>
          </a:p>
        </p:txBody>
      </p:sp>
    </p:spTree>
  </p:cSld>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0"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Solutions</a:t>
            </a:r>
            <a:endParaRPr b="0" lang="en-US" sz="1400" spc="-1" strike="noStrike">
              <a:solidFill>
                <a:srgbClr val="000000"/>
              </a:solidFill>
              <a:uFill>
                <a:solidFill>
                  <a:srgbClr val="ffffff"/>
                </a:solidFill>
              </a:uFill>
              <a:latin typeface="Arial"/>
            </a:endParaRPr>
          </a:p>
        </p:txBody>
      </p:sp>
      <p:sp>
        <p:nvSpPr>
          <p:cNvPr id="591" name="TextShape 2"/>
          <p:cNvSpPr txBox="1"/>
          <p:nvPr/>
        </p:nvSpPr>
        <p:spPr>
          <a:xfrm>
            <a:off x="782640" y="1560240"/>
            <a:ext cx="7578360" cy="2493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You can either "force" loading to occur before button click, for example: </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Disable buttons until the JSON loads</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OR: Don't show buttons until the JSON loads </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OR: Don't show the UI at all until the JSON completes</a:t>
            </a:r>
            <a:endParaRPr b="0" lang="en-US" sz="1400" spc="-1" strike="noStrike">
              <a:solidFill>
                <a:srgbClr val="000000"/>
              </a:solidFill>
              <a:uFill>
                <a:solidFill>
                  <a:srgbClr val="ffffff"/>
                </a:solidFill>
              </a:uFill>
              <a:latin typeface="Arial"/>
            </a:endParaRPr>
          </a:p>
        </p:txBody>
      </p:sp>
    </p:spTree>
  </p:cSld>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2" name="TextShape 1"/>
          <p:cNvSpPr txBox="1"/>
          <p:nvPr/>
        </p:nvSpPr>
        <p:spPr>
          <a:xfrm>
            <a:off x="311760" y="2867760"/>
            <a:ext cx="8520120" cy="1122120"/>
          </a:xfrm>
          <a:prstGeom prst="rect">
            <a:avLst/>
          </a:prstGeom>
          <a:noFill/>
          <a:ln>
            <a:noFill/>
          </a:ln>
        </p:spPr>
        <p:txBody>
          <a:bodyPr tIns="91440" bIns="91440" anchor="ctr"/>
          <a:p>
            <a:pPr algn="ctr">
              <a:lnSpc>
                <a:spcPct val="100000"/>
              </a:lnSpc>
            </a:pPr>
            <a:r>
              <a:rPr b="0" lang="en-US" sz="3600" spc="-1" strike="noStrike">
                <a:solidFill>
                  <a:srgbClr val="000000"/>
                </a:solidFill>
                <a:uFill>
                  <a:solidFill>
                    <a:srgbClr val="ffffff"/>
                  </a:solidFill>
                </a:uFill>
                <a:latin typeface="文泉驿微米黑"/>
                <a:ea typeface="Montserrat"/>
              </a:rPr>
              <a:t>Single-threaded asynchrony</a:t>
            </a:r>
            <a:endParaRPr b="0" lang="en-US" sz="1400" spc="-1" strike="noStrike">
              <a:solidFill>
                <a:srgbClr val="000000"/>
              </a:solidFill>
              <a:uFill>
                <a:solidFill>
                  <a:srgbClr val="ffffff"/>
                </a:solidFill>
              </a:uFill>
              <a:latin typeface="Arial"/>
            </a:endParaRPr>
          </a:p>
        </p:txBody>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3" name="Google Shape;483;p69" descr=""/>
          <p:cNvPicPr/>
          <p:nvPr/>
        </p:nvPicPr>
        <p:blipFill>
          <a:blip r:embed="rId1"/>
          <a:stretch/>
        </p:blipFill>
        <p:spPr>
          <a:xfrm>
            <a:off x="4408200" y="230040"/>
            <a:ext cx="4303440" cy="4653360"/>
          </a:xfrm>
          <a:prstGeom prst="rect">
            <a:avLst/>
          </a:prstGeom>
          <a:ln>
            <a:noFill/>
          </a:ln>
        </p:spPr>
      </p:pic>
      <p:sp>
        <p:nvSpPr>
          <p:cNvPr id="594" name="TextShape 1"/>
          <p:cNvSpPr txBox="1"/>
          <p:nvPr/>
        </p:nvSpPr>
        <p:spPr>
          <a:xfrm>
            <a:off x="189000" y="3267360"/>
            <a:ext cx="3447360" cy="1979640"/>
          </a:xfrm>
          <a:prstGeom prst="rect">
            <a:avLst/>
          </a:prstGeom>
          <a:noFill/>
          <a:ln>
            <a:noFill/>
          </a:ln>
        </p:spPr>
        <p:txBody>
          <a:bodyPr tIns="91440" bIns="91440"/>
          <a:p>
            <a:pPr algn="ctr">
              <a:lnSpc>
                <a:spcPct val="115000"/>
              </a:lnSpc>
            </a:pPr>
            <a:r>
              <a:rPr b="0" lang="en-US" sz="2400" spc="-1" strike="noStrike">
                <a:solidFill>
                  <a:srgbClr val="595959"/>
                </a:solidFill>
                <a:uFill>
                  <a:solidFill>
                    <a:srgbClr val="ffffff"/>
                  </a:solidFill>
                </a:uFill>
                <a:latin typeface="文泉驿微米黑"/>
                <a:ea typeface="Calibri"/>
              </a:rPr>
              <a:t>Is it possible for the </a:t>
            </a:r>
            <a:r>
              <a:rPr b="0" lang="en-US" sz="2400" spc="-1" strike="noStrike">
                <a:solidFill>
                  <a:srgbClr val="595959"/>
                </a:solidFill>
                <a:uFill>
                  <a:solidFill>
                    <a:srgbClr val="ffffff"/>
                  </a:solidFill>
                </a:uFill>
                <a:latin typeface="文泉驿微米黑"/>
                <a:ea typeface="Consolas"/>
              </a:rPr>
              <a:t>_onJsonReady</a:t>
            </a:r>
            <a:r>
              <a:rPr b="0" lang="en-US" sz="2400" spc="-1" strike="noStrike">
                <a:solidFill>
                  <a:srgbClr val="595959"/>
                </a:solidFill>
                <a:uFill>
                  <a:solidFill>
                    <a:srgbClr val="ffffff"/>
                  </a:solidFill>
                </a:uFill>
                <a:latin typeface="文泉驿微米黑"/>
                <a:ea typeface="Calibri"/>
              </a:rPr>
              <a:t> function to fire *in the middle* of sortAlbums?</a:t>
            </a:r>
            <a:endParaRPr b="0" lang="en-US" sz="1400" spc="-1" strike="noStrike">
              <a:solidFill>
                <a:srgbClr val="000000"/>
              </a:solidFill>
              <a:uFill>
                <a:solidFill>
                  <a:srgbClr val="ffffff"/>
                </a:solidFill>
              </a:uFill>
              <a:latin typeface="Arial"/>
            </a:endParaRPr>
          </a:p>
        </p:txBody>
      </p:sp>
      <p:pic>
        <p:nvPicPr>
          <p:cNvPr id="595" name="Google Shape;485;p69" descr=""/>
          <p:cNvPicPr/>
          <p:nvPr/>
        </p:nvPicPr>
        <p:blipFill>
          <a:blip r:embed="rId2"/>
          <a:stretch/>
        </p:blipFill>
        <p:spPr>
          <a:xfrm>
            <a:off x="4408200" y="5247360"/>
            <a:ext cx="4574520" cy="1610280"/>
          </a:xfrm>
          <a:prstGeom prst="rect">
            <a:avLst/>
          </a:prstGeom>
          <a:ln>
            <a:noFill/>
          </a:ln>
        </p:spPr>
      </p:pic>
      <p:sp>
        <p:nvSpPr>
          <p:cNvPr id="596" name="CustomShape 2"/>
          <p:cNvSpPr/>
          <p:nvPr/>
        </p:nvSpPr>
        <p:spPr>
          <a:xfrm rot="10800000">
            <a:off x="4718520" y="833760"/>
            <a:ext cx="1282680" cy="360"/>
          </a:xfrm>
          <a:custGeom>
            <a:avLst/>
            <a:gdLst/>
            <a:ahLst/>
            <a:rect l="l" t="t" r="r" b="b"/>
            <a:pathLst>
              <a:path w="21600" h="21600">
                <a:moveTo>
                  <a:pt x="0" y="0"/>
                </a:moveTo>
                <a:lnTo>
                  <a:pt x="21600" y="21600"/>
                </a:lnTo>
              </a:path>
            </a:pathLst>
          </a:custGeom>
          <a:noFill/>
          <a:ln w="38160">
            <a:solidFill>
              <a:srgbClr val="0000ff"/>
            </a:solidFill>
            <a:round/>
            <a:headEnd len="med" type="triangle" w="med"/>
          </a:ln>
        </p:spPr>
        <p:style>
          <a:lnRef idx="0"/>
          <a:fillRef idx="0"/>
          <a:effectRef idx="0"/>
          <a:fontRef idx="minor"/>
        </p:style>
      </p:sp>
      <p:sp>
        <p:nvSpPr>
          <p:cNvPr id="597" name="CustomShape 3"/>
          <p:cNvSpPr/>
          <p:nvPr/>
        </p:nvSpPr>
        <p:spPr>
          <a:xfrm rot="10800000">
            <a:off x="4704480" y="2734560"/>
            <a:ext cx="1282680" cy="360"/>
          </a:xfrm>
          <a:custGeom>
            <a:avLst/>
            <a:gdLst/>
            <a:ahLst/>
            <a:rect l="l" t="t" r="r" b="b"/>
            <a:pathLst>
              <a:path w="21600" h="21600">
                <a:moveTo>
                  <a:pt x="0" y="0"/>
                </a:moveTo>
                <a:lnTo>
                  <a:pt x="21600" y="21600"/>
                </a:lnTo>
              </a:path>
            </a:pathLst>
          </a:custGeom>
          <a:noFill/>
          <a:ln w="38160">
            <a:solidFill>
              <a:srgbClr val="0000ff"/>
            </a:solidFill>
            <a:custDash>
              <a:ds d="400000" sp="300000"/>
            </a:custDash>
            <a:round/>
            <a:headEnd len="med" type="triangle" w="med"/>
          </a:ln>
        </p:spPr>
        <p:style>
          <a:lnRef idx="0"/>
          <a:fillRef idx="0"/>
          <a:effectRef idx="0"/>
          <a:fontRef idx="minor"/>
        </p:style>
      </p:sp>
      <p:sp>
        <p:nvSpPr>
          <p:cNvPr id="598" name="CustomShape 4"/>
          <p:cNvSpPr/>
          <p:nvPr/>
        </p:nvSpPr>
        <p:spPr>
          <a:xfrm rot="10800000">
            <a:off x="4704480" y="6052680"/>
            <a:ext cx="1282680" cy="360"/>
          </a:xfrm>
          <a:custGeom>
            <a:avLst/>
            <a:gdLst/>
            <a:ahLst/>
            <a:rect l="l" t="t" r="r" b="b"/>
            <a:pathLst>
              <a:path w="21600" h="21600">
                <a:moveTo>
                  <a:pt x="0" y="0"/>
                </a:moveTo>
                <a:lnTo>
                  <a:pt x="21600" y="21600"/>
                </a:lnTo>
              </a:path>
            </a:pathLst>
          </a:custGeom>
          <a:noFill/>
          <a:ln w="38160">
            <a:solidFill>
              <a:srgbClr val="0000ff"/>
            </a:solidFill>
            <a:custDash>
              <a:ds d="400000" sp="300000"/>
            </a:custDash>
            <a:round/>
            <a:headEnd len="med" type="triangle" w="med"/>
          </a:ln>
        </p:spPr>
        <p:style>
          <a:lnRef idx="0"/>
          <a:fillRef idx="0"/>
          <a:effectRef idx="0"/>
          <a:fontRef idx="minor"/>
        </p:style>
      </p:sp>
    </p:spTree>
  </p:cSld>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9"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Solutions</a:t>
            </a:r>
            <a:endParaRPr b="0" lang="en-US" sz="1400" spc="-1" strike="noStrike">
              <a:solidFill>
                <a:srgbClr val="000000"/>
              </a:solidFill>
              <a:uFill>
                <a:solidFill>
                  <a:srgbClr val="ffffff"/>
                </a:solidFill>
              </a:uFill>
              <a:latin typeface="Arial"/>
            </a:endParaRPr>
          </a:p>
        </p:txBody>
      </p:sp>
      <p:sp>
        <p:nvSpPr>
          <p:cNvPr id="600" name="TextShape 2"/>
          <p:cNvSpPr txBox="1"/>
          <p:nvPr/>
        </p:nvSpPr>
        <p:spPr>
          <a:xfrm>
            <a:off x="782640" y="1560240"/>
            <a:ext cx="7578360" cy="2493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You can either "force" loading to occur before button click, for example: </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Disable buttons until the JSON loads</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OR: Don't show buttons until the JSON loads </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OR: Don't show the UI at all until the JSON completes</a:t>
            </a:r>
            <a:endParaRPr b="0" lang="en-US" sz="1400" spc="-1" strike="noStrike">
              <a:solidFill>
                <a:srgbClr val="000000"/>
              </a:solidFill>
              <a:uFill>
                <a:solidFill>
                  <a:srgbClr val="ffffff"/>
                </a:solidFill>
              </a:uFill>
              <a:latin typeface="Arial"/>
            </a:endParaRPr>
          </a:p>
        </p:txBody>
      </p:sp>
    </p:spTree>
  </p:cSld>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1" name="Google Shape;493;p70" descr=""/>
          <p:cNvPicPr/>
          <p:nvPr/>
        </p:nvPicPr>
        <p:blipFill>
          <a:blip r:embed="rId1"/>
          <a:stretch/>
        </p:blipFill>
        <p:spPr>
          <a:xfrm>
            <a:off x="2762640" y="1014480"/>
            <a:ext cx="3116520" cy="2165760"/>
          </a:xfrm>
          <a:prstGeom prst="rect">
            <a:avLst/>
          </a:prstGeom>
          <a:ln w="19080">
            <a:solidFill>
              <a:srgbClr val="595959"/>
            </a:solidFill>
            <a:round/>
          </a:ln>
        </p:spPr>
      </p:pic>
      <p:sp>
        <p:nvSpPr>
          <p:cNvPr id="602" name="CustomShape 1"/>
          <p:cNvSpPr/>
          <p:nvPr/>
        </p:nvSpPr>
        <p:spPr>
          <a:xfrm flipH="1" rot="10800000">
            <a:off x="7008840" y="1297080"/>
            <a:ext cx="1120320" cy="6336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603" name="TextShape 2"/>
          <p:cNvSpPr txBox="1"/>
          <p:nvPr/>
        </p:nvSpPr>
        <p:spPr>
          <a:xfrm>
            <a:off x="279360" y="1199160"/>
            <a:ext cx="2398320" cy="1979640"/>
          </a:xfrm>
          <a:prstGeom prst="rect">
            <a:avLst/>
          </a:prstGeom>
          <a:noFill/>
          <a:ln>
            <a:noFill/>
          </a:ln>
        </p:spPr>
        <p:txBody>
          <a:bodyPr tIns="91440" bIns="91440"/>
          <a:p>
            <a:pPr algn="ctr">
              <a:lnSpc>
                <a:spcPct val="115000"/>
              </a:lnSpc>
            </a:pPr>
            <a:r>
              <a:rPr b="0" lang="en-US" sz="2400" spc="-1" strike="noStrike">
                <a:solidFill>
                  <a:srgbClr val="595959"/>
                </a:solidFill>
                <a:uFill>
                  <a:solidFill>
                    <a:srgbClr val="ffffff"/>
                  </a:solidFill>
                </a:uFill>
                <a:latin typeface="文泉驿微米黑"/>
                <a:ea typeface="Calibri"/>
              </a:rPr>
              <a:t>The browser is fetching </a:t>
            </a:r>
            <a:r>
              <a:rPr b="0" lang="en-US" sz="2400" spc="-1" strike="noStrike">
                <a:solidFill>
                  <a:srgbClr val="595959"/>
                </a:solidFill>
                <a:uFill>
                  <a:solidFill>
                    <a:srgbClr val="ffffff"/>
                  </a:solidFill>
                </a:uFill>
                <a:latin typeface="文泉驿微米黑"/>
                <a:ea typeface="Consolas"/>
              </a:rPr>
              <a:t>albums.json</a:t>
            </a:r>
            <a:r>
              <a:rPr b="0" lang="en-US" sz="2400" spc="-1" strike="noStrike">
                <a:solidFill>
                  <a:srgbClr val="595959"/>
                </a:solidFill>
                <a:uFill>
                  <a:solidFill>
                    <a:srgbClr val="ffffff"/>
                  </a:solidFill>
                </a:uFill>
                <a:latin typeface="文泉驿微米黑"/>
                <a:ea typeface="Calibri"/>
              </a:rPr>
              <a:t>...</a:t>
            </a:r>
            <a:endParaRPr b="0" lang="en-US" sz="1400" spc="-1" strike="noStrike">
              <a:solidFill>
                <a:srgbClr val="000000"/>
              </a:solidFill>
              <a:uFill>
                <a:solidFill>
                  <a:srgbClr val="ffffff"/>
                </a:solidFill>
              </a:uFill>
              <a:latin typeface="Arial"/>
            </a:endParaRPr>
          </a:p>
        </p:txBody>
      </p:sp>
      <p:pic>
        <p:nvPicPr>
          <p:cNvPr id="604" name="Google Shape;496;p70" descr=""/>
          <p:cNvPicPr/>
          <p:nvPr/>
        </p:nvPicPr>
        <p:blipFill>
          <a:blip r:embed="rId2"/>
          <a:stretch/>
        </p:blipFill>
        <p:spPr>
          <a:xfrm>
            <a:off x="3011040" y="1325520"/>
            <a:ext cx="2620440" cy="1727280"/>
          </a:xfrm>
          <a:prstGeom prst="rect">
            <a:avLst/>
          </a:prstGeom>
          <a:ln>
            <a:noFill/>
          </a:ln>
        </p:spPr>
      </p:pic>
      <p:sp>
        <p:nvSpPr>
          <p:cNvPr id="605" name="CustomShape 3"/>
          <p:cNvSpPr/>
          <p:nvPr/>
        </p:nvSpPr>
        <p:spPr>
          <a:xfrm>
            <a:off x="7016760" y="0"/>
            <a:ext cx="1491840" cy="1205640"/>
          </a:xfrm>
          <a:prstGeom prst="cloud">
            <a:avLst/>
          </a:prstGeom>
          <a:solidFill>
            <a:srgbClr val="9fc5e8"/>
          </a:solidFill>
          <a:ln>
            <a:noFill/>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Calibri"/>
                <a:ea typeface="Calibri"/>
              </a:rPr>
              <a:t>...</a:t>
            </a:r>
            <a:endParaRPr b="0" lang="en-US" sz="1400" spc="-1" strike="noStrike">
              <a:solidFill>
                <a:srgbClr val="000000"/>
              </a:solidFill>
              <a:uFill>
                <a:solidFill>
                  <a:srgbClr val="ffffff"/>
                </a:solidFill>
              </a:uFill>
              <a:latin typeface="Arial"/>
            </a:endParaRPr>
          </a:p>
        </p:txBody>
      </p:sp>
    </p:spTree>
  </p:cSld>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6" name="Google Shape;502;p71" descr=""/>
          <p:cNvPicPr/>
          <p:nvPr/>
        </p:nvPicPr>
        <p:blipFill>
          <a:blip r:embed="rId1"/>
          <a:stretch/>
        </p:blipFill>
        <p:spPr>
          <a:xfrm>
            <a:off x="2762640" y="1014480"/>
            <a:ext cx="3116520" cy="2165760"/>
          </a:xfrm>
          <a:prstGeom prst="rect">
            <a:avLst/>
          </a:prstGeom>
          <a:ln w="19080">
            <a:solidFill>
              <a:srgbClr val="595959"/>
            </a:solidFill>
            <a:round/>
          </a:ln>
        </p:spPr>
      </p:pic>
      <p:sp>
        <p:nvSpPr>
          <p:cNvPr id="607" name="CustomShape 1"/>
          <p:cNvSpPr/>
          <p:nvPr/>
        </p:nvSpPr>
        <p:spPr>
          <a:xfrm flipH="1" rot="10800000">
            <a:off x="7008840" y="1297080"/>
            <a:ext cx="1120320" cy="6336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608" name="TextShape 2"/>
          <p:cNvSpPr txBox="1"/>
          <p:nvPr/>
        </p:nvSpPr>
        <p:spPr>
          <a:xfrm>
            <a:off x="1590840" y="4258800"/>
            <a:ext cx="2398320" cy="1979640"/>
          </a:xfrm>
          <a:prstGeom prst="rect">
            <a:avLst/>
          </a:prstGeom>
          <a:noFill/>
          <a:ln>
            <a:noFill/>
          </a:ln>
        </p:spPr>
        <p:txBody>
          <a:bodyPr tIns="91440" bIns="91440"/>
          <a:p>
            <a:pPr algn="ctr">
              <a:lnSpc>
                <a:spcPct val="115000"/>
              </a:lnSpc>
            </a:pPr>
            <a:r>
              <a:rPr b="0" lang="en-US" sz="2400" spc="-1" strike="noStrike">
                <a:solidFill>
                  <a:srgbClr val="595959"/>
                </a:solidFill>
                <a:uFill>
                  <a:solidFill>
                    <a:srgbClr val="ffffff"/>
                  </a:solidFill>
                </a:uFill>
                <a:latin typeface="文泉驿微米黑"/>
                <a:ea typeface="Calibri"/>
              </a:rPr>
              <a:t>User clicks a button, so the event handler is running</a:t>
            </a:r>
            <a:endParaRPr b="0" lang="en-US" sz="1400" spc="-1" strike="noStrike">
              <a:solidFill>
                <a:srgbClr val="000000"/>
              </a:solidFill>
              <a:uFill>
                <a:solidFill>
                  <a:srgbClr val="ffffff"/>
                </a:solidFill>
              </a:uFill>
              <a:latin typeface="Arial"/>
            </a:endParaRPr>
          </a:p>
        </p:txBody>
      </p:sp>
      <p:pic>
        <p:nvPicPr>
          <p:cNvPr id="609" name="Google Shape;505;p71" descr=""/>
          <p:cNvPicPr/>
          <p:nvPr/>
        </p:nvPicPr>
        <p:blipFill>
          <a:blip r:embed="rId2"/>
          <a:stretch/>
        </p:blipFill>
        <p:spPr>
          <a:xfrm>
            <a:off x="3011040" y="1325520"/>
            <a:ext cx="2620440" cy="1727280"/>
          </a:xfrm>
          <a:prstGeom prst="rect">
            <a:avLst/>
          </a:prstGeom>
          <a:ln>
            <a:noFill/>
          </a:ln>
        </p:spPr>
      </p:pic>
      <p:pic>
        <p:nvPicPr>
          <p:cNvPr id="610" name="Google Shape;506;p71" descr=""/>
          <p:cNvPicPr/>
          <p:nvPr/>
        </p:nvPicPr>
        <p:blipFill>
          <a:blip r:embed="rId3"/>
          <a:srcRect l="0" t="12132" r="83236" b="88505"/>
          <a:stretch/>
        </p:blipFill>
        <p:spPr>
          <a:xfrm>
            <a:off x="3197520" y="3670560"/>
            <a:ext cx="3012840" cy="662760"/>
          </a:xfrm>
          <a:prstGeom prst="rect">
            <a:avLst/>
          </a:prstGeom>
          <a:ln>
            <a:noFill/>
          </a:ln>
        </p:spPr>
      </p:pic>
      <p:pic>
        <p:nvPicPr>
          <p:cNvPr id="611" name="Google Shape;507;p71" descr=""/>
          <p:cNvPicPr/>
          <p:nvPr/>
        </p:nvPicPr>
        <p:blipFill>
          <a:blip r:embed="rId4"/>
          <a:stretch/>
        </p:blipFill>
        <p:spPr>
          <a:xfrm>
            <a:off x="4895640" y="4074480"/>
            <a:ext cx="763200" cy="763200"/>
          </a:xfrm>
          <a:prstGeom prst="rect">
            <a:avLst/>
          </a:prstGeom>
          <a:ln>
            <a:noFill/>
          </a:ln>
        </p:spPr>
      </p:pic>
      <p:sp>
        <p:nvSpPr>
          <p:cNvPr id="612" name="CustomShape 3"/>
          <p:cNvSpPr/>
          <p:nvPr/>
        </p:nvSpPr>
        <p:spPr>
          <a:xfrm flipH="1" rot="10800000">
            <a:off x="7008840" y="1297080"/>
            <a:ext cx="1120320" cy="6336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613" name="CustomShape 4"/>
          <p:cNvSpPr/>
          <p:nvPr/>
        </p:nvSpPr>
        <p:spPr>
          <a:xfrm>
            <a:off x="7016760" y="0"/>
            <a:ext cx="1491840" cy="1205640"/>
          </a:xfrm>
          <a:prstGeom prst="cloud">
            <a:avLst/>
          </a:prstGeom>
          <a:solidFill>
            <a:srgbClr val="9fc5e8"/>
          </a:solidFill>
          <a:ln>
            <a:noFill/>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Calibri"/>
                <a:ea typeface="Calibri"/>
              </a:rPr>
              <a:t>...</a:t>
            </a:r>
            <a:endParaRPr b="0" lang="en-US" sz="1400" spc="-1" strike="noStrike">
              <a:solidFill>
                <a:srgbClr val="000000"/>
              </a:solidFill>
              <a:uFill>
                <a:solidFill>
                  <a:srgbClr val="ffffff"/>
                </a:solidFill>
              </a:uFill>
              <a:latin typeface="Arial"/>
            </a:endParaRPr>
          </a:p>
        </p:txBody>
      </p:sp>
    </p:spTree>
  </p:cSld>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4" name="Google Shape;514;p72" descr=""/>
          <p:cNvPicPr/>
          <p:nvPr/>
        </p:nvPicPr>
        <p:blipFill>
          <a:blip r:embed="rId1"/>
          <a:stretch/>
        </p:blipFill>
        <p:spPr>
          <a:xfrm>
            <a:off x="1690920" y="1243080"/>
            <a:ext cx="3116520" cy="2165760"/>
          </a:xfrm>
          <a:prstGeom prst="rect">
            <a:avLst/>
          </a:prstGeom>
          <a:ln w="19080">
            <a:solidFill>
              <a:srgbClr val="595959"/>
            </a:solidFill>
            <a:round/>
          </a:ln>
        </p:spPr>
      </p:pic>
      <p:sp>
        <p:nvSpPr>
          <p:cNvPr id="615" name="CustomShape 1"/>
          <p:cNvSpPr/>
          <p:nvPr/>
        </p:nvSpPr>
        <p:spPr>
          <a:xfrm flipH="1" rot="10800000">
            <a:off x="5936760" y="1525680"/>
            <a:ext cx="1120320" cy="6336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616" name="TextShape 2"/>
          <p:cNvSpPr txBox="1"/>
          <p:nvPr/>
        </p:nvSpPr>
        <p:spPr>
          <a:xfrm>
            <a:off x="123480" y="4282200"/>
            <a:ext cx="3396960" cy="1979640"/>
          </a:xfrm>
          <a:prstGeom prst="rect">
            <a:avLst/>
          </a:prstGeom>
          <a:noFill/>
          <a:ln>
            <a:noFill/>
          </a:ln>
        </p:spPr>
        <p:txBody>
          <a:bodyPr tIns="91440" bIns="91440" anchor="ctr"/>
          <a:p>
            <a:pPr algn="ctr">
              <a:lnSpc>
                <a:spcPct val="115000"/>
              </a:lnSpc>
            </a:pPr>
            <a:r>
              <a:rPr b="0" lang="en-US" sz="2400" spc="-1" strike="noStrike">
                <a:solidFill>
                  <a:srgbClr val="595959"/>
                </a:solidFill>
                <a:uFill>
                  <a:solidFill>
                    <a:srgbClr val="ffffff"/>
                  </a:solidFill>
                </a:uFill>
                <a:latin typeface="文泉驿微米黑"/>
                <a:ea typeface="Calibri"/>
              </a:rPr>
              <a:t>Is it possible that </a:t>
            </a:r>
            <a:r>
              <a:rPr b="1" lang="en-US" sz="2400" spc="-1" strike="noStrike">
                <a:solidFill>
                  <a:srgbClr val="595959"/>
                </a:solidFill>
                <a:uFill>
                  <a:solidFill>
                    <a:srgbClr val="ffffff"/>
                  </a:solidFill>
                </a:uFill>
                <a:latin typeface="文泉驿微米黑"/>
                <a:ea typeface="Calibri"/>
              </a:rPr>
              <a:t>while </a:t>
            </a:r>
            <a:r>
              <a:rPr b="0" lang="en-US" sz="2400" spc="-1" strike="noStrike">
                <a:solidFill>
                  <a:srgbClr val="595959"/>
                </a:solidFill>
                <a:uFill>
                  <a:solidFill>
                    <a:srgbClr val="ffffff"/>
                  </a:solidFill>
                </a:uFill>
                <a:latin typeface="文泉驿微米黑"/>
                <a:ea typeface="Calibri"/>
              </a:rPr>
              <a:t>the click handler is still running (still on the call stack), the </a:t>
            </a:r>
            <a:r>
              <a:rPr b="0" lang="en-US" sz="2400" spc="-1" strike="noStrike">
                <a:solidFill>
                  <a:srgbClr val="595959"/>
                </a:solidFill>
                <a:uFill>
                  <a:solidFill>
                    <a:srgbClr val="ffffff"/>
                  </a:solidFill>
                </a:uFill>
                <a:latin typeface="文泉驿微米黑"/>
                <a:ea typeface="Consolas"/>
              </a:rPr>
              <a:t>fetch() </a:t>
            </a:r>
            <a:r>
              <a:rPr b="0" lang="en-US" sz="2400" spc="-1" strike="noStrike">
                <a:solidFill>
                  <a:srgbClr val="595959"/>
                </a:solidFill>
                <a:uFill>
                  <a:solidFill>
                    <a:srgbClr val="ffffff"/>
                  </a:solidFill>
                </a:uFill>
                <a:latin typeface="文泉驿微米黑"/>
                <a:ea typeface="Calibri"/>
              </a:rPr>
              <a:t>callback also fires?</a:t>
            </a:r>
            <a:endParaRPr b="0" lang="en-US" sz="1400" spc="-1" strike="noStrike">
              <a:solidFill>
                <a:srgbClr val="000000"/>
              </a:solidFill>
              <a:uFill>
                <a:solidFill>
                  <a:srgbClr val="ffffff"/>
                </a:solidFill>
              </a:uFill>
              <a:latin typeface="Arial"/>
            </a:endParaRPr>
          </a:p>
        </p:txBody>
      </p:sp>
      <p:pic>
        <p:nvPicPr>
          <p:cNvPr id="617" name="Google Shape;517;p72" descr=""/>
          <p:cNvPicPr/>
          <p:nvPr/>
        </p:nvPicPr>
        <p:blipFill>
          <a:blip r:embed="rId2"/>
          <a:stretch/>
        </p:blipFill>
        <p:spPr>
          <a:xfrm>
            <a:off x="1938960" y="1554120"/>
            <a:ext cx="2620440" cy="1727280"/>
          </a:xfrm>
          <a:prstGeom prst="rect">
            <a:avLst/>
          </a:prstGeom>
          <a:ln>
            <a:noFill/>
          </a:ln>
        </p:spPr>
      </p:pic>
      <p:sp>
        <p:nvSpPr>
          <p:cNvPr id="618" name="CustomShape 3"/>
          <p:cNvSpPr/>
          <p:nvPr/>
        </p:nvSpPr>
        <p:spPr>
          <a:xfrm flipH="1" rot="10800000">
            <a:off x="5936760" y="1525680"/>
            <a:ext cx="1120320" cy="6336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619" name="CustomShape 4"/>
          <p:cNvSpPr/>
          <p:nvPr/>
        </p:nvSpPr>
        <p:spPr>
          <a:xfrm>
            <a:off x="5945040" y="228600"/>
            <a:ext cx="1491840" cy="1205640"/>
          </a:xfrm>
          <a:prstGeom prst="cloud">
            <a:avLst/>
          </a:prstGeom>
          <a:solidFill>
            <a:srgbClr val="9fc5e8"/>
          </a:solidFill>
          <a:ln>
            <a:noFill/>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Calibri"/>
                <a:ea typeface="Calibri"/>
              </a:rPr>
              <a:t>...</a:t>
            </a:r>
            <a:endParaRPr b="0" lang="en-US" sz="1400" spc="-1" strike="noStrike">
              <a:solidFill>
                <a:srgbClr val="000000"/>
              </a:solidFill>
              <a:uFill>
                <a:solidFill>
                  <a:srgbClr val="ffffff"/>
                </a:solidFill>
              </a:uFill>
              <a:latin typeface="Arial"/>
            </a:endParaRPr>
          </a:p>
        </p:txBody>
      </p:sp>
      <p:sp>
        <p:nvSpPr>
          <p:cNvPr id="620" name="CustomShape 5"/>
          <p:cNvSpPr/>
          <p:nvPr/>
        </p:nvSpPr>
        <p:spPr>
          <a:xfrm flipH="1" rot="10800000">
            <a:off x="5936760" y="1876680"/>
            <a:ext cx="1120320" cy="633600"/>
          </a:xfrm>
          <a:custGeom>
            <a:avLst/>
            <a:gdLst/>
            <a:ahLst/>
            <a:rect l="l" t="t" r="r" b="b"/>
            <a:pathLst>
              <a:path w="21600" h="21600">
                <a:moveTo>
                  <a:pt x="0" y="0"/>
                </a:moveTo>
                <a:lnTo>
                  <a:pt x="21600" y="21600"/>
                </a:lnTo>
              </a:path>
            </a:pathLst>
          </a:custGeom>
          <a:noFill/>
          <a:ln w="38160">
            <a:solidFill>
              <a:srgbClr val="0000ff"/>
            </a:solidFill>
            <a:custDash>
              <a:ds d="400000" sp="300000"/>
            </a:custDash>
            <a:round/>
            <a:headEnd len="med" type="triangle" w="med"/>
          </a:ln>
        </p:spPr>
        <p:style>
          <a:lnRef idx="0"/>
          <a:fillRef idx="0"/>
          <a:effectRef idx="0"/>
          <a:fontRef idx="minor"/>
        </p:style>
      </p:sp>
      <p:pic>
        <p:nvPicPr>
          <p:cNvPr id="621" name="Google Shape;521;p72" descr=""/>
          <p:cNvPicPr/>
          <p:nvPr/>
        </p:nvPicPr>
        <p:blipFill>
          <a:blip r:embed="rId3"/>
          <a:stretch/>
        </p:blipFill>
        <p:spPr>
          <a:xfrm>
            <a:off x="4447800" y="3604680"/>
            <a:ext cx="4574520" cy="1610280"/>
          </a:xfrm>
          <a:prstGeom prst="rect">
            <a:avLst/>
          </a:prstGeom>
          <a:ln>
            <a:noFill/>
          </a:ln>
        </p:spPr>
      </p:pic>
      <p:sp>
        <p:nvSpPr>
          <p:cNvPr id="622" name="CustomShape 6"/>
          <p:cNvSpPr/>
          <p:nvPr/>
        </p:nvSpPr>
        <p:spPr>
          <a:xfrm rot="10800000">
            <a:off x="4744080" y="4410000"/>
            <a:ext cx="1282680" cy="360"/>
          </a:xfrm>
          <a:custGeom>
            <a:avLst/>
            <a:gdLst/>
            <a:ahLst/>
            <a:rect l="l" t="t" r="r" b="b"/>
            <a:pathLst>
              <a:path w="21600" h="21600">
                <a:moveTo>
                  <a:pt x="0" y="0"/>
                </a:moveTo>
                <a:lnTo>
                  <a:pt x="21600" y="21600"/>
                </a:lnTo>
              </a:path>
            </a:pathLst>
          </a:custGeom>
          <a:noFill/>
          <a:ln w="38160">
            <a:solidFill>
              <a:srgbClr val="0000ff"/>
            </a:solidFill>
            <a:custDash>
              <a:ds d="400000" sp="300000"/>
            </a:custDash>
            <a:round/>
            <a:headEnd len="med" type="triangle" w="med"/>
          </a:ln>
        </p:spPr>
        <p:style>
          <a:lnRef idx="0"/>
          <a:fillRef idx="0"/>
          <a:effectRef idx="0"/>
          <a:fontRef idx="minor"/>
        </p:style>
      </p:sp>
      <p:pic>
        <p:nvPicPr>
          <p:cNvPr id="623" name="Google Shape;523;p72" descr=""/>
          <p:cNvPicPr/>
          <p:nvPr/>
        </p:nvPicPr>
        <p:blipFill>
          <a:blip r:embed="rId4"/>
          <a:srcRect l="0" t="44525" r="0" b="29409"/>
          <a:stretch/>
        </p:blipFill>
        <p:spPr>
          <a:xfrm>
            <a:off x="4425120" y="5352480"/>
            <a:ext cx="3908520" cy="1368720"/>
          </a:xfrm>
          <a:prstGeom prst="rect">
            <a:avLst/>
          </a:prstGeom>
          <a:ln>
            <a:noFill/>
          </a:ln>
        </p:spPr>
      </p:pic>
      <p:sp>
        <p:nvSpPr>
          <p:cNvPr id="624" name="CustomShape 7"/>
          <p:cNvSpPr/>
          <p:nvPr/>
        </p:nvSpPr>
        <p:spPr>
          <a:xfrm rot="10800000">
            <a:off x="4685760" y="5906520"/>
            <a:ext cx="1165320" cy="360"/>
          </a:xfrm>
          <a:custGeom>
            <a:avLst/>
            <a:gdLst/>
            <a:ahLst/>
            <a:rect l="l" t="t" r="r" b="b"/>
            <a:pathLst>
              <a:path w="21600" h="21600">
                <a:moveTo>
                  <a:pt x="0" y="0"/>
                </a:moveTo>
                <a:lnTo>
                  <a:pt x="21600" y="21600"/>
                </a:lnTo>
              </a:path>
            </a:pathLst>
          </a:custGeom>
          <a:noFill/>
          <a:ln w="38160">
            <a:solidFill>
              <a:srgbClr val="0000ff"/>
            </a:solidFill>
            <a:custDash>
              <a:ds d="400000" sp="300000"/>
            </a:custDash>
            <a:round/>
            <a:headEnd len="med" type="triangle" w="med"/>
          </a:ln>
        </p:spPr>
        <p:style>
          <a:lnRef idx="0"/>
          <a:fillRef idx="0"/>
          <a:effectRef idx="0"/>
          <a:fontRef idx="minor"/>
        </p:style>
      </p:sp>
    </p:spTree>
  </p:cSld>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5" name="Google Shape;529;p73" descr=""/>
          <p:cNvPicPr/>
          <p:nvPr/>
        </p:nvPicPr>
        <p:blipFill>
          <a:blip r:embed="rId1"/>
          <a:stretch/>
        </p:blipFill>
        <p:spPr>
          <a:xfrm>
            <a:off x="1690920" y="1243080"/>
            <a:ext cx="3116520" cy="2165760"/>
          </a:xfrm>
          <a:prstGeom prst="rect">
            <a:avLst/>
          </a:prstGeom>
          <a:ln w="19080">
            <a:solidFill>
              <a:srgbClr val="595959"/>
            </a:solidFill>
            <a:round/>
          </a:ln>
        </p:spPr>
      </p:pic>
      <p:sp>
        <p:nvSpPr>
          <p:cNvPr id="626" name="CustomShape 1"/>
          <p:cNvSpPr/>
          <p:nvPr/>
        </p:nvSpPr>
        <p:spPr>
          <a:xfrm flipH="1" rot="10800000">
            <a:off x="5936760" y="1525680"/>
            <a:ext cx="1120320" cy="6336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627" name="TextShape 2"/>
          <p:cNvSpPr txBox="1"/>
          <p:nvPr/>
        </p:nvSpPr>
        <p:spPr>
          <a:xfrm>
            <a:off x="123480" y="4282200"/>
            <a:ext cx="3396960" cy="1979640"/>
          </a:xfrm>
          <a:prstGeom prst="rect">
            <a:avLst/>
          </a:prstGeom>
          <a:noFill/>
          <a:ln>
            <a:noFill/>
          </a:ln>
        </p:spPr>
        <p:txBody>
          <a:bodyPr tIns="91440" bIns="91440" anchor="ctr"/>
          <a:p>
            <a:pPr algn="ctr">
              <a:lnSpc>
                <a:spcPct val="115000"/>
              </a:lnSpc>
            </a:pPr>
            <a:r>
              <a:rPr b="0" lang="en-US" sz="2400" spc="-1" strike="noStrike">
                <a:solidFill>
                  <a:srgbClr val="595959"/>
                </a:solidFill>
                <a:uFill>
                  <a:solidFill>
                    <a:srgbClr val="ffffff"/>
                  </a:solidFill>
                </a:uFill>
                <a:latin typeface="文泉驿微米黑"/>
                <a:ea typeface="Calibri"/>
              </a:rPr>
              <a:t>The answer is </a:t>
            </a:r>
            <a:r>
              <a:rPr b="1" lang="en-US" sz="2400" spc="-1" strike="noStrike">
                <a:solidFill>
                  <a:srgbClr val="595959"/>
                </a:solidFill>
                <a:uFill>
                  <a:solidFill>
                    <a:srgbClr val="ffffff"/>
                  </a:solidFill>
                </a:uFill>
                <a:latin typeface="文泉驿微米黑"/>
                <a:ea typeface="Calibri"/>
              </a:rPr>
              <a:t>No</a:t>
            </a:r>
            <a:r>
              <a:rPr b="0" lang="en-US" sz="2400" spc="-1" strike="noStrike">
                <a:solidFill>
                  <a:srgbClr val="595959"/>
                </a:solidFill>
                <a:uFill>
                  <a:solidFill>
                    <a:srgbClr val="ffffff"/>
                  </a:solidFill>
                </a:uFill>
                <a:latin typeface="文泉驿微米黑"/>
                <a:ea typeface="Calibri"/>
              </a:rPr>
              <a:t>, because JavaScript is </a:t>
            </a:r>
            <a:r>
              <a:rPr b="1" lang="en-US" sz="2400" spc="-1" strike="noStrike">
                <a:solidFill>
                  <a:srgbClr val="595959"/>
                </a:solidFill>
                <a:uFill>
                  <a:solidFill>
                    <a:srgbClr val="ffffff"/>
                  </a:solidFill>
                </a:uFill>
                <a:latin typeface="文泉驿微米黑"/>
                <a:ea typeface="Calibri"/>
              </a:rPr>
              <a:t>single-threaded</a:t>
            </a:r>
            <a:r>
              <a:rPr b="0" lang="en-US" sz="2400" spc="-1" strike="noStrike">
                <a:solidFill>
                  <a:srgbClr val="595959"/>
                </a:solidFill>
                <a:uFill>
                  <a:solidFill>
                    <a:srgbClr val="ffffff"/>
                  </a:solidFill>
                </a:uFill>
                <a:latin typeface="文泉驿微米黑"/>
                <a:ea typeface="Calibri"/>
              </a:rPr>
              <a:t>.</a:t>
            </a:r>
            <a:endParaRPr b="0" lang="en-US" sz="1400" spc="-1" strike="noStrike">
              <a:solidFill>
                <a:srgbClr val="000000"/>
              </a:solidFill>
              <a:uFill>
                <a:solidFill>
                  <a:srgbClr val="ffffff"/>
                </a:solidFill>
              </a:uFill>
              <a:latin typeface="Arial"/>
            </a:endParaRPr>
          </a:p>
        </p:txBody>
      </p:sp>
      <p:pic>
        <p:nvPicPr>
          <p:cNvPr id="628" name="Google Shape;532;p73" descr=""/>
          <p:cNvPicPr/>
          <p:nvPr/>
        </p:nvPicPr>
        <p:blipFill>
          <a:blip r:embed="rId2"/>
          <a:stretch/>
        </p:blipFill>
        <p:spPr>
          <a:xfrm>
            <a:off x="1938960" y="1554120"/>
            <a:ext cx="2620440" cy="1727280"/>
          </a:xfrm>
          <a:prstGeom prst="rect">
            <a:avLst/>
          </a:prstGeom>
          <a:ln>
            <a:noFill/>
          </a:ln>
        </p:spPr>
      </p:pic>
      <p:sp>
        <p:nvSpPr>
          <p:cNvPr id="629" name="CustomShape 3"/>
          <p:cNvSpPr/>
          <p:nvPr/>
        </p:nvSpPr>
        <p:spPr>
          <a:xfrm flipH="1" rot="10800000">
            <a:off x="5936760" y="1525680"/>
            <a:ext cx="1120320" cy="633600"/>
          </a:xfrm>
          <a:custGeom>
            <a:avLst/>
            <a:gdLst/>
            <a:ahLst/>
            <a:rect l="l" t="t" r="r" b="b"/>
            <a:pathLst>
              <a:path w="21600" h="21600">
                <a:moveTo>
                  <a:pt x="0" y="0"/>
                </a:moveTo>
                <a:lnTo>
                  <a:pt x="21600" y="21600"/>
                </a:lnTo>
              </a:path>
            </a:pathLst>
          </a:custGeom>
          <a:noFill/>
          <a:ln w="38160">
            <a:solidFill>
              <a:srgbClr val="595959"/>
            </a:solidFill>
            <a:round/>
            <a:tailEnd len="med" type="triangle" w="med"/>
          </a:ln>
        </p:spPr>
        <p:style>
          <a:lnRef idx="0"/>
          <a:fillRef idx="0"/>
          <a:effectRef idx="0"/>
          <a:fontRef idx="minor"/>
        </p:style>
      </p:sp>
      <p:sp>
        <p:nvSpPr>
          <p:cNvPr id="630" name="CustomShape 4"/>
          <p:cNvSpPr/>
          <p:nvPr/>
        </p:nvSpPr>
        <p:spPr>
          <a:xfrm>
            <a:off x="5945040" y="228600"/>
            <a:ext cx="1491840" cy="1205640"/>
          </a:xfrm>
          <a:prstGeom prst="cloud">
            <a:avLst/>
          </a:prstGeom>
          <a:solidFill>
            <a:srgbClr val="9fc5e8"/>
          </a:solidFill>
          <a:ln>
            <a:noFill/>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Calibri"/>
                <a:ea typeface="Calibri"/>
              </a:rPr>
              <a:t>...</a:t>
            </a:r>
            <a:endParaRPr b="0" lang="en-US" sz="1400" spc="-1" strike="noStrike">
              <a:solidFill>
                <a:srgbClr val="000000"/>
              </a:solidFill>
              <a:uFill>
                <a:solidFill>
                  <a:srgbClr val="ffffff"/>
                </a:solidFill>
              </a:uFill>
              <a:latin typeface="Arial"/>
            </a:endParaRPr>
          </a:p>
        </p:txBody>
      </p:sp>
      <p:sp>
        <p:nvSpPr>
          <p:cNvPr id="631" name="CustomShape 5"/>
          <p:cNvSpPr/>
          <p:nvPr/>
        </p:nvSpPr>
        <p:spPr>
          <a:xfrm flipH="1" rot="10800000">
            <a:off x="5936760" y="1876680"/>
            <a:ext cx="1120320" cy="633600"/>
          </a:xfrm>
          <a:custGeom>
            <a:avLst/>
            <a:gdLst/>
            <a:ahLst/>
            <a:rect l="l" t="t" r="r" b="b"/>
            <a:pathLst>
              <a:path w="21600" h="21600">
                <a:moveTo>
                  <a:pt x="0" y="0"/>
                </a:moveTo>
                <a:lnTo>
                  <a:pt x="21600" y="21600"/>
                </a:lnTo>
              </a:path>
            </a:pathLst>
          </a:custGeom>
          <a:noFill/>
          <a:ln w="38160">
            <a:solidFill>
              <a:srgbClr val="0000ff"/>
            </a:solidFill>
            <a:custDash>
              <a:ds d="400000" sp="300000"/>
            </a:custDash>
            <a:round/>
            <a:headEnd len="med" type="triangle" w="med"/>
          </a:ln>
        </p:spPr>
        <p:style>
          <a:lnRef idx="0"/>
          <a:fillRef idx="0"/>
          <a:effectRef idx="0"/>
          <a:fontRef idx="minor"/>
        </p:style>
      </p:sp>
      <p:pic>
        <p:nvPicPr>
          <p:cNvPr id="632" name="Google Shape;536;p73" descr=""/>
          <p:cNvPicPr/>
          <p:nvPr/>
        </p:nvPicPr>
        <p:blipFill>
          <a:blip r:embed="rId3"/>
          <a:stretch/>
        </p:blipFill>
        <p:spPr>
          <a:xfrm>
            <a:off x="4447800" y="3604680"/>
            <a:ext cx="4574520" cy="1610280"/>
          </a:xfrm>
          <a:prstGeom prst="rect">
            <a:avLst/>
          </a:prstGeom>
          <a:ln>
            <a:noFill/>
          </a:ln>
        </p:spPr>
      </p:pic>
      <p:sp>
        <p:nvSpPr>
          <p:cNvPr id="633" name="CustomShape 6"/>
          <p:cNvSpPr/>
          <p:nvPr/>
        </p:nvSpPr>
        <p:spPr>
          <a:xfrm rot="10800000">
            <a:off x="4744080" y="4410000"/>
            <a:ext cx="1282680" cy="360"/>
          </a:xfrm>
          <a:custGeom>
            <a:avLst/>
            <a:gdLst/>
            <a:ahLst/>
            <a:rect l="l" t="t" r="r" b="b"/>
            <a:pathLst>
              <a:path w="21600" h="21600">
                <a:moveTo>
                  <a:pt x="0" y="0"/>
                </a:moveTo>
                <a:lnTo>
                  <a:pt x="21600" y="21600"/>
                </a:lnTo>
              </a:path>
            </a:pathLst>
          </a:custGeom>
          <a:noFill/>
          <a:ln w="38160">
            <a:solidFill>
              <a:srgbClr val="0000ff"/>
            </a:solidFill>
            <a:custDash>
              <a:ds d="400000" sp="300000"/>
            </a:custDash>
            <a:round/>
            <a:headEnd len="med" type="triangle" w="med"/>
          </a:ln>
        </p:spPr>
        <p:style>
          <a:lnRef idx="0"/>
          <a:fillRef idx="0"/>
          <a:effectRef idx="0"/>
          <a:fontRef idx="minor"/>
        </p:style>
      </p:sp>
      <p:pic>
        <p:nvPicPr>
          <p:cNvPr id="634" name="Google Shape;538;p73" descr=""/>
          <p:cNvPicPr/>
          <p:nvPr/>
        </p:nvPicPr>
        <p:blipFill>
          <a:blip r:embed="rId4"/>
          <a:srcRect l="0" t="44525" r="0" b="29409"/>
          <a:stretch/>
        </p:blipFill>
        <p:spPr>
          <a:xfrm>
            <a:off x="4425120" y="5352480"/>
            <a:ext cx="3908520" cy="1368720"/>
          </a:xfrm>
          <a:prstGeom prst="rect">
            <a:avLst/>
          </a:prstGeom>
          <a:ln>
            <a:noFill/>
          </a:ln>
        </p:spPr>
      </p:pic>
      <p:sp>
        <p:nvSpPr>
          <p:cNvPr id="635" name="CustomShape 7"/>
          <p:cNvSpPr/>
          <p:nvPr/>
        </p:nvSpPr>
        <p:spPr>
          <a:xfrm rot="10800000">
            <a:off x="4685760" y="5906520"/>
            <a:ext cx="1165320" cy="360"/>
          </a:xfrm>
          <a:custGeom>
            <a:avLst/>
            <a:gdLst/>
            <a:ahLst/>
            <a:rect l="l" t="t" r="r" b="b"/>
            <a:pathLst>
              <a:path w="21600" h="21600">
                <a:moveTo>
                  <a:pt x="0" y="0"/>
                </a:moveTo>
                <a:lnTo>
                  <a:pt x="21600" y="21600"/>
                </a:lnTo>
              </a:path>
            </a:pathLst>
          </a:custGeom>
          <a:noFill/>
          <a:ln w="38160">
            <a:solidFill>
              <a:srgbClr val="0000ff"/>
            </a:solidFill>
            <a:custDash>
              <a:ds d="400000" sp="300000"/>
            </a:custDash>
            <a:round/>
            <a:headEnd len="med" type="triangle" w="med"/>
          </a:ln>
        </p:spPr>
        <p:style>
          <a:lnRef idx="0"/>
          <a:fillRef idx="0"/>
          <a:effectRef idx="0"/>
          <a:fontRef idx="minor"/>
        </p:style>
      </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 name="Google Shape;107;p21" descr=""/>
          <p:cNvPicPr/>
          <p:nvPr/>
        </p:nvPicPr>
        <p:blipFill>
          <a:blip r:embed="rId1"/>
          <a:stretch/>
        </p:blipFill>
        <p:spPr>
          <a:xfrm>
            <a:off x="65880" y="3600720"/>
            <a:ext cx="3980520" cy="2607120"/>
          </a:xfrm>
          <a:prstGeom prst="rect">
            <a:avLst/>
          </a:prstGeom>
          <a:ln>
            <a:noFill/>
          </a:ln>
        </p:spPr>
      </p:pic>
      <p:pic>
        <p:nvPicPr>
          <p:cNvPr id="170" name="Google Shape;108;p21" descr=""/>
          <p:cNvPicPr/>
          <p:nvPr/>
        </p:nvPicPr>
        <p:blipFill>
          <a:blip r:embed="rId2"/>
          <a:stretch/>
        </p:blipFill>
        <p:spPr>
          <a:xfrm>
            <a:off x="4795560" y="2021760"/>
            <a:ext cx="2520720" cy="1751400"/>
          </a:xfrm>
          <a:prstGeom prst="rect">
            <a:avLst/>
          </a:prstGeom>
          <a:ln w="19080">
            <a:solidFill>
              <a:srgbClr val="595959"/>
            </a:solidFill>
            <a:round/>
          </a:ln>
        </p:spPr>
      </p:pic>
      <p:sp>
        <p:nvSpPr>
          <p:cNvPr id="171" name="TextShape 1"/>
          <p:cNvSpPr txBox="1"/>
          <p:nvPr/>
        </p:nvSpPr>
        <p:spPr>
          <a:xfrm>
            <a:off x="4046400" y="336240"/>
            <a:ext cx="4415040" cy="1438920"/>
          </a:xfrm>
          <a:prstGeom prst="rect">
            <a:avLst/>
          </a:prstGeom>
          <a:noFill/>
          <a:ln>
            <a:noFill/>
          </a:ln>
        </p:spPr>
        <p:txBody>
          <a:bodyPr tIns="91440" bIns="91440"/>
          <a:p>
            <a:pPr algn="ctr">
              <a:lnSpc>
                <a:spcPct val="100000"/>
              </a:lnSpc>
            </a:pPr>
            <a:r>
              <a:rPr b="0" lang="en-US" sz="2400" spc="-1" strike="noStrike">
                <a:solidFill>
                  <a:srgbClr val="595959"/>
                </a:solidFill>
                <a:uFill>
                  <a:solidFill>
                    <a:srgbClr val="ffffff"/>
                  </a:solidFill>
                </a:uFill>
                <a:latin typeface="文泉驿微米黑"/>
                <a:ea typeface="Calibri"/>
              </a:rPr>
              <a:t>Browser C++ code creates an array of bytes that is formatted in using </a:t>
            </a:r>
            <a:r>
              <a:rPr b="0" lang="en-US" sz="2400" spc="-1" strike="noStrike" u="sng">
                <a:solidFill>
                  <a:srgbClr val="0097a7"/>
                </a:solidFill>
                <a:uFill>
                  <a:solidFill>
                    <a:srgbClr val="ffffff"/>
                  </a:solidFill>
                </a:uFill>
                <a:latin typeface="文泉驿微米黑"/>
                <a:ea typeface="Calibri"/>
                <a:hlinkClick r:id="rId3"/>
              </a:rPr>
              <a:t>HTTP request message format</a:t>
            </a:r>
            <a:endParaRPr b="0" lang="en-US" sz="1400" spc="-1" strike="noStrike">
              <a:solidFill>
                <a:srgbClr val="000000"/>
              </a:solidFill>
              <a:uFill>
                <a:solidFill>
                  <a:srgbClr val="ffffff"/>
                </a:solidFill>
              </a:uFill>
              <a:latin typeface="Arial"/>
            </a:endParaRPr>
          </a:p>
        </p:txBody>
      </p:sp>
      <p:sp>
        <p:nvSpPr>
          <p:cNvPr id="172" name="CustomShape 2"/>
          <p:cNvSpPr/>
          <p:nvPr/>
        </p:nvSpPr>
        <p:spPr>
          <a:xfrm flipH="1" rot="10800000">
            <a:off x="4795560" y="3993480"/>
            <a:ext cx="1205280" cy="1100160"/>
          </a:xfrm>
          <a:custGeom>
            <a:avLst/>
            <a:gdLst/>
            <a:ahLst/>
            <a:rect l="l" t="t" r="r" b="b"/>
            <a:pathLst>
              <a:path w="21600" h="21600">
                <a:moveTo>
                  <a:pt x="0" y="0"/>
                </a:moveTo>
                <a:lnTo>
                  <a:pt x="21600" y="21600"/>
                </a:lnTo>
              </a:path>
            </a:pathLst>
          </a:custGeom>
          <a:noFill/>
          <a:ln w="38160">
            <a:solidFill>
              <a:srgbClr val="595959"/>
            </a:solidFill>
            <a:round/>
            <a:headEnd len="med" type="triangle" w="med"/>
          </a:ln>
        </p:spPr>
        <p:style>
          <a:lnRef idx="0"/>
          <a:fillRef idx="0"/>
          <a:effectRef idx="0"/>
          <a:fontRef idx="minor"/>
        </p:style>
      </p:sp>
      <p:sp>
        <p:nvSpPr>
          <p:cNvPr id="173" name="TextShape 3"/>
          <p:cNvSpPr txBox="1"/>
          <p:nvPr/>
        </p:nvSpPr>
        <p:spPr>
          <a:xfrm>
            <a:off x="3889440" y="4502160"/>
            <a:ext cx="4415040" cy="1438920"/>
          </a:xfrm>
          <a:prstGeom prst="rect">
            <a:avLst/>
          </a:prstGeom>
          <a:noFill/>
          <a:ln>
            <a:noFill/>
          </a:ln>
        </p:spPr>
        <p:txBody>
          <a:bodyPr tIns="91440" bIns="91440"/>
          <a:p>
            <a:pPr algn="ctr">
              <a:lnSpc>
                <a:spcPct val="100000"/>
              </a:lnSpc>
            </a:pPr>
            <a:r>
              <a:rPr b="0" lang="en-US" sz="2400" spc="-1" strike="noStrike">
                <a:solidFill>
                  <a:srgbClr val="595959"/>
                </a:solidFill>
                <a:uFill>
                  <a:solidFill>
                    <a:srgbClr val="ffffff"/>
                  </a:solidFill>
                </a:uFill>
                <a:latin typeface="文泉驿微米黑"/>
                <a:ea typeface="Calibri"/>
              </a:rPr>
              <a:t>Browser asks operating system, "Hey, can you send this HTTP Get request message to</a:t>
            </a:r>
            <a:r>
              <a:rPr b="0" lang="en-US" sz="2400" spc="-1" strike="noStrike">
                <a:solidFill>
                  <a:srgbClr val="595959"/>
                </a:solidFill>
                <a:uFill>
                  <a:solidFill>
                    <a:srgbClr val="ffffff"/>
                  </a:solidFill>
                </a:uFill>
                <a:latin typeface="Calibri"/>
                <a:ea typeface="Calibri"/>
              </a:rPr>
              <a:t> </a:t>
            </a:r>
            <a:r>
              <a:rPr b="0" lang="en-US" sz="2400" spc="-1" strike="noStrike" u="sng">
                <a:solidFill>
                  <a:srgbClr val="0097a7"/>
                </a:solidFill>
                <a:uFill>
                  <a:solidFill>
                    <a:srgbClr val="ffffff"/>
                  </a:solidFill>
                </a:uFill>
                <a:latin typeface="Calibri"/>
                <a:ea typeface="Calibri"/>
                <a:hlinkClick r:id="rId4"/>
              </a:rPr>
              <a:t>http://www.cs.ccu.edu.tw/</a:t>
            </a:r>
            <a:r>
              <a:rPr b="0" lang="en-US" sz="2400" spc="-1" strike="noStrike">
                <a:solidFill>
                  <a:srgbClr val="595959"/>
                </a:solidFill>
                <a:uFill>
                  <a:solidFill>
                    <a:srgbClr val="ffffff"/>
                  </a:solidFill>
                </a:uFill>
                <a:latin typeface="Calibri"/>
                <a:ea typeface="Calibri"/>
              </a:rPr>
              <a:t>"? </a:t>
            </a:r>
            <a:endParaRPr b="0" lang="en-US" sz="1400" spc="-1" strike="noStrike">
              <a:solidFill>
                <a:srgbClr val="000000"/>
              </a:solidFill>
              <a:uFill>
                <a:solidFill>
                  <a:srgbClr val="ffffff"/>
                </a:solidFill>
              </a:uFill>
              <a:latin typeface="Arial"/>
            </a:endParaRPr>
          </a:p>
        </p:txBody>
      </p:sp>
      <p:pic>
        <p:nvPicPr>
          <p:cNvPr id="174" name="Google Shape;112;p21" descr=""/>
          <p:cNvPicPr/>
          <p:nvPr/>
        </p:nvPicPr>
        <p:blipFill>
          <a:blip r:embed="rId5"/>
          <a:stretch/>
        </p:blipFill>
        <p:spPr>
          <a:xfrm>
            <a:off x="457920" y="403920"/>
            <a:ext cx="3520800" cy="1303560"/>
          </a:xfrm>
          <a:prstGeom prst="rect">
            <a:avLst/>
          </a:prstGeom>
          <a:ln w="28440">
            <a:solidFill>
              <a:srgbClr val="595959"/>
            </a:solidFill>
            <a:round/>
          </a:ln>
        </p:spPr>
      </p:pic>
    </p:spTree>
  </p:cSld>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6"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Single-threaded?</a:t>
            </a:r>
            <a:endParaRPr b="0" lang="en-US" sz="1400" spc="-1" strike="noStrike">
              <a:solidFill>
                <a:srgbClr val="000000"/>
              </a:solidFill>
              <a:uFill>
                <a:solidFill>
                  <a:srgbClr val="ffffff"/>
                </a:solidFill>
              </a:uFill>
              <a:latin typeface="Arial"/>
            </a:endParaRPr>
          </a:p>
        </p:txBody>
      </p:sp>
      <p:sp>
        <p:nvSpPr>
          <p:cNvPr id="637" name="TextShape 2"/>
          <p:cNvSpPr txBox="1"/>
          <p:nvPr/>
        </p:nvSpPr>
        <p:spPr>
          <a:xfrm>
            <a:off x="720000" y="1296000"/>
            <a:ext cx="7578360" cy="4554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Some hand-wavy definitions:</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1" lang="en-US" sz="2400" spc="-1" strike="noStrike">
                <a:solidFill>
                  <a:srgbClr val="434343"/>
                </a:solidFill>
                <a:uFill>
                  <a:solidFill>
                    <a:srgbClr val="ffffff"/>
                  </a:solidFill>
                </a:uFill>
                <a:latin typeface="文泉驿微米黑"/>
                <a:ea typeface="Calibri"/>
              </a:rPr>
              <a:t>Single-threaded</a:t>
            </a:r>
            <a:r>
              <a:rPr b="0" lang="en-US" sz="2400" spc="-1" strike="noStrike">
                <a:solidFill>
                  <a:srgbClr val="434343"/>
                </a:solidFill>
                <a:uFill>
                  <a:solidFill>
                    <a:srgbClr val="ffffff"/>
                  </a:solidFill>
                </a:uFill>
                <a:latin typeface="文泉驿微米黑"/>
                <a:ea typeface="Calibri"/>
              </a:rPr>
              <a:t>: </a:t>
            </a:r>
            <a:endParaRPr b="0" lang="en-US" sz="1400" spc="-1" strike="noStrike">
              <a:solidFill>
                <a:srgbClr val="000000"/>
              </a:solidFill>
              <a:uFill>
                <a:solidFill>
                  <a:srgbClr val="ffffff"/>
                </a:solidFill>
              </a:uFill>
              <a:latin typeface="Arial"/>
            </a:endParaRPr>
          </a:p>
          <a:p>
            <a:pPr lvl="1" marL="9144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When your computer processes one command at a time</a:t>
            </a:r>
            <a:endParaRPr b="0" lang="en-US" sz="1400" spc="-1" strike="noStrike">
              <a:solidFill>
                <a:srgbClr val="000000"/>
              </a:solidFill>
              <a:uFill>
                <a:solidFill>
                  <a:srgbClr val="ffffff"/>
                </a:solidFill>
              </a:uFill>
              <a:latin typeface="Arial"/>
            </a:endParaRPr>
          </a:p>
          <a:p>
            <a:pPr lvl="1" marL="9144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There is one call stack</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1" lang="en-US" sz="2400" spc="-1" strike="noStrike">
                <a:solidFill>
                  <a:srgbClr val="434343"/>
                </a:solidFill>
                <a:uFill>
                  <a:solidFill>
                    <a:srgbClr val="ffffff"/>
                  </a:solidFill>
                </a:uFill>
                <a:latin typeface="文泉驿微米黑"/>
                <a:ea typeface="Calibri"/>
              </a:rPr>
              <a:t>Multi-threaded</a:t>
            </a:r>
            <a:endParaRPr b="0" lang="en-US" sz="1400" spc="-1" strike="noStrike">
              <a:solidFill>
                <a:srgbClr val="000000"/>
              </a:solidFill>
              <a:uFill>
                <a:solidFill>
                  <a:srgbClr val="ffffff"/>
                </a:solidFill>
              </a:uFill>
              <a:latin typeface="Arial"/>
            </a:endParaRPr>
          </a:p>
          <a:p>
            <a:pPr lvl="1" marL="9144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When your computer processes multiple commands simultaneously</a:t>
            </a:r>
            <a:endParaRPr b="0" lang="en-US" sz="1400" spc="-1" strike="noStrike">
              <a:solidFill>
                <a:srgbClr val="000000"/>
              </a:solidFill>
              <a:uFill>
                <a:solidFill>
                  <a:srgbClr val="ffffff"/>
                </a:solidFill>
              </a:uFill>
              <a:latin typeface="Arial"/>
            </a:endParaRPr>
          </a:p>
          <a:p>
            <a:pPr lvl="1" marL="9144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There is one call stack </a:t>
            </a:r>
            <a:r>
              <a:rPr b="1" lang="en-US" sz="2400" spc="-1" strike="noStrike">
                <a:solidFill>
                  <a:srgbClr val="434343"/>
                </a:solidFill>
                <a:uFill>
                  <a:solidFill>
                    <a:srgbClr val="ffffff"/>
                  </a:solidFill>
                </a:uFill>
                <a:latin typeface="文泉驿微米黑"/>
                <a:ea typeface="Calibri"/>
              </a:rPr>
              <a:t>per thread</a:t>
            </a:r>
            <a:endParaRPr b="0" lang="en-US" sz="1400" spc="-1" strike="noStrike">
              <a:solidFill>
                <a:srgbClr val="000000"/>
              </a:solidFill>
              <a:uFill>
                <a:solidFill>
                  <a:srgbClr val="ffffff"/>
                </a:solidFill>
              </a:uFill>
              <a:latin typeface="Arial"/>
            </a:endParaRPr>
          </a:p>
          <a:p>
            <a:pPr>
              <a:lnSpc>
                <a:spcPct val="115000"/>
              </a:lnSpc>
            </a:pPr>
            <a:r>
              <a:rPr b="1" lang="en-US" sz="2400" spc="-1" strike="noStrike">
                <a:solidFill>
                  <a:srgbClr val="434343"/>
                </a:solidFill>
                <a:uFill>
                  <a:solidFill>
                    <a:srgbClr val="ffffff"/>
                  </a:solidFill>
                </a:uFill>
                <a:latin typeface="文泉驿微米黑"/>
                <a:ea typeface="Calibri"/>
              </a:rPr>
              <a:t>thread</a:t>
            </a:r>
            <a:r>
              <a:rPr b="0" lang="en-US" sz="2400" spc="-1" strike="noStrike">
                <a:solidFill>
                  <a:srgbClr val="434343"/>
                </a:solidFill>
                <a:uFill>
                  <a:solidFill>
                    <a:srgbClr val="ffffff"/>
                  </a:solidFill>
                </a:uFill>
                <a:latin typeface="文泉驿微米黑"/>
                <a:ea typeface="Calibri"/>
              </a:rPr>
              <a:t>: a linear sequence of instructions; an executable container for instructions</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p:txBody>
      </p:sp>
    </p:spTree>
  </p:cSld>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8"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Single-threaded JS</a:t>
            </a:r>
            <a:endParaRPr b="0" lang="en-US" sz="1400" spc="-1" strike="noStrike">
              <a:solidFill>
                <a:srgbClr val="000000"/>
              </a:solidFill>
              <a:uFill>
                <a:solidFill>
                  <a:srgbClr val="ffffff"/>
                </a:solidFill>
              </a:uFill>
              <a:latin typeface="Arial"/>
            </a:endParaRPr>
          </a:p>
        </p:txBody>
      </p:sp>
      <p:sp>
        <p:nvSpPr>
          <p:cNvPr id="639" name="TextShape 2"/>
          <p:cNvSpPr txBox="1"/>
          <p:nvPr/>
        </p:nvSpPr>
        <p:spPr>
          <a:xfrm>
            <a:off x="701640" y="1080000"/>
            <a:ext cx="7578360" cy="1257840"/>
          </a:xfrm>
          <a:prstGeom prst="rect">
            <a:avLst/>
          </a:prstGeom>
          <a:noFill/>
          <a:ln>
            <a:noFill/>
          </a:ln>
        </p:spPr>
        <p:txBody>
          <a:bodyPr tIns="91440" bIns="91440"/>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We create a new Album for each album in the JSON file</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a:solidFill>
                  <a:srgbClr val="434343"/>
                </a:solidFill>
                <a:uFill>
                  <a:solidFill>
                    <a:srgbClr val="ffffff"/>
                  </a:solidFill>
                </a:uFill>
                <a:latin typeface="文泉驿微米黑"/>
                <a:ea typeface="Calibri"/>
              </a:rPr>
              <a:t>For each album, we create a new DOM Image</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p:txBody>
      </p:sp>
      <p:pic>
        <p:nvPicPr>
          <p:cNvPr id="640" name="Google Shape;552;p75" descr=""/>
          <p:cNvPicPr/>
          <p:nvPr/>
        </p:nvPicPr>
        <p:blipFill>
          <a:blip r:embed="rId1"/>
          <a:stretch/>
        </p:blipFill>
        <p:spPr>
          <a:xfrm>
            <a:off x="527400" y="2695320"/>
            <a:ext cx="6326280" cy="1765800"/>
          </a:xfrm>
          <a:prstGeom prst="rect">
            <a:avLst/>
          </a:prstGeom>
          <a:ln>
            <a:noFill/>
          </a:ln>
        </p:spPr>
      </p:pic>
      <p:pic>
        <p:nvPicPr>
          <p:cNvPr id="641" name="Google Shape;553;p75" descr=""/>
          <p:cNvPicPr/>
          <p:nvPr/>
        </p:nvPicPr>
        <p:blipFill>
          <a:blip r:embed="rId2"/>
          <a:stretch/>
        </p:blipFill>
        <p:spPr>
          <a:xfrm>
            <a:off x="4169160" y="4149720"/>
            <a:ext cx="4609800" cy="2210760"/>
          </a:xfrm>
          <a:prstGeom prst="rect">
            <a:avLst/>
          </a:prstGeom>
          <a:ln>
            <a:noFill/>
          </a:ln>
        </p:spPr>
      </p:pic>
      <p:sp>
        <p:nvSpPr>
          <p:cNvPr id="642" name="TextShape 3"/>
          <p:cNvSpPr txBox="1"/>
          <p:nvPr/>
        </p:nvSpPr>
        <p:spPr>
          <a:xfrm>
            <a:off x="302040" y="4497840"/>
            <a:ext cx="3661920" cy="2126160"/>
          </a:xfrm>
          <a:prstGeom prst="rect">
            <a:avLst/>
          </a:prstGeom>
          <a:noFill/>
          <a:ln>
            <a:noFill/>
          </a:ln>
        </p:spPr>
        <p:txBody>
          <a:bodyPr tIns="91440" bIns="91440"/>
          <a:p>
            <a:pPr algn="ctr">
              <a:lnSpc>
                <a:spcPct val="115000"/>
              </a:lnSpc>
            </a:pPr>
            <a:r>
              <a:rPr b="1" lang="en-US" sz="2400" spc="-1" strike="noStrike">
                <a:solidFill>
                  <a:srgbClr val="434343"/>
                </a:solidFill>
                <a:uFill>
                  <a:solidFill>
                    <a:srgbClr val="ffffff"/>
                  </a:solidFill>
                </a:uFill>
                <a:latin typeface="文泉驿微米黑"/>
                <a:ea typeface="Calibri"/>
              </a:rPr>
              <a:t>Q: If in JavaScript, only one thing happens at a time, does that mean only one image loads at a time?</a:t>
            </a:r>
            <a:endParaRPr b="0" lang="en-US" sz="1400" spc="-1" strike="noStrike">
              <a:solidFill>
                <a:srgbClr val="000000"/>
              </a:solidFill>
              <a:uFill>
                <a:solidFill>
                  <a:srgbClr val="ffffff"/>
                </a:solidFill>
              </a:uFill>
              <a:latin typeface="Arial"/>
            </a:endParaRPr>
          </a:p>
        </p:txBody>
      </p:sp>
    </p:spTree>
  </p:cSld>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3"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Image loading</a:t>
            </a:r>
            <a:endParaRPr b="0" lang="en-US" sz="1400" spc="-1" strike="noStrike">
              <a:solidFill>
                <a:srgbClr val="000000"/>
              </a:solidFill>
              <a:uFill>
                <a:solidFill>
                  <a:srgbClr val="ffffff"/>
                </a:solidFill>
              </a:uFill>
              <a:latin typeface="Arial"/>
            </a:endParaRPr>
          </a:p>
        </p:txBody>
      </p:sp>
      <p:pic>
        <p:nvPicPr>
          <p:cNvPr id="644" name="Google Shape;560;p76" descr=""/>
          <p:cNvPicPr/>
          <p:nvPr/>
        </p:nvPicPr>
        <p:blipFill>
          <a:blip r:embed="rId1"/>
          <a:stretch/>
        </p:blipFill>
        <p:spPr>
          <a:xfrm>
            <a:off x="490680" y="2783520"/>
            <a:ext cx="8427600" cy="3271680"/>
          </a:xfrm>
          <a:prstGeom prst="rect">
            <a:avLst/>
          </a:prstGeom>
          <a:ln>
            <a:noFill/>
          </a:ln>
        </p:spPr>
      </p:pic>
      <p:sp>
        <p:nvSpPr>
          <p:cNvPr id="645" name="TextShape 2"/>
          <p:cNvSpPr txBox="1"/>
          <p:nvPr/>
        </p:nvSpPr>
        <p:spPr>
          <a:xfrm>
            <a:off x="869040" y="1504440"/>
            <a:ext cx="7670880" cy="905400"/>
          </a:xfrm>
          <a:prstGeom prst="rect">
            <a:avLst/>
          </a:prstGeom>
          <a:noFill/>
          <a:ln>
            <a:noFill/>
          </a:ln>
        </p:spPr>
        <p:txBody>
          <a:bodyPr tIns="91440" bIns="91440" anchor="ctr"/>
          <a:p>
            <a:pPr algn="ctr">
              <a:lnSpc>
                <a:spcPct val="115000"/>
              </a:lnSpc>
            </a:pPr>
            <a:r>
              <a:rPr b="0" lang="en-US" sz="2400" spc="-1" strike="noStrike">
                <a:solidFill>
                  <a:srgbClr val="434343"/>
                </a:solidFill>
                <a:uFill>
                  <a:solidFill>
                    <a:srgbClr val="ffffff"/>
                  </a:solidFill>
                </a:uFill>
                <a:latin typeface="文泉驿微米黑"/>
                <a:ea typeface="Calibri"/>
              </a:rPr>
              <a:t>Empirically, that doesn't seem to be the case:</a:t>
            </a:r>
            <a:endParaRPr b="0" lang="en-US" sz="1400" spc="-1" strike="noStrike">
              <a:solidFill>
                <a:srgbClr val="000000"/>
              </a:solidFill>
              <a:uFill>
                <a:solidFill>
                  <a:srgbClr val="ffffff"/>
                </a:solidFill>
              </a:uFill>
              <a:latin typeface="Arial"/>
            </a:endParaRPr>
          </a:p>
        </p:txBody>
      </p:sp>
    </p:spTree>
  </p:cSld>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6"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Network tab</a:t>
            </a:r>
            <a:endParaRPr b="0" lang="en-US" sz="1400" spc="-1" strike="noStrike">
              <a:solidFill>
                <a:srgbClr val="000000"/>
              </a:solidFill>
              <a:uFill>
                <a:solidFill>
                  <a:srgbClr val="ffffff"/>
                </a:solidFill>
              </a:uFill>
              <a:latin typeface="Arial"/>
            </a:endParaRPr>
          </a:p>
        </p:txBody>
      </p:sp>
      <p:sp>
        <p:nvSpPr>
          <p:cNvPr id="647" name="TextShape 2"/>
          <p:cNvSpPr txBox="1"/>
          <p:nvPr/>
        </p:nvSpPr>
        <p:spPr>
          <a:xfrm>
            <a:off x="792000" y="1458000"/>
            <a:ext cx="7578360" cy="106200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If we look at Chrome's Network tab, we see there are several images being loaded simultaneously:</a:t>
            </a:r>
            <a:endParaRPr b="0" lang="en-US" sz="1400" spc="-1" strike="noStrike">
              <a:solidFill>
                <a:srgbClr val="000000"/>
              </a:solidFill>
              <a:uFill>
                <a:solidFill>
                  <a:srgbClr val="ffffff"/>
                </a:solidFill>
              </a:uFill>
              <a:latin typeface="Arial"/>
            </a:endParaRPr>
          </a:p>
        </p:txBody>
      </p:sp>
      <p:pic>
        <p:nvPicPr>
          <p:cNvPr id="648" name="Google Shape;568;p77" descr=""/>
          <p:cNvPicPr/>
          <p:nvPr/>
        </p:nvPicPr>
        <p:blipFill>
          <a:blip r:embed="rId1"/>
          <a:stretch/>
        </p:blipFill>
        <p:spPr>
          <a:xfrm>
            <a:off x="0" y="2346120"/>
            <a:ext cx="9143640" cy="2693880"/>
          </a:xfrm>
          <a:prstGeom prst="rect">
            <a:avLst/>
          </a:prstGeom>
          <a:ln>
            <a:noFill/>
          </a:ln>
        </p:spPr>
      </p:pic>
      <p:sp>
        <p:nvSpPr>
          <p:cNvPr id="649" name="TextShape 3"/>
          <p:cNvSpPr txBox="1"/>
          <p:nvPr/>
        </p:nvSpPr>
        <p:spPr>
          <a:xfrm>
            <a:off x="767520" y="5202000"/>
            <a:ext cx="7578360" cy="1062000"/>
          </a:xfrm>
          <a:prstGeom prst="rect">
            <a:avLst/>
          </a:prstGeom>
          <a:noFill/>
          <a:ln>
            <a:noFill/>
          </a:ln>
        </p:spPr>
        <p:txBody>
          <a:bodyPr tIns="91440" bIns="91440"/>
          <a:p>
            <a:pPr algn="ctr">
              <a:lnSpc>
                <a:spcPct val="115000"/>
              </a:lnSpc>
            </a:pPr>
            <a:r>
              <a:rPr b="1" lang="en-US" sz="2400" spc="-1" strike="noStrike">
                <a:solidFill>
                  <a:srgbClr val="434343"/>
                </a:solidFill>
                <a:uFill>
                  <a:solidFill>
                    <a:srgbClr val="ffffff"/>
                  </a:solidFill>
                </a:uFill>
                <a:latin typeface="文泉驿微米黑"/>
                <a:ea typeface="Calibri"/>
              </a:rPr>
              <a:t>Q: If JavaScript is single-threaded, i.e. if only one thing happens at a time, how can images be loaded in parallel?</a:t>
            </a:r>
            <a:endParaRPr b="0" lang="en-US" sz="1400" spc="-1" strike="noStrike">
              <a:solidFill>
                <a:srgbClr val="000000"/>
              </a:solidFill>
              <a:uFill>
                <a:solidFill>
                  <a:srgbClr val="ffffff"/>
                </a:solidFill>
              </a:uFill>
              <a:latin typeface="Arial"/>
            </a:endParaRPr>
          </a:p>
        </p:txBody>
      </p:sp>
    </p:spTree>
  </p:cSld>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0" name="TextShape 1"/>
          <p:cNvSpPr txBox="1"/>
          <p:nvPr/>
        </p:nvSpPr>
        <p:spPr>
          <a:xfrm>
            <a:off x="311760" y="2867760"/>
            <a:ext cx="8520120" cy="1122120"/>
          </a:xfrm>
          <a:prstGeom prst="rect">
            <a:avLst/>
          </a:prstGeom>
          <a:noFill/>
          <a:ln>
            <a:noFill/>
          </a:ln>
        </p:spPr>
        <p:txBody>
          <a:bodyPr tIns="91440" bIns="91440" anchor="ctr"/>
          <a:p>
            <a:pPr algn="ctr">
              <a:lnSpc>
                <a:spcPct val="100000"/>
              </a:lnSpc>
            </a:pPr>
            <a:r>
              <a:rPr b="0" lang="en-US" sz="3600" spc="-1" strike="noStrike">
                <a:solidFill>
                  <a:srgbClr val="000000"/>
                </a:solidFill>
                <a:uFill>
                  <a:solidFill>
                    <a:srgbClr val="ffffff"/>
                  </a:solidFill>
                </a:uFill>
                <a:latin typeface="文泉驿微米黑"/>
                <a:ea typeface="Montserrat"/>
              </a:rPr>
              <a:t>JavaScript event loop</a:t>
            </a:r>
            <a:endParaRPr b="0" lang="en-US" sz="1400" spc="-1" strike="noStrike">
              <a:solidFill>
                <a:srgbClr val="000000"/>
              </a:solidFill>
              <a:uFill>
                <a:solidFill>
                  <a:srgbClr val="ffffff"/>
                </a:solidFill>
              </a:uFill>
              <a:latin typeface="Arial"/>
            </a:endParaRPr>
          </a:p>
        </p:txBody>
      </p:sp>
    </p:spTree>
  </p:cSld>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1"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Note: see talk!</a:t>
            </a:r>
            <a:endParaRPr b="0" lang="en-US" sz="1400" spc="-1" strike="noStrike">
              <a:solidFill>
                <a:srgbClr val="000000"/>
              </a:solidFill>
              <a:uFill>
                <a:solidFill>
                  <a:srgbClr val="ffffff"/>
                </a:solidFill>
              </a:uFill>
              <a:latin typeface="Arial"/>
            </a:endParaRPr>
          </a:p>
        </p:txBody>
      </p:sp>
      <p:sp>
        <p:nvSpPr>
          <p:cNvPr id="652" name="TextShape 2"/>
          <p:cNvSpPr txBox="1"/>
          <p:nvPr/>
        </p:nvSpPr>
        <p:spPr>
          <a:xfrm>
            <a:off x="782640" y="1560240"/>
            <a:ext cx="7578360" cy="4554720"/>
          </a:xfrm>
          <a:prstGeom prst="rect">
            <a:avLst/>
          </a:prstGeom>
          <a:noFill/>
          <a:ln>
            <a:noFill/>
          </a:ln>
        </p:spPr>
        <p:txBody>
          <a:bodyPr tIns="91440" bIns="91440"/>
          <a:p>
            <a:pPr algn="ctr">
              <a:lnSpc>
                <a:spcPct val="115000"/>
              </a:lnSpc>
            </a:pPr>
            <a:r>
              <a:rPr b="0" lang="en-US" sz="2400" spc="-1" strike="noStrike">
                <a:solidFill>
                  <a:srgbClr val="434343"/>
                </a:solidFill>
                <a:uFill>
                  <a:solidFill>
                    <a:srgbClr val="ffffff"/>
                  </a:solidFill>
                </a:uFill>
                <a:latin typeface="文泉驿微米黑"/>
                <a:ea typeface="Calibri"/>
              </a:rPr>
              <a:t>(For a perfectly great talk on this, see Philip Roberts' talk: </a:t>
            </a:r>
            <a:r>
              <a:rPr b="0" lang="en-US" sz="2400" spc="-1" strike="noStrike" u="sng">
                <a:solidFill>
                  <a:srgbClr val="0097a7"/>
                </a:solidFill>
                <a:uFill>
                  <a:solidFill>
                    <a:srgbClr val="ffffff"/>
                  </a:solidFill>
                </a:uFill>
                <a:latin typeface="文泉驿微米黑"/>
                <a:ea typeface="Calibri"/>
                <a:hlinkClick r:id="rId1"/>
              </a:rPr>
              <a:t>https://www.youtube.com/watch?v=8aGhZQkoFbQ&amp;t=1s</a:t>
            </a:r>
            <a:endParaRPr b="0" lang="en-US" sz="1400" spc="-1" strike="noStrike">
              <a:solidFill>
                <a:srgbClr val="000000"/>
              </a:solidFill>
              <a:uFill>
                <a:solidFill>
                  <a:srgbClr val="ffffff"/>
                </a:solidFill>
              </a:uFill>
              <a:latin typeface="Arial"/>
            </a:endParaRPr>
          </a:p>
          <a:p>
            <a:pPr algn="ctr">
              <a:lnSpc>
                <a:spcPct val="115000"/>
              </a:lnSpc>
            </a:pPr>
            <a:endParaRPr b="0" lang="en-US" sz="1400" spc="-1" strike="noStrike">
              <a:solidFill>
                <a:srgbClr val="000000"/>
              </a:solidFill>
              <a:uFill>
                <a:solidFill>
                  <a:srgbClr val="ffffff"/>
                </a:solidFill>
              </a:uFill>
              <a:latin typeface="Arial"/>
            </a:endParaRPr>
          </a:p>
          <a:p>
            <a:pPr algn="ctr">
              <a:lnSpc>
                <a:spcPct val="115000"/>
              </a:lnSpc>
            </a:pPr>
            <a:r>
              <a:rPr b="0" lang="en-US" sz="2400" spc="-1" strike="noStrike">
                <a:solidFill>
                  <a:srgbClr val="434343"/>
                </a:solidFill>
                <a:uFill>
                  <a:solidFill>
                    <a:srgbClr val="ffffff"/>
                  </a:solidFill>
                </a:uFill>
                <a:latin typeface="文泉驿微米黑"/>
                <a:ea typeface="Calibri"/>
              </a:rPr>
              <a:t>And for a perfectly great deep dive on this, see Jake Archibald's blog post:</a:t>
            </a:r>
            <a:endParaRPr b="0" lang="en-US" sz="1400" spc="-1" strike="noStrike">
              <a:solidFill>
                <a:srgbClr val="000000"/>
              </a:solidFill>
              <a:uFill>
                <a:solidFill>
                  <a:srgbClr val="ffffff"/>
                </a:solidFill>
              </a:uFill>
              <a:latin typeface="Arial"/>
            </a:endParaRPr>
          </a:p>
          <a:p>
            <a:pPr algn="ctr">
              <a:lnSpc>
                <a:spcPct val="115000"/>
              </a:lnSpc>
            </a:pPr>
            <a:r>
              <a:rPr b="0" lang="en-US" sz="2400" spc="-1" strike="noStrike" u="sng">
                <a:solidFill>
                  <a:srgbClr val="0097a7"/>
                </a:solidFill>
                <a:uFill>
                  <a:solidFill>
                    <a:srgbClr val="ffffff"/>
                  </a:solidFill>
                </a:uFill>
                <a:latin typeface="文泉驿微米黑"/>
                <a:ea typeface="Calibri"/>
                <a:hlinkClick r:id="rId2"/>
              </a:rPr>
              <a:t>https://jakearchibald.com/2015/tasks-microtasks-queues-and-schedules/</a:t>
            </a:r>
            <a:r>
              <a:rPr b="0" lang="en-US" sz="2400" spc="-1" strike="noStrike" u="sng">
                <a:solidFill>
                  <a:srgbClr val="0097a7"/>
                </a:solidFill>
                <a:uFill>
                  <a:solidFill>
                    <a:srgbClr val="ffffff"/>
                  </a:solidFill>
                </a:uFill>
                <a:latin typeface="文泉驿微米黑"/>
                <a:ea typeface="Calibri"/>
                <a:hlinkClick r:id="rId3"/>
              </a:rPr>
              <a:t> </a:t>
            </a:r>
            <a:endParaRPr b="0" lang="en-US" sz="1400" spc="-1" strike="noStrike">
              <a:solidFill>
                <a:srgbClr val="000000"/>
              </a:solidFill>
              <a:uFill>
                <a:solidFill>
                  <a:srgbClr val="ffffff"/>
                </a:solidFill>
              </a:uFill>
              <a:latin typeface="Arial"/>
            </a:endParaRPr>
          </a:p>
          <a:p>
            <a:pPr algn="ctr">
              <a:lnSpc>
                <a:spcPct val="115000"/>
              </a:lnSpc>
            </a:pPr>
            <a:endParaRPr b="0" lang="en-US" sz="1400" spc="-1" strike="noStrike">
              <a:solidFill>
                <a:srgbClr val="000000"/>
              </a:solidFill>
              <a:uFill>
                <a:solidFill>
                  <a:srgbClr val="ffffff"/>
                </a:solidFill>
              </a:uFill>
              <a:latin typeface="Arial"/>
            </a:endParaRPr>
          </a:p>
          <a:p>
            <a:pPr algn="ctr">
              <a:lnSpc>
                <a:spcPct val="115000"/>
              </a:lnSpc>
            </a:pPr>
            <a:r>
              <a:rPr b="0" lang="en-US" sz="2400" spc="-1" strike="noStrike">
                <a:solidFill>
                  <a:srgbClr val="434343"/>
                </a:solidFill>
                <a:uFill>
                  <a:solidFill>
                    <a:srgbClr val="ffffff"/>
                  </a:solidFill>
                </a:uFill>
                <a:latin typeface="文泉驿微米黑"/>
                <a:ea typeface="Calibri"/>
              </a:rPr>
              <a:t>These slides are inspired by these resources!)</a:t>
            </a:r>
            <a:endParaRPr b="0" lang="en-US" sz="1400" spc="-1" strike="noStrike">
              <a:solidFill>
                <a:srgbClr val="000000"/>
              </a:solidFill>
              <a:uFill>
                <a:solidFill>
                  <a:srgbClr val="ffffff"/>
                </a:solidFill>
              </a:uFill>
              <a:latin typeface="Arial"/>
            </a:endParaRPr>
          </a:p>
        </p:txBody>
      </p:sp>
    </p:spTree>
  </p:cSld>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3"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654" name="TextShape 2"/>
          <p:cNvSpPr txBox="1"/>
          <p:nvPr/>
        </p:nvSpPr>
        <p:spPr>
          <a:xfrm>
            <a:off x="782640" y="1560240"/>
            <a:ext cx="7578360" cy="4554720"/>
          </a:xfrm>
          <a:prstGeom prst="rect">
            <a:avLst/>
          </a:prstGeom>
          <a:noFill/>
          <a:ln>
            <a:noFill/>
          </a:ln>
        </p:spPr>
        <p:txBody>
          <a:bodyPr tIns="91440" bIns="91440"/>
          <a:p>
            <a:pPr>
              <a:lnSpc>
                <a:spcPct val="115000"/>
              </a:lnSpc>
            </a:pPr>
            <a:r>
              <a:rPr b="0" lang="en-US" sz="2400" spc="-1" strike="noStrike">
                <a:solidFill>
                  <a:srgbClr val="434343"/>
                </a:solidFill>
                <a:uFill>
                  <a:solidFill>
                    <a:srgbClr val="ffffff"/>
                  </a:solidFill>
                </a:uFill>
                <a:latin typeface="文泉驿微米黑"/>
                <a:ea typeface="Calibri"/>
              </a:rPr>
              <a:t>To help us understand the event loop better, let's learn about a new command, </a:t>
            </a:r>
            <a:r>
              <a:rPr b="0" lang="en-US" sz="2400" spc="-1" strike="noStrike" u="sng">
                <a:solidFill>
                  <a:srgbClr val="0097a7"/>
                </a:solidFill>
                <a:uFill>
                  <a:solidFill>
                    <a:srgbClr val="ffffff"/>
                  </a:solidFill>
                </a:uFill>
                <a:latin typeface="文泉驿微米黑"/>
                <a:ea typeface="Consolas"/>
                <a:hlinkClick r:id="rId1"/>
              </a:rPr>
              <a:t>setTimeout</a:t>
            </a:r>
            <a:r>
              <a:rPr b="0" lang="en-US" sz="2400" spc="-1" strike="noStrike">
                <a:solidFill>
                  <a:srgbClr val="434343"/>
                </a:solidFill>
                <a:uFill>
                  <a:solidFill>
                    <a:srgbClr val="ffffff"/>
                  </a:solidFill>
                </a:uFill>
                <a:latin typeface="文泉驿微米黑"/>
                <a:ea typeface="Calibri"/>
              </a:rPr>
              <a:t>:</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r>
              <a:rPr b="0" lang="en-US" sz="3600" spc="-1" strike="noStrike">
                <a:solidFill>
                  <a:srgbClr val="434343"/>
                </a:solidFill>
                <a:uFill>
                  <a:solidFill>
                    <a:srgbClr val="ffffff"/>
                  </a:solidFill>
                </a:uFill>
                <a:latin typeface="文泉驿微米黑"/>
                <a:ea typeface="Consolas"/>
              </a:rPr>
              <a:t>setTimeout(</a:t>
            </a:r>
            <a:r>
              <a:rPr b="1" i="1" lang="en-US" sz="3600" spc="-1" strike="noStrike">
                <a:solidFill>
                  <a:srgbClr val="434343"/>
                </a:solidFill>
                <a:uFill>
                  <a:solidFill>
                    <a:srgbClr val="ffffff"/>
                  </a:solidFill>
                </a:uFill>
                <a:latin typeface="文泉驿微米黑"/>
                <a:ea typeface="Calibri"/>
              </a:rPr>
              <a:t>function</a:t>
            </a:r>
            <a:r>
              <a:rPr b="0" lang="en-US" sz="3600" spc="-1" strike="noStrike">
                <a:solidFill>
                  <a:srgbClr val="434343"/>
                </a:solidFill>
                <a:uFill>
                  <a:solidFill>
                    <a:srgbClr val="ffffff"/>
                  </a:solidFill>
                </a:uFill>
                <a:latin typeface="文泉驿微米黑"/>
                <a:ea typeface="Calibri"/>
              </a:rPr>
              <a:t>, </a:t>
            </a:r>
            <a:r>
              <a:rPr b="1" i="1" lang="en-US" sz="3600" spc="-1" strike="noStrike">
                <a:solidFill>
                  <a:srgbClr val="434343"/>
                </a:solidFill>
                <a:uFill>
                  <a:solidFill>
                    <a:srgbClr val="ffffff"/>
                  </a:solidFill>
                </a:uFill>
                <a:latin typeface="文泉驿微米黑"/>
                <a:ea typeface="Calibri"/>
              </a:rPr>
              <a:t>delay</a:t>
            </a:r>
            <a:r>
              <a:rPr b="0" lang="en-US" sz="3600" spc="-1" strike="noStrike">
                <a:solidFill>
                  <a:srgbClr val="434343"/>
                </a:solidFill>
                <a:uFill>
                  <a:solidFill>
                    <a:srgbClr val="ffffff"/>
                  </a:solidFill>
                </a:uFill>
                <a:latin typeface="文泉驿微米黑"/>
                <a:ea typeface="Calibri"/>
              </a:rPr>
              <a:t>);</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1" i="1" lang="en-US" sz="2400" spc="-1" strike="noStrike">
                <a:solidFill>
                  <a:srgbClr val="434343"/>
                </a:solidFill>
                <a:uFill>
                  <a:solidFill>
                    <a:srgbClr val="ffffff"/>
                  </a:solidFill>
                </a:uFill>
                <a:latin typeface="文泉驿微米黑"/>
                <a:ea typeface="Calibri"/>
              </a:rPr>
              <a:t>function</a:t>
            </a:r>
            <a:r>
              <a:rPr b="0" lang="en-US" sz="2400" spc="-1" strike="noStrike">
                <a:solidFill>
                  <a:srgbClr val="434343"/>
                </a:solidFill>
                <a:uFill>
                  <a:solidFill>
                    <a:srgbClr val="ffffff"/>
                  </a:solidFill>
                </a:uFill>
                <a:latin typeface="文泉驿微米黑"/>
                <a:ea typeface="Calibri"/>
              </a:rPr>
              <a:t> will fire after </a:t>
            </a:r>
            <a:r>
              <a:rPr b="1" i="1" lang="en-US" sz="2400" spc="-1" strike="noStrike">
                <a:solidFill>
                  <a:srgbClr val="434343"/>
                </a:solidFill>
                <a:uFill>
                  <a:solidFill>
                    <a:srgbClr val="ffffff"/>
                  </a:solidFill>
                </a:uFill>
                <a:latin typeface="文泉驿微米黑"/>
                <a:ea typeface="Calibri"/>
              </a:rPr>
              <a:t>delay</a:t>
            </a:r>
            <a:r>
              <a:rPr b="0" lang="en-US" sz="2400" spc="-1" strike="noStrike">
                <a:solidFill>
                  <a:srgbClr val="434343"/>
                </a:solidFill>
                <a:uFill>
                  <a:solidFill>
                    <a:srgbClr val="ffffff"/>
                  </a:solidFill>
                </a:uFill>
                <a:latin typeface="文泉驿微米黑"/>
                <a:ea typeface="Calibri"/>
              </a:rPr>
              <a:t> milliseconds</a:t>
            </a:r>
            <a:endParaRPr b="0" lang="en-US" sz="1400" spc="-1" strike="noStrike">
              <a:solidFill>
                <a:srgbClr val="000000"/>
              </a:solidFill>
              <a:uFill>
                <a:solidFill>
                  <a:srgbClr val="ffffff"/>
                </a:solidFill>
              </a:uFill>
              <a:latin typeface="Arial"/>
            </a:endParaRPr>
          </a:p>
          <a:p>
            <a:pPr marL="457200" indent="-355320">
              <a:lnSpc>
                <a:spcPct val="115000"/>
              </a:lnSpc>
              <a:buClr>
                <a:srgbClr val="434343"/>
              </a:buClr>
              <a:buFont typeface="Calibri"/>
              <a:buChar char="-"/>
            </a:pPr>
            <a:r>
              <a:rPr b="0" lang="en-US" sz="2400" spc="-1" strike="noStrike" u="sng">
                <a:solidFill>
                  <a:srgbClr val="0097a7"/>
                </a:solidFill>
                <a:uFill>
                  <a:solidFill>
                    <a:srgbClr val="ffffff"/>
                  </a:solidFill>
                </a:uFill>
                <a:latin typeface="文泉驿微米黑"/>
                <a:ea typeface="Calibri"/>
                <a:hlinkClick r:id="rId2"/>
              </a:rPr>
              <a:t>CodePen example</a:t>
            </a: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a:p>
            <a:pPr>
              <a:lnSpc>
                <a:spcPct val="115000"/>
              </a:lnSpc>
            </a:pPr>
            <a:endParaRPr b="0" lang="en-US" sz="1400" spc="-1" strike="noStrike">
              <a:solidFill>
                <a:srgbClr val="000000"/>
              </a:solidFill>
              <a:uFill>
                <a:solidFill>
                  <a:srgbClr val="ffffff"/>
                </a:solidFill>
              </a:uFill>
              <a:latin typeface="Arial"/>
            </a:endParaRPr>
          </a:p>
        </p:txBody>
      </p:sp>
    </p:spTree>
  </p:cSld>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5"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656"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657"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658"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659" name="Google Shape;595;p81" descr=""/>
          <p:cNvPicPr/>
          <p:nvPr/>
        </p:nvPicPr>
        <p:blipFill>
          <a:blip r:embed="rId1"/>
          <a:stretch/>
        </p:blipFill>
        <p:spPr>
          <a:xfrm>
            <a:off x="673920" y="2878920"/>
            <a:ext cx="4742640" cy="2513520"/>
          </a:xfrm>
          <a:prstGeom prst="rect">
            <a:avLst/>
          </a:prstGeom>
          <a:ln>
            <a:noFill/>
          </a:ln>
        </p:spPr>
      </p:pic>
      <p:sp>
        <p:nvSpPr>
          <p:cNvPr id="660"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1"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662"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663"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664"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665" name="Google Shape;595;p81" descr=""/>
          <p:cNvPicPr/>
          <p:nvPr/>
        </p:nvPicPr>
        <p:blipFill>
          <a:blip r:embed="rId1"/>
          <a:stretch/>
        </p:blipFill>
        <p:spPr>
          <a:xfrm>
            <a:off x="673920" y="2878920"/>
            <a:ext cx="4742640" cy="2513520"/>
          </a:xfrm>
          <a:prstGeom prst="rect">
            <a:avLst/>
          </a:prstGeom>
          <a:ln>
            <a:noFill/>
          </a:ln>
        </p:spPr>
      </p:pic>
      <p:sp>
        <p:nvSpPr>
          <p:cNvPr id="666"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7" name="TextShape 1"/>
          <p:cNvSpPr txBox="1"/>
          <p:nvPr/>
        </p:nvSpPr>
        <p:spPr>
          <a:xfrm>
            <a:off x="782640" y="347040"/>
            <a:ext cx="7578360" cy="763200"/>
          </a:xfrm>
          <a:prstGeom prst="rect">
            <a:avLst/>
          </a:prstGeom>
          <a:noFill/>
          <a:ln>
            <a:noFill/>
          </a:ln>
        </p:spPr>
        <p:txBody>
          <a:bodyPr tIns="91440" bIns="91440"/>
          <a:p>
            <a:pPr>
              <a:lnSpc>
                <a:spcPct val="100000"/>
              </a:lnSpc>
            </a:pPr>
            <a:r>
              <a:rPr b="0" lang="en-US" sz="3600" spc="-1" strike="noStrike">
                <a:solidFill>
                  <a:srgbClr val="000000"/>
                </a:solidFill>
                <a:uFill>
                  <a:solidFill>
                    <a:srgbClr val="ffffff"/>
                  </a:solidFill>
                </a:uFill>
                <a:latin typeface="文泉驿微米黑"/>
                <a:ea typeface="Montserrat"/>
              </a:rPr>
              <a:t>Call stack + </a:t>
            </a:r>
            <a:r>
              <a:rPr b="0" lang="en-US" sz="3600" spc="-1" strike="noStrike">
                <a:solidFill>
                  <a:srgbClr val="000000"/>
                </a:solidFill>
                <a:uFill>
                  <a:solidFill>
                    <a:srgbClr val="ffffff"/>
                  </a:solidFill>
                </a:uFill>
                <a:latin typeface="文泉驿微米黑"/>
                <a:ea typeface="Consolas"/>
              </a:rPr>
              <a:t>setTimeout</a:t>
            </a:r>
            <a:endParaRPr b="0" lang="en-US" sz="1400" spc="-1" strike="noStrike">
              <a:solidFill>
                <a:srgbClr val="000000"/>
              </a:solidFill>
              <a:uFill>
                <a:solidFill>
                  <a:srgbClr val="ffffff"/>
                </a:solidFill>
              </a:uFill>
              <a:latin typeface="Arial"/>
            </a:endParaRPr>
          </a:p>
        </p:txBody>
      </p:sp>
      <p:sp>
        <p:nvSpPr>
          <p:cNvPr id="668" name="CustomShape 2"/>
          <p:cNvSpPr/>
          <p:nvPr/>
        </p:nvSpPr>
        <p:spPr>
          <a:xfrm>
            <a:off x="5561640" y="2395800"/>
            <a:ext cx="3360960" cy="3963600"/>
          </a:xfrm>
          <a:prstGeom prst="rect">
            <a:avLst/>
          </a:prstGeom>
          <a:noFill/>
          <a:ln w="9360">
            <a:solidFill>
              <a:srgbClr val="595959"/>
            </a:solidFill>
            <a:round/>
          </a:ln>
        </p:spPr>
        <p:style>
          <a:lnRef idx="0"/>
          <a:fillRef idx="0"/>
          <a:effectRef idx="0"/>
          <a:fontRef idx="minor"/>
        </p:style>
      </p:sp>
      <p:sp>
        <p:nvSpPr>
          <p:cNvPr id="669" name="CustomShape 3"/>
          <p:cNvSpPr/>
          <p:nvPr/>
        </p:nvSpPr>
        <p:spPr>
          <a:xfrm>
            <a:off x="5561640" y="1626840"/>
            <a:ext cx="3360960" cy="677880"/>
          </a:xfrm>
          <a:prstGeom prst="rect">
            <a:avLst/>
          </a:prstGeom>
          <a:noFill/>
          <a:ln>
            <a:noFill/>
          </a:ln>
        </p:spPr>
        <p:style>
          <a:lnRef idx="0"/>
          <a:fillRef idx="0"/>
          <a:effectRef idx="0"/>
          <a:fontRef idx="minor"/>
        </p:style>
        <p:txBody>
          <a:bodyPr tIns="91440" bIns="91440" anchor="ctr"/>
          <a:p>
            <a:pPr algn="ctr">
              <a:lnSpc>
                <a:spcPct val="100000"/>
              </a:lnSpc>
            </a:pPr>
            <a:r>
              <a:rPr b="1" lang="en-US" sz="2400" spc="-1" strike="noStrike">
                <a:solidFill>
                  <a:srgbClr val="000000"/>
                </a:solidFill>
                <a:uFill>
                  <a:solidFill>
                    <a:srgbClr val="ffffff"/>
                  </a:solidFill>
                </a:uFill>
                <a:latin typeface="文泉驿微米黑"/>
                <a:ea typeface="Calibri"/>
              </a:rPr>
              <a:t>Call Stack</a:t>
            </a:r>
            <a:endParaRPr b="0" lang="en-US" sz="1400" spc="-1" strike="noStrike">
              <a:solidFill>
                <a:srgbClr val="000000"/>
              </a:solidFill>
              <a:uFill>
                <a:solidFill>
                  <a:srgbClr val="ffffff"/>
                </a:solidFill>
              </a:uFill>
              <a:latin typeface="Arial"/>
            </a:endParaRPr>
          </a:p>
        </p:txBody>
      </p:sp>
      <p:sp>
        <p:nvSpPr>
          <p:cNvPr id="670" name="CustomShape 4"/>
          <p:cNvSpPr/>
          <p:nvPr/>
        </p:nvSpPr>
        <p:spPr>
          <a:xfrm>
            <a:off x="363600" y="2878920"/>
            <a:ext cx="317880" cy="255960"/>
          </a:xfrm>
          <a:prstGeom prst="rightArrow">
            <a:avLst>
              <a:gd name="adj1" fmla="val 50000"/>
              <a:gd name="adj2" fmla="val 50000"/>
            </a:avLst>
          </a:prstGeom>
          <a:solidFill>
            <a:srgbClr val="a61c00"/>
          </a:solidFill>
          <a:ln>
            <a:noFill/>
          </a:ln>
        </p:spPr>
        <p:style>
          <a:lnRef idx="0"/>
          <a:fillRef idx="0"/>
          <a:effectRef idx="0"/>
          <a:fontRef idx="minor"/>
        </p:style>
      </p:sp>
      <p:pic>
        <p:nvPicPr>
          <p:cNvPr id="671" name="Google Shape;595;p81" descr=""/>
          <p:cNvPicPr/>
          <p:nvPr/>
        </p:nvPicPr>
        <p:blipFill>
          <a:blip r:embed="rId1"/>
          <a:stretch/>
        </p:blipFill>
        <p:spPr>
          <a:xfrm>
            <a:off x="673920" y="2878920"/>
            <a:ext cx="4742640" cy="2513520"/>
          </a:xfrm>
          <a:prstGeom prst="rect">
            <a:avLst/>
          </a:prstGeom>
          <a:ln>
            <a:noFill/>
          </a:ln>
        </p:spPr>
      </p:pic>
      <p:sp>
        <p:nvSpPr>
          <p:cNvPr id="672" name="CustomShape 5"/>
          <p:cNvSpPr/>
          <p:nvPr/>
        </p:nvSpPr>
        <p:spPr>
          <a:xfrm>
            <a:off x="5644800" y="5651280"/>
            <a:ext cx="3195000" cy="632520"/>
          </a:xfrm>
          <a:prstGeom prst="rect">
            <a:avLst/>
          </a:prstGeom>
          <a:solidFill>
            <a:srgbClr val="ffd966"/>
          </a:solidFill>
          <a:ln>
            <a:noFill/>
          </a:ln>
        </p:spPr>
        <p:style>
          <a:lnRef idx="0"/>
          <a:fillRef idx="0"/>
          <a:effectRef idx="0"/>
          <a:fontRef idx="minor"/>
        </p:style>
        <p:txBody>
          <a:bodyPr tIns="91440" bIns="91440" anchor="ctr"/>
          <a:p>
            <a:pPr algn="ctr">
              <a:lnSpc>
                <a:spcPct val="100000"/>
              </a:lnSpc>
            </a:pPr>
            <a:r>
              <a:rPr b="0" lang="en-US" sz="1800" spc="-1" strike="noStrike">
                <a:solidFill>
                  <a:srgbClr val="000000"/>
                </a:solidFill>
                <a:uFill>
                  <a:solidFill>
                    <a:srgbClr val="ffffff"/>
                  </a:solidFill>
                </a:uFill>
                <a:latin typeface="Arial"/>
                <a:ea typeface="Arial"/>
              </a:rPr>
              <a:t>(global function)</a:t>
            </a:r>
            <a:endParaRPr b="0" lang="en-US" sz="1400" spc="-1" strike="noStrike">
              <a:solidFill>
                <a:srgbClr val="000000"/>
              </a:solidFill>
              <a:uFill>
                <a:solidFill>
                  <a:srgbClr val="ffffff"/>
                </a:solidFill>
              </a:uFill>
              <a:latin typeface="Arial"/>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1535</TotalTime>
  <Application>LibreOffice/5.1.6.2$Linux_X86_64 LibreOffice_project/10m0$Build-2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zh-CN</dc:language>
  <cp:lastModifiedBy>jjean</cp:lastModifiedBy>
  <dcterms:modified xsi:type="dcterms:W3CDTF">2019-05-15T22:42:02Z</dcterms:modified>
  <cp:revision>17</cp:revision>
  <dc:subject/>
  <dc:title/>
</cp:coreProperties>
</file>