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slide88.xml" ContentType="application/vnd.openxmlformats-officedocument.presentationml.slide+xml"/>
  <Override PartName="/ppt/slides/slide87.xml" ContentType="application/vnd.openxmlformats-officedocument.presentationml.slide+xml"/>
  <Override PartName="/ppt/slides/slide86.xml" ContentType="application/vnd.openxmlformats-officedocument.presentationml.slide+xml"/>
  <Override PartName="/ppt/slides/slide85.xml" ContentType="application/vnd.openxmlformats-officedocument.presentationml.slide+xml"/>
  <Override PartName="/ppt/slides/slide84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57.xml" ContentType="application/vnd.openxmlformats-officedocument.presentationml.slide+xml"/>
  <Override PartName="/ppt/slides/slide9.xml" ContentType="application/vnd.openxmlformats-officedocument.presentationml.slide+xml"/>
  <Override PartName="/ppt/slides/slide52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slide51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50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69.xml" ContentType="application/vnd.openxmlformats-officedocument.presentationml.slide+xml"/>
  <Override PartName="/ppt/slides/slide10.xml" ContentType="application/vnd.openxmlformats-officedocument.presentationml.slide+xml"/>
  <Override PartName="/ppt/slides/slide56.xml" ContentType="application/vnd.openxmlformats-officedocument.presentationml.slide+xml"/>
  <Override PartName="/ppt/slides/slide8.xml" ContentType="application/vnd.openxmlformats-officedocument.presentationml.slide+xml"/>
  <Override PartName="/ppt/slides/_rels/slide89.xml.rels" ContentType="application/vnd.openxmlformats-package.relationships+xml"/>
  <Override PartName="/ppt/slides/_rels/slide88.xml.rels" ContentType="application/vnd.openxmlformats-package.relationships+xml"/>
  <Override PartName="/ppt/slides/_rels/slide87.xml.rels" ContentType="application/vnd.openxmlformats-package.relationships+xml"/>
  <Override PartName="/ppt/slides/_rels/slide78.xml.rels" ContentType="application/vnd.openxmlformats-package.relationships+xml"/>
  <Override PartName="/ppt/slides/_rels/slide76.xml.rels" ContentType="application/vnd.openxmlformats-package.relationships+xml"/>
  <Override PartName="/ppt/slides/_rels/slide75.xml.rels" ContentType="application/vnd.openxmlformats-package.relationships+xml"/>
  <Override PartName="/ppt/slides/_rels/slide74.xml.rels" ContentType="application/vnd.openxmlformats-package.relationships+xml"/>
  <Override PartName="/ppt/slides/_rels/slide73.xml.rels" ContentType="application/vnd.openxmlformats-package.relationships+xml"/>
  <Override PartName="/ppt/slides/_rels/slide72.xml.rels" ContentType="application/vnd.openxmlformats-package.relationships+xml"/>
  <Override PartName="/ppt/slides/_rels/slide71.xml.rels" ContentType="application/vnd.openxmlformats-package.relationships+xml"/>
  <Override PartName="/ppt/slides/_rels/slide67.xml.rels" ContentType="application/vnd.openxmlformats-package.relationships+xml"/>
  <Override PartName="/ppt/slides/_rels/slide66.xml.rels" ContentType="application/vnd.openxmlformats-package.relationships+xml"/>
  <Override PartName="/ppt/slides/_rels/slide65.xml.rels" ContentType="application/vnd.openxmlformats-package.relationships+xml"/>
  <Override PartName="/ppt/slides/_rels/slide64.xml.rels" ContentType="application/vnd.openxmlformats-package.relationships+xml"/>
  <Override PartName="/ppt/slides/_rels/slide63.xml.rels" ContentType="application/vnd.openxmlformats-package.relationships+xml"/>
  <Override PartName="/ppt/slides/_rels/slide62.xml.rels" ContentType="application/vnd.openxmlformats-package.relationships+xml"/>
  <Override PartName="/ppt/slides/_rels/slide61.xml.rels" ContentType="application/vnd.openxmlformats-package.relationships+xml"/>
  <Override PartName="/ppt/slides/_rels/slide79.xml.rels" ContentType="application/vnd.openxmlformats-package.relationships+xml"/>
  <Override PartName="/ppt/slides/_rels/slide60.xml.rels" ContentType="application/vnd.openxmlformats-package.relationships+xml"/>
  <Override PartName="/ppt/slides/_rels/slide59.xml.rels" ContentType="application/vnd.openxmlformats-package.relationships+xml"/>
  <Override PartName="/ppt/slides/_rels/slide57.xml.rels" ContentType="application/vnd.openxmlformats-package.relationships+xml"/>
  <Override PartName="/ppt/slides/_rels/slide56.xml.rels" ContentType="application/vnd.openxmlformats-package.relationships+xml"/>
  <Override PartName="/ppt/slides/_rels/slide55.xml.rels" ContentType="application/vnd.openxmlformats-package.relationships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47.xml.rels" ContentType="application/vnd.openxmlformats-package.relationships+xml"/>
  <Override PartName="/ppt/slides/_rels/slide21.xml.rels" ContentType="application/vnd.openxmlformats-package.relationships+xml"/>
  <Override PartName="/ppt/slides/_rels/slide32.xml.rels" ContentType="application/vnd.openxmlformats-package.relationships+xml"/>
  <Override PartName="/ppt/slides/_rels/slide20.xml.rels" ContentType="application/vnd.openxmlformats-package.relationships+xml"/>
  <Override PartName="/ppt/slides/_rels/slide31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80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69.xml.rels" ContentType="application/vnd.openxmlformats-package.relationships+xml"/>
  <Override PartName="/ppt/slides/_rels/slide50.xml.rels" ContentType="application/vnd.openxmlformats-package.relationships+xml"/>
  <Override PartName="/ppt/slides/_rels/slide5.xml.rels" ContentType="application/vnd.openxmlformats-package.relationships+xml"/>
  <Override PartName="/ppt/slides/_rels/slide27.xml.rels" ContentType="application/vnd.openxmlformats-package.relationships+xml"/>
  <Override PartName="/ppt/slides/_rels/slide19.xml.rels" ContentType="application/vnd.openxmlformats-package.relationships+xml"/>
  <Override PartName="/ppt/slides/_rels/slide70.xml.rels" ContentType="application/vnd.openxmlformats-package.relationships+xml"/>
  <Override PartName="/ppt/slides/_rels/slide12.xml.rels" ContentType="application/vnd.openxmlformats-package.relationships+xml"/>
  <Override PartName="/ppt/slides/_rels/slide68.xml.rels" ContentType="application/vnd.openxmlformats-package.relationships+xml"/>
  <Override PartName="/ppt/slides/_rels/slide4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83.xml.rels" ContentType="application/vnd.openxmlformats-package.relationships+xml"/>
  <Override PartName="/ppt/slides/_rels/slide51.xml.rels" ContentType="application/vnd.openxmlformats-package.relationships+xml"/>
  <Override PartName="/ppt/slides/_rels/slide6.xml.rels" ContentType="application/vnd.openxmlformats-package.relationships+xml"/>
  <Override PartName="/ppt/slides/_rels/slide28.xml.rels" ContentType="application/vnd.openxmlformats-package.relationships+xml"/>
  <Override PartName="/ppt/slides/_rels/slide84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81.xml.rels" ContentType="application/vnd.openxmlformats-package.relationships+xml"/>
  <Override PartName="/ppt/slides/_rels/slide23.xml.rels" ContentType="application/vnd.openxmlformats-package.relationships+xml"/>
  <Override PartName="/ppt/slides/_rels/slide85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82.xml.rels" ContentType="application/vnd.openxmlformats-package.relationships+xml"/>
  <Override PartName="/ppt/slides/_rels/slide24.xml.rels" ContentType="application/vnd.openxmlformats-package.relationships+xml"/>
  <Override PartName="/ppt/slides/_rels/slide86.xml.rels" ContentType="application/vnd.openxmlformats-package.relationships+xml"/>
  <Override PartName="/ppt/slides/_rels/slide9.xml.rels" ContentType="application/vnd.openxmlformats-package.relationships+xml"/>
  <Override PartName="/ppt/slides/_rels/slide17.xml.rels" ContentType="application/vnd.openxmlformats-package.relationships+xml"/>
  <Override PartName="/ppt/slides/_rels/slide29.xml.rels" ContentType="application/vnd.openxmlformats-package.relationships+xml"/>
  <Override PartName="/ppt/slides/_rels/slide10.xml.rels" ContentType="application/vnd.openxmlformats-package.relationships+xml"/>
  <Override PartName="/ppt/slides/_rels/slide58.xml.rels" ContentType="application/vnd.openxmlformats-package.relationships+xml"/>
  <Override PartName="/ppt/slides/_rels/slide26.xml.rels" ContentType="application/vnd.openxmlformats-package.relationships+xml"/>
  <Override PartName="/ppt/slides/_rels/slide30.xml.rels" ContentType="application/vnd.openxmlformats-package.relationships+xml"/>
  <Override PartName="/ppt/slides/_rels/slide33.xml.rels" ContentType="application/vnd.openxmlformats-package.relationships+xml"/>
  <Override PartName="/ppt/slides/_rels/slide44.xml.rels" ContentType="application/vnd.openxmlformats-package.relationships+xml"/>
  <Override PartName="/ppt/slides/_rels/slide34.xml.rels" ContentType="application/vnd.openxmlformats-package.relationships+xml"/>
  <Override PartName="/ppt/slides/_rels/slide77.xml.rels" ContentType="application/vnd.openxmlformats-package.relationships+xml"/>
  <Override PartName="/ppt/slides/_rels/slide45.xml.rels" ContentType="application/vnd.openxmlformats-package.relationships+xml"/>
  <Override PartName="/ppt/slides/_rels/slide35.xml.rels" ContentType="application/vnd.openxmlformats-package.relationships+xml"/>
  <Override PartName="/ppt/slides/_rels/slide36.xml.rels" ContentType="application/vnd.openxmlformats-package.relationships+xml"/>
  <Override PartName="/ppt/slides/_rels/slide37.xml.rels" ContentType="application/vnd.openxmlformats-package.relationships+xml"/>
  <Override PartName="/ppt/slides/_rels/slide38.xml.rels" ContentType="application/vnd.openxmlformats-package.relationships+xml"/>
  <Override PartName="/ppt/slides/_rels/slide39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6.xml.rels" ContentType="application/vnd.openxmlformats-package.relationships+xml"/>
  <Override PartName="/ppt/slides/slide53.xml" ContentType="application/vnd.openxmlformats-officedocument.presentationml.slide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79.xml" ContentType="application/vnd.openxmlformats-officedocument.presentationml.slide+xml"/>
  <Override PartName="/ppt/slides/slide20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55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22.xml" ContentType="application/vnd.openxmlformats-officedocument.presentationml.slide+xml"/>
  <Override PartName="/ppt/slides/slide8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_rels/presentation.xml.rels" ContentType="application/vnd.openxmlformats-package.relationships+xml"/>
  <Override PartName="/ppt/media/image50.png" ContentType="image/png"/>
  <Override PartName="/ppt/media/image49.png" ContentType="image/png"/>
  <Override PartName="/ppt/media/image48.png" ContentType="image/png"/>
  <Override PartName="/ppt/media/image47.png" ContentType="image/png"/>
  <Override PartName="/ppt/media/image20.png" ContentType="image/png"/>
  <Override PartName="/ppt/media/image55.png" ContentType="image/png"/>
  <Override PartName="/ppt/media/image5.png" ContentType="image/png"/>
  <Override PartName="/ppt/media/image19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13.png" ContentType="image/png"/>
  <Override PartName="/ppt/media/image12.png" ContentType="image/png"/>
  <Override PartName="/ppt/media/image11.png" ContentType="image/png"/>
  <Override PartName="/ppt/media/image54.png" ContentType="image/png"/>
  <Override PartName="/ppt/media/image4.png" ContentType="image/png"/>
  <Override PartName="/ppt/media/image39.png" ContentType="image/png"/>
  <Override PartName="/ppt/media/image53.png" ContentType="image/png"/>
  <Override PartName="/ppt/media/image3.png" ContentType="image/png"/>
  <Override PartName="/ppt/media/image38.png" ContentType="image/png"/>
  <Override PartName="/ppt/media/image22.png" ContentType="image/png"/>
  <Override PartName="/ppt/media/image57.png" ContentType="image/png"/>
  <Override PartName="/ppt/media/image7.png" ContentType="image/png"/>
  <Override PartName="/ppt/media/image52.png" ContentType="image/png"/>
  <Override PartName="/ppt/media/image2.png" ContentType="image/png"/>
  <Override PartName="/ppt/media/image37.png" ContentType="image/png"/>
  <Override PartName="/ppt/media/image21.png" ContentType="image/png"/>
  <Override PartName="/ppt/media/image56.png" ContentType="image/png"/>
  <Override PartName="/ppt/media/image6.png" ContentType="image/png"/>
  <Override PartName="/ppt/media/image51.png" ContentType="image/png"/>
  <Override PartName="/ppt/media/image1.png" ContentType="image/png"/>
  <Override PartName="/ppt/media/image36.png" ContentType="image/png"/>
  <Override PartName="/ppt/media/image58.png" ContentType="image/png"/>
  <Override PartName="/ppt/media/image8.png" ContentType="image/png"/>
  <Override PartName="/ppt/media/image23.png" ContentType="image/png"/>
  <Override PartName="/ppt/media/image10.png" ContentType="image/png"/>
  <Override PartName="/ppt/media/image59.png" ContentType="image/png"/>
  <Override PartName="/ppt/media/image9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6.xml.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8.pn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" name="" descr=""/>
          <p:cNvPicPr/>
          <p:nvPr/>
        </p:nvPicPr>
        <p:blipFill>
          <a:blip r:embed="rId2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  <p:pic>
        <p:nvPicPr>
          <p:cNvPr id="36" name="" descr=""/>
          <p:cNvPicPr/>
          <p:nvPr/>
        </p:nvPicPr>
        <p:blipFill>
          <a:blip r:embed="rId3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782640" y="347040"/>
            <a:ext cx="7578360" cy="3539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" name="" descr=""/>
          <p:cNvPicPr/>
          <p:nvPr/>
        </p:nvPicPr>
        <p:blipFill>
          <a:blip r:embed="rId2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  <p:pic>
        <p:nvPicPr>
          <p:cNvPr id="74" name="" descr=""/>
          <p:cNvPicPr/>
          <p:nvPr/>
        </p:nvPicPr>
        <p:blipFill>
          <a:blip r:embed="rId3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782640" y="347040"/>
            <a:ext cx="7578360" cy="3539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0" name="" descr=""/>
          <p:cNvPicPr/>
          <p:nvPr/>
        </p:nvPicPr>
        <p:blipFill>
          <a:blip r:embed="rId2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  <p:pic>
        <p:nvPicPr>
          <p:cNvPr id="111" name="" descr=""/>
          <p:cNvPicPr/>
          <p:nvPr/>
        </p:nvPicPr>
        <p:blipFill>
          <a:blip r:embed="rId3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subTitle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subTitle"/>
          </p:nvPr>
        </p:nvSpPr>
        <p:spPr>
          <a:xfrm>
            <a:off x="782640" y="347040"/>
            <a:ext cx="7578360" cy="3539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PlaceHolder 5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7" name="" descr=""/>
          <p:cNvPicPr/>
          <p:nvPr/>
        </p:nvPicPr>
        <p:blipFill>
          <a:blip r:embed="rId2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  <p:pic>
        <p:nvPicPr>
          <p:cNvPr id="148" name="" descr=""/>
          <p:cNvPicPr/>
          <p:nvPr/>
        </p:nvPicPr>
        <p:blipFill>
          <a:blip r:embed="rId3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782640" y="347040"/>
            <a:ext cx="7578360" cy="3539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992880"/>
            <a:ext cx="8520120" cy="27363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单击鼠标编辑标题文字格式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CFE85349-E0A9-43ED-9D49-17705710B78D}" type="slidenum">
              <a:rPr b="0" lang="en-US" sz="1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&lt;编号&gt;</a:t>
            </a:fld>
            <a:endParaRPr b="0" lang="en-U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单击鼠标编辑大纲文字格式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第二个大纲级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第三大纲级别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第四大纲级别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第五大纲级别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第六大纲级别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第七大纲级别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stomShape 1"/>
          <p:cNvSpPr/>
          <p:nvPr/>
        </p:nvSpPr>
        <p:spPr>
          <a:xfrm>
            <a:off x="0" y="0"/>
            <a:ext cx="9143640" cy="145764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" name="PlaceHolder 2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单击鼠标编辑标题文字格式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单击鼠标编辑大纲文字格式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第二个大纲级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第三大纲级别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第四大纲级别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第五大纲级别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第六大纲级别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第七大纲级别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sldNum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23DD1302-59ED-48A6-A690-10E58D1954B4}" type="slidenum">
              <a:rPr b="0" lang="en-US" sz="1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</a:t>
            </a:fld>
            <a:endParaRPr b="0" lang="en-U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单击鼠标编辑标题文字格式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sldNum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695A8194-DE23-47F6-A92F-7C0A44993C33}" type="slidenum">
              <a:rPr b="0" lang="en-US" sz="1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</a:t>
            </a:fld>
            <a:endParaRPr b="0" lang="en-U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单击鼠标编辑大纲文字格式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第二个大纲级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第三大纲级别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第四大纲级别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第五大纲级别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第六大纲级别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第七大纲级别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sldNum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E6570C8B-F5F9-4655-8FCB-9BA6D81D60F7}" type="slidenum">
              <a:rPr b="0" lang="en-US" sz="1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</a:t>
            </a:fld>
            <a:endParaRPr b="0" lang="en-U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单击鼠标编辑标题文字格式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单击鼠标编辑大纲文字格式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第二个大纲级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第三大纲级别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第四大纲级别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第五大纲级别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第六大纲级别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第七大纲级别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hyperlink" Target="http://localhost:8000/" TargetMode="External"/><Relationship Id="rId2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hyperlink" Target="http://caniuse.com/#search=fetch" TargetMode="External"/><Relationship Id="rId2" Type="http://schemas.openxmlformats.org/officeDocument/2006/relationships/hyperlink" Target="https://github.com/github/fetch/blob/master/fetch.js" TargetMode="External"/><Relationship Id="rId3" Type="http://schemas.openxmlformats.org/officeDocument/2006/relationships/hyperlink" Target="https://github.com/jquery/PEP" TargetMode="External"/><Relationship Id="rId4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JqojJv" TargetMode="External"/><Relationship Id="rId2" Type="http://schemas.openxmlformats.org/officeDocument/2006/relationships/slideLayout" Target="../slideLayouts/slideLayout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vwEYJb?editors=1112" TargetMode="External"/><Relationship Id="rId2" Type="http://schemas.openxmlformats.org/officeDocument/2006/relationships/slideLayout" Target="../slideLayouts/slideLayout1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hyperlink" Target="https://fullstackccu.github.io/lectures/17/" TargetMode="External"/><Relationship Id="rId2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hyperlink" Target="https://fullstackccu.github.io/lectures/17/albums/fetch-text.html" TargetMode="External"/><Relationship Id="rId2" Type="http://schemas.openxmlformats.org/officeDocument/2006/relationships/slideLayout" Target="../slideLayouts/slideLayout1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hyperlink" Target="https://fullstackccu.github.io/lectures/17/albums/fetch-json.html" TargetMode="External"/><Relationship Id="rId2" Type="http://schemas.openxmlformats.org/officeDocument/2006/relationships/hyperlink" Target="https://fullstackccu.github.io/lectures/17/albums/fetch-json.js" TargetMode="External"/><Relationship Id="rId3" Type="http://schemas.openxmlformats.org/officeDocument/2006/relationships/slideLayout" Target="../slideLayouts/slideLayout1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hyperlink" Target="https://fullstackccu.github.io/lectures/17/oo-albums/albums.json" TargetMode="External"/><Relationship Id="rId2" Type="http://schemas.openxmlformats.org/officeDocument/2006/relationships/hyperlink" Target="https://fullstackccu.github.io/lectures/17/oo-albums/discography.html" TargetMode="External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1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RmWKOq" TargetMode="External"/><Relationship Id="rId2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BeoWza" TargetMode="External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37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xNwqPa?editors=1111" TargetMode="External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37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3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ZNbexv" TargetMode="External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hyperlink" Target="https://codepen.io/fullstackccu/pen/gJamQa" TargetMode="External"/><Relationship Id="rId3" Type="http://schemas.openxmlformats.org/officeDocument/2006/relationships/slideLayout" Target="../slideLayouts/slideLayout1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37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hyperlink" Target="https://codepen.io/bee-arcade/pen/fa6237764d5dc5856523e45366036d5b?editors=0011" TargetMode="External"/><Relationship Id="rId3" Type="http://schemas.openxmlformats.org/officeDocument/2006/relationships/slideLayout" Target="../slideLayouts/slideLayout37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37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hyperlink" Target="https://codepen.io/fullstackccu/pen/vwNxbY?editors=1111" TargetMode="External"/><Relationship Id="rId3" Type="http://schemas.openxmlformats.org/officeDocument/2006/relationships/slideLayout" Target="../slideLayouts/slideLayout1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vwNxbY?editors=1111" TargetMode="External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5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37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hyperlink" Target="https://codepen.io/bee-arcade/pen/02c3052266d82a76b0fdba9b7a3f9e93?editors=0011" TargetMode="Externa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slideLayout" Target="../slideLayouts/slideLayout15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vwNmdy?editors=1111" TargetMode="External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15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5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vwNmdy?editors=1111" TargetMode="External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1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5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5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RmWVEg?editors=1111" TargetMode="External"/><Relationship Id="rId2" Type="http://schemas.openxmlformats.org/officeDocument/2006/relationships/hyperlink" Target="https://fullstackccu.github.io/lectures/17/oo-albums/discography.html" TargetMode="External"/><Relationship Id="rId3" Type="http://schemas.openxmlformats.org/officeDocument/2006/relationships/image" Target="../media/image39.png"/><Relationship Id="rId4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Web/API/Fetch_API" TargetMode="External"/><Relationship Id="rId2" Type="http://schemas.openxmlformats.org/officeDocument/2006/relationships/hyperlink" Target="https://developer.mozilla.org/en-US/docs/Web/API/Body/text" TargetMode="External"/><Relationship Id="rId3" Type="http://schemas.openxmlformats.org/officeDocument/2006/relationships/slideLayout" Target="../slideLayouts/slideLayout15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hyperlink" Target="https://en.wikipedia.org/wiki/Hypertext_Transfer_Protocol" TargetMode="External"/><Relationship Id="rId3" Type="http://schemas.openxmlformats.org/officeDocument/2006/relationships/slideLayout" Target="../slideLayouts/slideLayout15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Web/HTTP/Methods" TargetMode="External"/><Relationship Id="rId2" Type="http://schemas.openxmlformats.org/officeDocument/2006/relationships/slideLayout" Target="../slideLayouts/slideLayout15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37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hyperlink" Target="https://www.quora.com/What-is-the-role-of-OSI-layers-when-we-open-a-webpage" TargetMode="External"/><Relationship Id="rId5" Type="http://schemas.openxmlformats.org/officeDocument/2006/relationships/slideLayout" Target="../slideLayouts/slideLayout37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slideLayout" Target="../slideLayouts/slideLayout37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slideLayout" Target="../slideLayouts/slideLayout15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15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hyperlink" Target="https://docs.google.com/presentation/d/1ohtGeZP2Pb2LnBm8d7O-_UNkNjNLkHO3lMQszZ7EJ3Y/edit?usp=sharing" TargetMode="External"/><Relationship Id="rId2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hyperlink" Target="https://docs.google.com/presentation/d/1ohtGeZP2Pb2LnBm8d7O-_UNkNjNLkHO3lMQszZ7EJ3Y/edit?usp=sharing" TargetMode="External"/><Relationship Id="rId2" Type="http://schemas.openxmlformats.org/officeDocument/2006/relationships/slideLayout" Target="../slideLayouts/slideLayout15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hyperlink" Target="https://en.wikipedia.org/wiki/Representational_state_transfer#Applied_to_Web_services" TargetMode="External"/><Relationship Id="rId2" Type="http://schemas.openxmlformats.org/officeDocument/2006/relationships/hyperlink" Target="https://en.wikipedia.org/wiki/Hypertext_Transfer_Protocol#Request_methods" TargetMode="External"/><Relationship Id="rId3" Type="http://schemas.openxmlformats.org/officeDocument/2006/relationships/hyperlink" Target="https://en.wikipedia.org/wiki/Media_type" TargetMode="External"/><Relationship Id="rId4" Type="http://schemas.openxmlformats.org/officeDocument/2006/relationships/slideLayout" Target="../slideLayouts/slideLayout15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hyperlink" Target="http://graphql.org/" TargetMode="External"/><Relationship Id="rId2" Type="http://schemas.openxmlformats.org/officeDocument/2006/relationships/hyperlink" Target="https://netflix.github.io/falcor/" TargetMode="External"/><Relationship Id="rId3" Type="http://schemas.openxmlformats.org/officeDocument/2006/relationships/slideLayout" Target="../slideLayouts/slideLayout15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hyperlink" Target="https://developer.spotify.com/web-api/endpoint-reference/" TargetMode="External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15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hyperlink" Target="https://developer.spotify.com/web-api/get-album/" TargetMode="External"/><Relationship Id="rId2" Type="http://schemas.openxmlformats.org/officeDocument/2006/relationships/slideLayout" Target="../slideLayouts/slideLayout15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hyperlink" Target="https://developer.spotify.com/web-api/get-album/" TargetMode="External"/><Relationship Id="rId2" Type="http://schemas.openxmlformats.org/officeDocument/2006/relationships/slideLayout" Target="../slideLayouts/slideLayout15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hyperlink" Target="https://api.spotify.com/v1/albums/0sNOF9WDwhWunNAHPD3Baj" TargetMode="External"/><Relationship Id="rId2" Type="http://schemas.openxmlformats.org/officeDocument/2006/relationships/slideLayout" Target="../slideLayouts/slideLayout15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hyperlink" Target="https://api.spotify.com/v1/albums/0sNOF9WDwhWunNAHPD3Baj" TargetMode="External"/><Relationship Id="rId2" Type="http://schemas.openxmlformats.org/officeDocument/2006/relationships/hyperlink" Target="https://codepen.io/fullstackccu/pen/arvLXO?editors=1111" TargetMode="External"/><Relationship Id="rId3" Type="http://schemas.openxmlformats.org/officeDocument/2006/relationships/hyperlink" Target="https://codepen.io/fullstackccu/full/arvLXO?editors=1111" TargetMode="External"/><Relationship Id="rId4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hyperlink" Target="https://developer.spotify.com/console/get-search-item/?q=tania+bowra&amp;type=artist" TargetMode="External"/><Relationship Id="rId2" Type="http://schemas.openxmlformats.org/officeDocument/2006/relationships/slideLayout" Target="../slideLayouts/slideLayout15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hyperlink" Target="https://developer.spotify.com/web-api/search-item/" TargetMode="External"/><Relationship Id="rId2" Type="http://schemas.openxmlformats.org/officeDocument/2006/relationships/hyperlink" Target="https://fullstackccu.github.io/lectures/17/spotify-albums/spotify-discography.html" TargetMode="External"/><Relationship Id="rId3" Type="http://schemas.openxmlformats.org/officeDocument/2006/relationships/image" Target="../media/image53.png"/><Relationship Id="rId4" Type="http://schemas.openxmlformats.org/officeDocument/2006/relationships/slideLayout" Target="../slideLayouts/slideLayout15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hyperlink" Target="https://api.spotify.com/v1/search?type=album&amp;q=query" TargetMode="External"/><Relationship Id="rId2" Type="http://schemas.openxmlformats.org/officeDocument/2006/relationships/hyperlink" Target="https://api.spotify.com/v1/search?type=album&amp;q=query" TargetMode="External"/><Relationship Id="rId3" Type="http://schemas.openxmlformats.org/officeDocument/2006/relationships/hyperlink" Target="https://api.spotify.com/v1/search?type=album&amp;q=beyonce" TargetMode="External"/><Relationship Id="rId4" Type="http://schemas.openxmlformats.org/officeDocument/2006/relationships/hyperlink" Target="https://api.spotify.com/v1/search?type=album&amp;q=beyonce" TargetMode="External"/><Relationship Id="rId5" Type="http://schemas.openxmlformats.org/officeDocument/2006/relationships/slideLayout" Target="../slideLayouts/slideLayout15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hyperlink" Target="https://codepen.io/bee-arcade/pen/963ae17d61f828a7b5c321c148b84e40?editors=1011" TargetMode="External"/><Relationship Id="rId3" Type="http://schemas.openxmlformats.org/officeDocument/2006/relationships/hyperlink" Target="https://codepen.io/bee-arcade/pen/bd301158f62a54e40eea37da1aff0d7a?editors=1011" TargetMode="External"/><Relationship Id="rId4" Type="http://schemas.openxmlformats.org/officeDocument/2006/relationships/hyperlink" Target="https://codepen.io/bee-arcade/pen/714933b816bf4f91a6ae4ab8eba6b649?editors=1011" TargetMode="External"/><Relationship Id="rId5" Type="http://schemas.openxmlformats.org/officeDocument/2006/relationships/slideLayout" Target="../slideLayouts/slideLayout15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15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15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15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15.xml"/>
</Relationships>
</file>

<file path=ppt/slides/_rels/slide89.xml.rels><?xml version="1.0" encoding="UTF-8"?>
<Relationships xmlns="http://schemas.openxmlformats.org/package/2006/relationships"><Relationship Id="rId1" Type="http://schemas.openxmlformats.org/officeDocument/2006/relationships/hyperlink" Target="https://fullstackccu.github.io/lectures/17/spotify-albums/spotify-discography.html" TargetMode="External"/><Relationship Id="rId2" Type="http://schemas.openxmlformats.org/officeDocument/2006/relationships/image" Target="../media/image59.png"/><Relationship Id="rId3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hyperlink" Target="https://fullstackccu.github.io/lectures/17/images-text/fetch-complete.html" TargetMode="External"/><Relationship Id="rId2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220680" y="1074600"/>
            <a:ext cx="8520120" cy="273636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p>
            <a:pPr algn="ctr">
              <a:lnSpc>
                <a:spcPct val="100000"/>
              </a:lnSpc>
            </a:pPr>
            <a:r>
              <a:rPr b="0" lang="en-US" sz="5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4102165</a:t>
            </a:r>
            <a:r>
              <a:rPr b="0" lang="en-US" sz="5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:</a:t>
            </a:r>
            <a:r>
              <a:rPr b="0" lang="en-US" sz="5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
</a:t>
            </a: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Full Stack Web Development Fundamentals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TextShape 2"/>
          <p:cNvSpPr txBox="1"/>
          <p:nvPr/>
        </p:nvSpPr>
        <p:spPr>
          <a:xfrm>
            <a:off x="311760" y="3811320"/>
            <a:ext cx="8520120" cy="1971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Spring 2019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簡立仁 </a:t>
            </a:r>
            <a:r>
              <a:rPr b="0" lang="en-US" sz="2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Li-Ren Chien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ccumouse@gmail.com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fetch()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 limitations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●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You cannot fetch a resource that is hosted on file://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○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You must serve your resource over HTTP / HTTPS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9" name="Google Shape;111;p22" descr=""/>
          <p:cNvPicPr/>
          <p:nvPr/>
        </p:nvPicPr>
        <p:blipFill>
          <a:blip r:embed="rId1"/>
          <a:stretch/>
        </p:blipFill>
        <p:spPr>
          <a:xfrm>
            <a:off x="472320" y="3481920"/>
            <a:ext cx="8229240" cy="1531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Serve over HTTP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We can run a program to serve our local files over HTTP: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$ python -m SimpleHTTPServer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Serving HTTP on 0.0.0.0 port 8000 ...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This now starts up a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server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that can load the files in the current directory over HTTP.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We can access this server by navigating to: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  <a:hlinkClick r:id="rId1"/>
              </a:rPr>
              <a:t>http://localhost:8000/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Note: Fetch Polyfill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Fetch is supported on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all major browsers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If you need to support older browsers, add a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2"/>
              </a:rPr>
              <a:t>Fetch Polyfill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the way we did with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3"/>
              </a:rPr>
              <a:t>Pointer Events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(We've done this for you in HW4 starter code)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JSON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JavaScript Object Notation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JSON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: Stands for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J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ava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cript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O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bject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otation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Created by Douglas Crockford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Defines a way of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serializing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JavaScript objects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to serialize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: to turn an object into a string that can be deserialized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to deserialize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: to turn a serialized string into an object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JSON.stringify()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We can use the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JSON.stringify()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function to seralize a JavaScript object: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const bear = {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
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name: 'Ice Bear',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hobbies: ['knitting', 'cooking', 'dancing']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
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};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const serializedBear = JSON.stringify(bear);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console.log(serializedBear);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  <a:hlinkClick r:id="rId1"/>
              </a:rPr>
              <a:t>CodePen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JSON.parse()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We can use the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JSON.parse()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function to deseralize a JavaScript object: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const bearString = </a:t>
            </a:r>
            <a:r>
              <a:rPr b="0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'{"name":"Ice Bear","hobbies":["knitting","cooking","dancing"]}'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const bear = JSON.parse(bearString);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console.log(bear);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  <a:hlinkClick r:id="rId1"/>
              </a:rPr>
              <a:t>CodePen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Fetch API and JSON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Fetch API also has built-in support for JSON: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function onJsonReady(</a:t>
            </a: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json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) {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console.log(</a:t>
            </a: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json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}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function onResponse(response) {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return response.</a:t>
            </a:r>
            <a:r>
              <a:rPr b="1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json();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}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fetch('images.json')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.then(onResponse)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.then(onJsonReady);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CustomShape 3"/>
          <p:cNvSpPr/>
          <p:nvPr/>
        </p:nvSpPr>
        <p:spPr>
          <a:xfrm>
            <a:off x="5040000" y="2903400"/>
            <a:ext cx="3836520" cy="246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Return 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response.json()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instead of 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response.text() 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and Fetch will essentially call 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JSON.parse()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on the response string.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Why JSON?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Let's say we had a file that contained a list of albums.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Each album has: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Title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Year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URL to album image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We want to display each album in chronological order.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Text file?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CustomShape 2"/>
          <p:cNvSpPr/>
          <p:nvPr/>
        </p:nvSpPr>
        <p:spPr>
          <a:xfrm>
            <a:off x="385200" y="2232000"/>
            <a:ext cx="8373240" cy="4464000"/>
          </a:xfrm>
          <a:prstGeom prst="rect">
            <a:avLst/>
          </a:prstGeom>
          <a:noFill/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The Emancipation Of Mimi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2005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https://i.scdn.co/image/dca82bd9c1ccae90b09972027a408068f7a4d700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Daydream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1995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https://i.scdn.co/image/0638f0ddf70003cb94b43aa5e4004d85da94f99c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E=MC²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2008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https://i.scdn.co/image/bca35d49f6033324d2518656531c9a89135c0ea3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Mariah Carey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1990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https://i.scdn.co/image/82f13700dfa78fa877a8cdecd725ad552c9a9653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Music Box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1993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https://i.scdn.co/image/676275b41e19de3048fddfb72937ec0db13c58d7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Emotions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1991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https://i.scdn.co/image/2424877af9fa273690b688462c5afbad678c5072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Merry Christmas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1994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https://i.scdn.co/image/e06f3ddadf59ee24504fc02bfe205945807a2437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Butterfly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1997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https://i.scdn.co/image/f568f63dd6183aadc9dc42824ba080dde0361367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Rainbow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1999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https://i.scdn.co/image/a666bcba51a0073ce34d7ad24703f4c45b374eff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Charmbracelet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2002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https://i.scdn.co/image/c642f1ac7861c85133a0d4bc80a1ebefcad969a7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Memoirs Of An Imperfect Angel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2009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https://i.scdn.co/image/c15ee84ece3ff03856ce0ec8112e7597b6c9d072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Me. I Am Mariah ...The Elusive Chanteuse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2014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https://i.scdn.co/image/1793edc1954a9603935ecffb3d4fe5b4a3e429e6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CustomShape 3"/>
          <p:cNvSpPr/>
          <p:nvPr/>
        </p:nvSpPr>
        <p:spPr>
          <a:xfrm>
            <a:off x="805320" y="1291680"/>
            <a:ext cx="7903800" cy="105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We could create a text file formatted consistently in some format that we make up ourselves, e.g.: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648000" y="31680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Schedule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TextShape 2"/>
          <p:cNvSpPr txBox="1"/>
          <p:nvPr/>
        </p:nvSpPr>
        <p:spPr>
          <a:xfrm>
            <a:off x="782640" y="1560240"/>
            <a:ext cx="7578360" cy="49849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Today: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Fetch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JSON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Fetch in an class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Querying REST APIs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Form submission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HW4 out!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URL for today's lecture examples: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live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Text file processing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TextShape 2"/>
          <p:cNvSpPr txBox="1"/>
          <p:nvPr/>
        </p:nvSpPr>
        <p:spPr>
          <a:xfrm>
            <a:off x="3971160" y="1677240"/>
            <a:ext cx="647388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16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function onTextReady(text) {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</a:t>
            </a: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const lines = text.split('\n\n');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</a:t>
            </a: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const albums = [];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</a:t>
            </a: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for (let i = 0; i &lt; lines.length; i++) {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const infoText = lines[i];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const infoStrings = infoText.split('\n');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const name = infoStrings[0];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const year = infoStrings[1];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const url = infoStrings[2];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albums.push({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  </a:t>
            </a: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name: name,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  </a:t>
            </a: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year: parseInt(year),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  </a:t>
            </a: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url: url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});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</a:t>
            </a: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}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</a:t>
            </a:r>
            <a:r>
              <a:rPr b="0" lang="en-US" sz="16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...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16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}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CustomShape 3"/>
          <p:cNvSpPr/>
          <p:nvPr/>
        </p:nvSpPr>
        <p:spPr>
          <a:xfrm>
            <a:off x="350280" y="1760400"/>
            <a:ext cx="3237120" cy="4554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We would have to write all this custom file processing code: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marL="457200" indent="-380520">
              <a:lnSpc>
                <a:spcPct val="100000"/>
              </a:lnSpc>
              <a:buClr>
                <a:srgbClr val="000000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Must convert numbers from strings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marL="457200" indent="-380520">
              <a:lnSpc>
                <a:spcPct val="100000"/>
              </a:lnSpc>
              <a:buClr>
                <a:srgbClr val="000000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If you ever add another attribute to the album, we'd have to change our array indices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192" name="CustomShape 4"/>
          <p:cNvSpPr/>
          <p:nvPr/>
        </p:nvSpPr>
        <p:spPr>
          <a:xfrm>
            <a:off x="6553800" y="5426280"/>
            <a:ext cx="2893320" cy="1687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Live example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JSON file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385200" y="2188080"/>
            <a:ext cx="8373240" cy="4984920"/>
          </a:xfrm>
          <a:prstGeom prst="rect">
            <a:avLst/>
          </a:prstGeom>
          <a:noFill/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{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</a:t>
            </a: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"albums": [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{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  </a:t>
            </a: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"name": "The Emancipation Of Mimi",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  </a:t>
            </a: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"year": 2005,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  </a:t>
            </a: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"url": "https://i.scdn.co/image/dca82bd9c1ccae90b09972027a408068f7a4d700"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},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...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   </a:t>
            </a: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</a:t>
            </a: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{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  </a:t>
            </a: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"name": "Me. I Am Mariah ...The Elusive Chanteuse",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  </a:t>
            </a: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"year": 2014,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  </a:t>
            </a: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"url": "https://i.scdn.co/image/1793edc1954a9603935ecffb3d4fe5b4a3e429e6"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}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</a:t>
            </a: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]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}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CustomShape 3"/>
          <p:cNvSpPr/>
          <p:nvPr/>
        </p:nvSpPr>
        <p:spPr>
          <a:xfrm>
            <a:off x="782640" y="1609560"/>
            <a:ext cx="7903800" cy="42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It'd be much more convenient to store the file in JSON format: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JSON processing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TextShape 2"/>
          <p:cNvSpPr txBox="1"/>
          <p:nvPr/>
        </p:nvSpPr>
        <p:spPr>
          <a:xfrm>
            <a:off x="4621680" y="1820160"/>
            <a:ext cx="4436640" cy="28184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function onJsonReady(json) {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const albums = </a:t>
            </a:r>
            <a:r>
              <a:rPr b="0" lang="en-US" sz="18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json.albums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...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}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CustomShape 3"/>
          <p:cNvSpPr/>
          <p:nvPr/>
        </p:nvSpPr>
        <p:spPr>
          <a:xfrm>
            <a:off x="448920" y="1820160"/>
            <a:ext cx="3587040" cy="382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Since we're using JSON, we don't have to manually convert the response strings to a JavaScript object: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80520">
              <a:lnSpc>
                <a:spcPct val="100000"/>
              </a:lnSpc>
              <a:buClr>
                <a:srgbClr val="000000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JavaScript has built-in support to convert a JSON string into a JavaScript object.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CustomShape 4"/>
          <p:cNvSpPr/>
          <p:nvPr/>
        </p:nvSpPr>
        <p:spPr>
          <a:xfrm>
            <a:off x="5393160" y="4235400"/>
            <a:ext cx="2893320" cy="1687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1"/>
              </a:rPr>
              <a:t>Live example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/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2"/>
              </a:rPr>
              <a:t>Code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Fetch in a class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Discography page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TextShape 2"/>
          <p:cNvSpPr txBox="1"/>
          <p:nvPr/>
        </p:nvSpPr>
        <p:spPr>
          <a:xfrm>
            <a:off x="773640" y="1451160"/>
            <a:ext cx="7578360" cy="12128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Let's write a web page that lists the Mariah Carey albums stored in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albums.json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and lets us sort the albums: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2"/>
              </a:rPr>
              <a:t>demo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3" name="Google Shape;201;p36" descr=""/>
          <p:cNvPicPr/>
          <p:nvPr/>
        </p:nvPicPr>
        <p:blipFill>
          <a:blip r:embed="rId3"/>
          <a:stretch/>
        </p:blipFill>
        <p:spPr>
          <a:xfrm>
            <a:off x="1705320" y="2773440"/>
            <a:ext cx="5733360" cy="377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Class diagram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CustomShape 2"/>
          <p:cNvSpPr/>
          <p:nvPr/>
        </p:nvSpPr>
        <p:spPr>
          <a:xfrm>
            <a:off x="3183120" y="2885400"/>
            <a:ext cx="160812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App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" name="CustomShape 3"/>
          <p:cNvSpPr/>
          <p:nvPr/>
        </p:nvSpPr>
        <p:spPr>
          <a:xfrm>
            <a:off x="3846600" y="4769640"/>
            <a:ext cx="191412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CustomShape 4"/>
          <p:cNvSpPr/>
          <p:nvPr/>
        </p:nvSpPr>
        <p:spPr>
          <a:xfrm>
            <a:off x="4791600" y="3159720"/>
            <a:ext cx="1578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3434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08" name="CustomShape 5"/>
          <p:cNvSpPr/>
          <p:nvPr/>
        </p:nvSpPr>
        <p:spPr>
          <a:xfrm>
            <a:off x="6370560" y="2845080"/>
            <a:ext cx="2219040" cy="934200"/>
          </a:xfrm>
          <a:prstGeom prst="rect">
            <a:avLst/>
          </a:prstGeom>
          <a:noFill/>
          <a:ln w="2844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albums.json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CustomShape 6"/>
          <p:cNvSpPr/>
          <p:nvPr/>
        </p:nvSpPr>
        <p:spPr>
          <a:xfrm>
            <a:off x="502920" y="2940840"/>
            <a:ext cx="1473120" cy="742320"/>
          </a:xfrm>
          <a:prstGeom prst="foldedCorner">
            <a:avLst>
              <a:gd name="adj" fmla="val 29416"/>
            </a:avLst>
          </a:prstGeom>
          <a:solidFill>
            <a:srgbClr val="efefef"/>
          </a:solidFill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script.js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CustomShape 7"/>
          <p:cNvSpPr/>
          <p:nvPr/>
        </p:nvSpPr>
        <p:spPr>
          <a:xfrm>
            <a:off x="1976400" y="3312000"/>
            <a:ext cx="124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43434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CustomShape 8"/>
          <p:cNvSpPr/>
          <p:nvPr/>
        </p:nvSpPr>
        <p:spPr>
          <a:xfrm>
            <a:off x="3987360" y="3738600"/>
            <a:ext cx="816120" cy="103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3434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CustomShape 9"/>
          <p:cNvSpPr/>
          <p:nvPr/>
        </p:nvSpPr>
        <p:spPr>
          <a:xfrm>
            <a:off x="4791600" y="3464640"/>
            <a:ext cx="1578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34343"/>
            </a:solidFill>
            <a:custDash>
              <a:ds d="400000" sp="300000"/>
            </a:custDash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TextShape 10"/>
          <p:cNvSpPr txBox="1"/>
          <p:nvPr/>
        </p:nvSpPr>
        <p:spPr>
          <a:xfrm>
            <a:off x="721800" y="1468440"/>
            <a:ext cx="7639200" cy="934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class diagram is going to look something like this: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" name="CustomShape 11"/>
          <p:cNvSpPr/>
          <p:nvPr/>
        </p:nvSpPr>
        <p:spPr>
          <a:xfrm>
            <a:off x="2158560" y="2883600"/>
            <a:ext cx="102456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creates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" name="CustomShape 12"/>
          <p:cNvSpPr/>
          <p:nvPr/>
        </p:nvSpPr>
        <p:spPr>
          <a:xfrm>
            <a:off x="3475080" y="4066920"/>
            <a:ext cx="102456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creates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6" name="CustomShape 13"/>
          <p:cNvSpPr/>
          <p:nvPr/>
        </p:nvSpPr>
        <p:spPr>
          <a:xfrm>
            <a:off x="5068800" y="2760480"/>
            <a:ext cx="102456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fetches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" name="CustomShape 14"/>
          <p:cNvSpPr/>
          <p:nvPr/>
        </p:nvSpPr>
        <p:spPr>
          <a:xfrm>
            <a:off x="5221080" y="3532680"/>
            <a:ext cx="102456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returns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Album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" name="CustomShape 2"/>
          <p:cNvSpPr/>
          <p:nvPr/>
        </p:nvSpPr>
        <p:spPr>
          <a:xfrm>
            <a:off x="2954520" y="3342600"/>
            <a:ext cx="160812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App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3618000" y="5226840"/>
            <a:ext cx="191412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CustomShape 4"/>
          <p:cNvSpPr/>
          <p:nvPr/>
        </p:nvSpPr>
        <p:spPr>
          <a:xfrm flipH="1" rot="10800000">
            <a:off x="5820480" y="3303720"/>
            <a:ext cx="1418040" cy="733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9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2" name="CustomShape 5"/>
          <p:cNvSpPr/>
          <p:nvPr/>
        </p:nvSpPr>
        <p:spPr>
          <a:xfrm>
            <a:off x="5823360" y="2102400"/>
            <a:ext cx="2219040" cy="934200"/>
          </a:xfrm>
          <a:prstGeom prst="rect">
            <a:avLst/>
          </a:prstGeom>
          <a:noFill/>
          <a:ln w="2844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albums.json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CustomShape 6"/>
          <p:cNvSpPr/>
          <p:nvPr/>
        </p:nvSpPr>
        <p:spPr>
          <a:xfrm>
            <a:off x="274320" y="3398040"/>
            <a:ext cx="1473120" cy="742320"/>
          </a:xfrm>
          <a:prstGeom prst="foldedCorner">
            <a:avLst>
              <a:gd name="adj" fmla="val 29416"/>
            </a:avLst>
          </a:prstGeom>
          <a:solidFill>
            <a:srgbClr val="efefef"/>
          </a:solidFill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script.js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CustomShape 7"/>
          <p:cNvSpPr/>
          <p:nvPr/>
        </p:nvSpPr>
        <p:spPr>
          <a:xfrm>
            <a:off x="1747800" y="3769200"/>
            <a:ext cx="124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5" name="CustomShape 8"/>
          <p:cNvSpPr/>
          <p:nvPr/>
        </p:nvSpPr>
        <p:spPr>
          <a:xfrm flipH="1" rot="10800000">
            <a:off x="5909040" y="3769200"/>
            <a:ext cx="1345680" cy="70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custDash>
              <a:ds d="400000" sp="300000"/>
            </a:custDash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6" name="CustomShape 9"/>
          <p:cNvSpPr/>
          <p:nvPr/>
        </p:nvSpPr>
        <p:spPr>
          <a:xfrm>
            <a:off x="3758760" y="4195800"/>
            <a:ext cx="816120" cy="103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TextShape 10"/>
          <p:cNvSpPr txBox="1"/>
          <p:nvPr/>
        </p:nvSpPr>
        <p:spPr>
          <a:xfrm>
            <a:off x="668160" y="2271600"/>
            <a:ext cx="2709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1. Script creates App object.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TextShape 11"/>
          <p:cNvSpPr txBox="1"/>
          <p:nvPr/>
        </p:nvSpPr>
        <p:spPr>
          <a:xfrm>
            <a:off x="3175560" y="1552320"/>
            <a:ext cx="2709360" cy="13748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2. App calls </a:t>
            </a:r>
            <a:r>
              <a:rPr b="0" lang="en-US" sz="2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fetch() </a:t>
            </a:r>
            <a:r>
              <a:rPr b="0" lang="en-US" sz="2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for </a:t>
            </a:r>
            <a:r>
              <a:rPr b="0" lang="en-US" sz="2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albums.json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CustomShape 12"/>
          <p:cNvSpPr/>
          <p:nvPr/>
        </p:nvSpPr>
        <p:spPr>
          <a:xfrm>
            <a:off x="668160" y="5472360"/>
            <a:ext cx="360" cy="406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CustomShape 13"/>
          <p:cNvSpPr/>
          <p:nvPr/>
        </p:nvSpPr>
        <p:spPr>
          <a:xfrm>
            <a:off x="771120" y="5427720"/>
            <a:ext cx="2031840" cy="33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Synchronous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1" name="CustomShape 14"/>
          <p:cNvSpPr/>
          <p:nvPr/>
        </p:nvSpPr>
        <p:spPr>
          <a:xfrm>
            <a:off x="668160" y="6005880"/>
            <a:ext cx="360" cy="406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custDash>
              <a:ds d="400000" sp="300000"/>
            </a:custDash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CustomShape 15"/>
          <p:cNvSpPr/>
          <p:nvPr/>
        </p:nvSpPr>
        <p:spPr>
          <a:xfrm>
            <a:off x="771120" y="5961240"/>
            <a:ext cx="2031840" cy="33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Asynchronous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Album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CustomShape 2"/>
          <p:cNvSpPr/>
          <p:nvPr/>
        </p:nvSpPr>
        <p:spPr>
          <a:xfrm>
            <a:off x="2954520" y="3342600"/>
            <a:ext cx="160812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App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" name="CustomShape 3"/>
          <p:cNvSpPr/>
          <p:nvPr/>
        </p:nvSpPr>
        <p:spPr>
          <a:xfrm>
            <a:off x="3618000" y="5226840"/>
            <a:ext cx="191412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Album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CustomShape 4"/>
          <p:cNvSpPr/>
          <p:nvPr/>
        </p:nvSpPr>
        <p:spPr>
          <a:xfrm flipH="1" rot="10800000">
            <a:off x="5820480" y="3303720"/>
            <a:ext cx="1418040" cy="733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3434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7" name="CustomShape 5"/>
          <p:cNvSpPr/>
          <p:nvPr/>
        </p:nvSpPr>
        <p:spPr>
          <a:xfrm>
            <a:off x="5823360" y="2102400"/>
            <a:ext cx="2219040" cy="934200"/>
          </a:xfrm>
          <a:prstGeom prst="rect">
            <a:avLst/>
          </a:prstGeom>
          <a:noFill/>
          <a:ln w="2844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albums.json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" name="CustomShape 6"/>
          <p:cNvSpPr/>
          <p:nvPr/>
        </p:nvSpPr>
        <p:spPr>
          <a:xfrm>
            <a:off x="274320" y="3398040"/>
            <a:ext cx="1473120" cy="742320"/>
          </a:xfrm>
          <a:prstGeom prst="foldedCorner">
            <a:avLst>
              <a:gd name="adj" fmla="val 29416"/>
            </a:avLst>
          </a:prstGeom>
          <a:solidFill>
            <a:srgbClr val="efefef"/>
          </a:solidFill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script.js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" name="CustomShape 7"/>
          <p:cNvSpPr/>
          <p:nvPr/>
        </p:nvSpPr>
        <p:spPr>
          <a:xfrm>
            <a:off x="1747800" y="3769200"/>
            <a:ext cx="124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43434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CustomShape 8"/>
          <p:cNvSpPr/>
          <p:nvPr/>
        </p:nvSpPr>
        <p:spPr>
          <a:xfrm flipH="1" rot="10800000">
            <a:off x="5909040" y="3769200"/>
            <a:ext cx="1345680" cy="70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a64d79"/>
            </a:solidFill>
            <a:custDash>
              <a:ds d="400000" sp="300000"/>
            </a:custDash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CustomShape 9"/>
          <p:cNvSpPr/>
          <p:nvPr/>
        </p:nvSpPr>
        <p:spPr>
          <a:xfrm>
            <a:off x="3758760" y="4195800"/>
            <a:ext cx="816120" cy="103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a86e8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TextShape 10"/>
          <p:cNvSpPr txBox="1"/>
          <p:nvPr/>
        </p:nvSpPr>
        <p:spPr>
          <a:xfrm>
            <a:off x="5040000" y="3342600"/>
            <a:ext cx="310248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a64d7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3. Fetch request returns the JSON data as a JavaScript object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TextShape 11"/>
          <p:cNvSpPr txBox="1"/>
          <p:nvPr/>
        </p:nvSpPr>
        <p:spPr>
          <a:xfrm>
            <a:off x="818280" y="4419000"/>
            <a:ext cx="3102480" cy="15436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a86e8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4. </a:t>
            </a:r>
            <a:r>
              <a:rPr b="0" lang="en-US" sz="2400" spc="-1" strike="noStrike">
                <a:solidFill>
                  <a:srgbClr val="4a86e8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App</a:t>
            </a:r>
            <a:r>
              <a:rPr b="0" lang="en-US" sz="2400" spc="-1" strike="noStrike">
                <a:solidFill>
                  <a:srgbClr val="4a86e8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creates an </a:t>
            </a:r>
            <a:r>
              <a:rPr b="0" lang="en-US" sz="2400" spc="-1" strike="noStrike">
                <a:solidFill>
                  <a:srgbClr val="4a86e8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</a:t>
            </a:r>
            <a:r>
              <a:rPr b="0" lang="en-US" sz="2400" spc="-1" strike="noStrike">
                <a:solidFill>
                  <a:srgbClr val="4a86e8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object for each album in the JSON response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CustomShape 12"/>
          <p:cNvSpPr/>
          <p:nvPr/>
        </p:nvSpPr>
        <p:spPr>
          <a:xfrm>
            <a:off x="668160" y="1891080"/>
            <a:ext cx="360" cy="406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CustomShape 13"/>
          <p:cNvSpPr/>
          <p:nvPr/>
        </p:nvSpPr>
        <p:spPr>
          <a:xfrm>
            <a:off x="771120" y="1846440"/>
            <a:ext cx="2031840" cy="33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Synchronous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" name="CustomShape 14"/>
          <p:cNvSpPr/>
          <p:nvPr/>
        </p:nvSpPr>
        <p:spPr>
          <a:xfrm>
            <a:off x="668160" y="2424240"/>
            <a:ext cx="360" cy="406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000000"/>
            </a:solidFill>
            <a:custDash>
              <a:ds d="400000" sp="300000"/>
            </a:custDash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CustomShape 15"/>
          <p:cNvSpPr/>
          <p:nvPr/>
        </p:nvSpPr>
        <p:spPr>
          <a:xfrm>
            <a:off x="771120" y="2379600"/>
            <a:ext cx="2031840" cy="33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Asynchronous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Discography page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" name="TextShape 2"/>
          <p:cNvSpPr txBox="1"/>
          <p:nvPr/>
        </p:nvSpPr>
        <p:spPr>
          <a:xfrm>
            <a:off x="782640" y="1560240"/>
            <a:ext cx="7578360" cy="5734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1" lang="en-US" sz="3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Q: How do we begin to implement this??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" name="CustomShape 3"/>
          <p:cNvSpPr/>
          <p:nvPr/>
        </p:nvSpPr>
        <p:spPr>
          <a:xfrm>
            <a:off x="3209040" y="2661840"/>
            <a:ext cx="160812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App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1" name="CustomShape 4"/>
          <p:cNvSpPr/>
          <p:nvPr/>
        </p:nvSpPr>
        <p:spPr>
          <a:xfrm>
            <a:off x="1505520" y="4546080"/>
            <a:ext cx="191412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Album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" name="CustomShape 5"/>
          <p:cNvSpPr/>
          <p:nvPr/>
        </p:nvSpPr>
        <p:spPr>
          <a:xfrm>
            <a:off x="4817160" y="2936160"/>
            <a:ext cx="1578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3434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CustomShape 6"/>
          <p:cNvSpPr/>
          <p:nvPr/>
        </p:nvSpPr>
        <p:spPr>
          <a:xfrm>
            <a:off x="6396120" y="2621160"/>
            <a:ext cx="2219040" cy="934200"/>
          </a:xfrm>
          <a:prstGeom prst="rect">
            <a:avLst/>
          </a:prstGeom>
          <a:noFill/>
          <a:ln w="2844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albums.json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" name="CustomShape 7"/>
          <p:cNvSpPr/>
          <p:nvPr/>
        </p:nvSpPr>
        <p:spPr>
          <a:xfrm>
            <a:off x="528480" y="2717280"/>
            <a:ext cx="1473120" cy="742320"/>
          </a:xfrm>
          <a:prstGeom prst="foldedCorner">
            <a:avLst>
              <a:gd name="adj" fmla="val 29416"/>
            </a:avLst>
          </a:prstGeom>
          <a:solidFill>
            <a:srgbClr val="efefef"/>
          </a:solidFill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script.js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" name="CustomShape 8"/>
          <p:cNvSpPr/>
          <p:nvPr/>
        </p:nvSpPr>
        <p:spPr>
          <a:xfrm>
            <a:off x="2001960" y="3088440"/>
            <a:ext cx="124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43434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6" name="CustomShape 9"/>
          <p:cNvSpPr/>
          <p:nvPr/>
        </p:nvSpPr>
        <p:spPr>
          <a:xfrm flipH="1">
            <a:off x="2459880" y="3515040"/>
            <a:ext cx="1549800" cy="103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3434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7" name="CustomShape 10"/>
          <p:cNvSpPr/>
          <p:nvPr/>
        </p:nvSpPr>
        <p:spPr>
          <a:xfrm>
            <a:off x="4817160" y="3241080"/>
            <a:ext cx="1578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34343"/>
            </a:solidFill>
            <a:custDash>
              <a:ds d="400000" sp="300000"/>
            </a:custDash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8" name="CustomShape 11"/>
          <p:cNvSpPr/>
          <p:nvPr/>
        </p:nvSpPr>
        <p:spPr>
          <a:xfrm>
            <a:off x="2184120" y="2660040"/>
            <a:ext cx="102456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Arial"/>
              </a:rPr>
              <a:t>creates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9" name="CustomShape 12"/>
          <p:cNvSpPr/>
          <p:nvPr/>
        </p:nvSpPr>
        <p:spPr>
          <a:xfrm>
            <a:off x="2462760" y="3515040"/>
            <a:ext cx="102456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Arial"/>
              </a:rPr>
              <a:t>creates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0" name="CustomShape 13"/>
          <p:cNvSpPr/>
          <p:nvPr/>
        </p:nvSpPr>
        <p:spPr>
          <a:xfrm>
            <a:off x="5040000" y="2520000"/>
            <a:ext cx="102456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Arial"/>
              </a:rPr>
              <a:t>fetches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" name="CustomShape 14"/>
          <p:cNvSpPr/>
          <p:nvPr/>
        </p:nvSpPr>
        <p:spPr>
          <a:xfrm>
            <a:off x="5246640" y="3309120"/>
            <a:ext cx="102456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Arial"/>
              </a:rPr>
              <a:t>returns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2" name="Google Shape;276;p40" descr=""/>
          <p:cNvPicPr/>
          <p:nvPr/>
        </p:nvPicPr>
        <p:blipFill>
          <a:blip r:embed="rId1"/>
          <a:stretch/>
        </p:blipFill>
        <p:spPr>
          <a:xfrm>
            <a:off x="4574520" y="3968280"/>
            <a:ext cx="4098600" cy="2701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Getting started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TextShape 2"/>
          <p:cNvSpPr txBox="1"/>
          <p:nvPr/>
        </p:nvSpPr>
        <p:spPr>
          <a:xfrm>
            <a:off x="4006800" y="1349280"/>
            <a:ext cx="470520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Suggestion: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
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Implement the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class first!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App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class will have to use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class, meaning it is dependent on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class.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class doesn't have any dependencies, so let's create that first.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Starter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CustomShape 3"/>
          <p:cNvSpPr/>
          <p:nvPr/>
        </p:nvSpPr>
        <p:spPr>
          <a:xfrm>
            <a:off x="2287800" y="2208240"/>
            <a:ext cx="160812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App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CustomShape 4"/>
          <p:cNvSpPr/>
          <p:nvPr/>
        </p:nvSpPr>
        <p:spPr>
          <a:xfrm>
            <a:off x="876960" y="3992040"/>
            <a:ext cx="191412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Album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CustomShape 5"/>
          <p:cNvSpPr/>
          <p:nvPr/>
        </p:nvSpPr>
        <p:spPr>
          <a:xfrm flipH="1">
            <a:off x="1831320" y="3061440"/>
            <a:ext cx="1257480" cy="930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CustomShape 6"/>
          <p:cNvSpPr/>
          <p:nvPr/>
        </p:nvSpPr>
        <p:spPr>
          <a:xfrm>
            <a:off x="1029240" y="4144320"/>
            <a:ext cx="191412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Album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CustomShape 7"/>
          <p:cNvSpPr/>
          <p:nvPr/>
        </p:nvSpPr>
        <p:spPr>
          <a:xfrm>
            <a:off x="1181520" y="4296600"/>
            <a:ext cx="191412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Album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" name="CustomShape 8"/>
          <p:cNvSpPr/>
          <p:nvPr/>
        </p:nvSpPr>
        <p:spPr>
          <a:xfrm>
            <a:off x="1334160" y="4449240"/>
            <a:ext cx="191412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Album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CustomShape 9"/>
          <p:cNvSpPr/>
          <p:nvPr/>
        </p:nvSpPr>
        <p:spPr>
          <a:xfrm>
            <a:off x="1486440" y="4601520"/>
            <a:ext cx="191412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" name="CustomShape 10"/>
          <p:cNvSpPr/>
          <p:nvPr/>
        </p:nvSpPr>
        <p:spPr>
          <a:xfrm>
            <a:off x="246600" y="2256120"/>
            <a:ext cx="1473120" cy="742320"/>
          </a:xfrm>
          <a:prstGeom prst="foldedCorner">
            <a:avLst>
              <a:gd name="adj" fmla="val 29416"/>
            </a:avLst>
          </a:prstGeom>
          <a:solidFill>
            <a:srgbClr val="efefef"/>
          </a:solidFill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script.js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CustomShape 11"/>
          <p:cNvSpPr/>
          <p:nvPr/>
        </p:nvSpPr>
        <p:spPr>
          <a:xfrm>
            <a:off x="1720080" y="2627640"/>
            <a:ext cx="567360" cy="6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43434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Loading data from files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Milestone 1: Album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" name="TextShape 2"/>
          <p:cNvSpPr txBox="1"/>
          <p:nvPr/>
        </p:nvSpPr>
        <p:spPr>
          <a:xfrm>
            <a:off x="876960" y="5077080"/>
            <a:ext cx="7578360" cy="1318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For your first step, just implement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class: ignore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App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/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fetch()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/etc for now.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" name="CustomShape 3"/>
          <p:cNvSpPr/>
          <p:nvPr/>
        </p:nvSpPr>
        <p:spPr>
          <a:xfrm>
            <a:off x="627480" y="2136600"/>
            <a:ext cx="1473120" cy="742320"/>
          </a:xfrm>
          <a:prstGeom prst="foldedCorner">
            <a:avLst>
              <a:gd name="adj" fmla="val 29416"/>
            </a:avLst>
          </a:prstGeom>
          <a:solidFill>
            <a:srgbClr val="efefef"/>
          </a:solidFill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script.js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" name="CustomShape 4"/>
          <p:cNvSpPr/>
          <p:nvPr/>
        </p:nvSpPr>
        <p:spPr>
          <a:xfrm>
            <a:off x="547200" y="3524040"/>
            <a:ext cx="191412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Album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8" name="CustomShape 5"/>
          <p:cNvSpPr/>
          <p:nvPr/>
        </p:nvSpPr>
        <p:spPr>
          <a:xfrm>
            <a:off x="699480" y="3676680"/>
            <a:ext cx="191412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" name="CustomShape 6"/>
          <p:cNvSpPr/>
          <p:nvPr/>
        </p:nvSpPr>
        <p:spPr>
          <a:xfrm>
            <a:off x="1321560" y="2879280"/>
            <a:ext cx="43920" cy="588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7"/>
          <p:cNvSpPr/>
          <p:nvPr/>
        </p:nvSpPr>
        <p:spPr>
          <a:xfrm>
            <a:off x="1364400" y="2879280"/>
            <a:ext cx="292320" cy="79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281" name="Google Shape;303;p42" descr=""/>
          <p:cNvPicPr/>
          <p:nvPr/>
        </p:nvPicPr>
        <p:blipFill>
          <a:blip r:embed="rId1"/>
          <a:stretch/>
        </p:blipFill>
        <p:spPr>
          <a:xfrm>
            <a:off x="2813400" y="2136600"/>
            <a:ext cx="5919840" cy="2489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Milestone 1: Album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" name="TextShape 2"/>
          <p:cNvSpPr txBox="1"/>
          <p:nvPr/>
        </p:nvSpPr>
        <p:spPr>
          <a:xfrm>
            <a:off x="782640" y="1535400"/>
            <a:ext cx="7977240" cy="21351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Modify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script.js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to create two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4" name="Google Shape;310;p43" descr=""/>
          <p:cNvPicPr/>
          <p:nvPr/>
        </p:nvPicPr>
        <p:blipFill>
          <a:blip r:embed="rId1"/>
          <a:stretch/>
        </p:blipFill>
        <p:spPr>
          <a:xfrm>
            <a:off x="376200" y="2496960"/>
            <a:ext cx="8391240" cy="2881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Milestone 1: Album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TextShape 2"/>
          <p:cNvSpPr txBox="1"/>
          <p:nvPr/>
        </p:nvSpPr>
        <p:spPr>
          <a:xfrm>
            <a:off x="782640" y="1602360"/>
            <a:ext cx="7578360" cy="549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Milestone 1: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1"/>
              </a:rPr>
              <a:t>CodePen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7" name="Google Shape;317;p44" descr=""/>
          <p:cNvPicPr/>
          <p:nvPr/>
        </p:nvPicPr>
        <p:blipFill>
          <a:blip r:embed="rId2"/>
          <a:stretch/>
        </p:blipFill>
        <p:spPr>
          <a:xfrm>
            <a:off x="981360" y="2357280"/>
            <a:ext cx="7681320" cy="4400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Milestone 2: Print album info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9" name="TextShape 2"/>
          <p:cNvSpPr txBox="1"/>
          <p:nvPr/>
        </p:nvSpPr>
        <p:spPr>
          <a:xfrm>
            <a:off x="721800" y="3971160"/>
            <a:ext cx="7639200" cy="2552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Suggestion: Implement the 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fetch()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next!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App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class is going to fetch data from albums.json, then it will create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 based on that data.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Let's implement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fetch()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first and make sure it works by printing out the results to the console.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" name="CustomShape 3"/>
          <p:cNvSpPr/>
          <p:nvPr/>
        </p:nvSpPr>
        <p:spPr>
          <a:xfrm>
            <a:off x="2790000" y="2987280"/>
            <a:ext cx="160812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App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" name="CustomShape 4"/>
          <p:cNvSpPr/>
          <p:nvPr/>
        </p:nvSpPr>
        <p:spPr>
          <a:xfrm flipH="1" rot="10800000">
            <a:off x="5655960" y="2948400"/>
            <a:ext cx="1418040" cy="733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3434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CustomShape 5"/>
          <p:cNvSpPr/>
          <p:nvPr/>
        </p:nvSpPr>
        <p:spPr>
          <a:xfrm>
            <a:off x="5658840" y="1747080"/>
            <a:ext cx="2219040" cy="934200"/>
          </a:xfrm>
          <a:prstGeom prst="rect">
            <a:avLst/>
          </a:prstGeom>
          <a:noFill/>
          <a:ln w="2844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albums.json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" name="CustomShape 6"/>
          <p:cNvSpPr/>
          <p:nvPr/>
        </p:nvSpPr>
        <p:spPr>
          <a:xfrm flipH="1" rot="10800000">
            <a:off x="5744160" y="3413880"/>
            <a:ext cx="1345680" cy="70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a64d79"/>
            </a:solidFill>
            <a:custDash>
              <a:ds d="400000" sp="300000"/>
            </a:custDash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CustomShape 7"/>
          <p:cNvSpPr/>
          <p:nvPr/>
        </p:nvSpPr>
        <p:spPr>
          <a:xfrm>
            <a:off x="1193760" y="1843200"/>
            <a:ext cx="1473120" cy="742320"/>
          </a:xfrm>
          <a:prstGeom prst="foldedCorner">
            <a:avLst>
              <a:gd name="adj" fmla="val 29416"/>
            </a:avLst>
          </a:prstGeom>
          <a:solidFill>
            <a:srgbClr val="efefef"/>
          </a:solidFill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script.js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" name="CustomShape 8"/>
          <p:cNvSpPr/>
          <p:nvPr/>
        </p:nvSpPr>
        <p:spPr>
          <a:xfrm>
            <a:off x="1930680" y="2585520"/>
            <a:ext cx="859320" cy="828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extShape 1"/>
          <p:cNvSpPr txBox="1"/>
          <p:nvPr/>
        </p:nvSpPr>
        <p:spPr>
          <a:xfrm>
            <a:off x="216720" y="951480"/>
            <a:ext cx="3215520" cy="4955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Create a method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loadAlbums()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that calls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fetch()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like we did in the previous examples.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(Note: We don't have to define a constructor if we don't want to do in the constructor.)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7" name="Google Shape;335;p46" descr=""/>
          <p:cNvPicPr/>
          <p:nvPr/>
        </p:nvPicPr>
        <p:blipFill>
          <a:blip r:embed="rId1"/>
          <a:stretch/>
        </p:blipFill>
        <p:spPr>
          <a:xfrm>
            <a:off x="3473280" y="176400"/>
            <a:ext cx="5469840" cy="6402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extShape 1"/>
          <p:cNvSpPr txBox="1"/>
          <p:nvPr/>
        </p:nvSpPr>
        <p:spPr>
          <a:xfrm>
            <a:off x="782640" y="1535400"/>
            <a:ext cx="7977240" cy="21351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Modify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script.js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to create an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App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and call its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loadAlbums()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method.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9" name="TextShape 2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Milestone 2: Print album info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0" name="Google Shape;342;p47" descr=""/>
          <p:cNvPicPr/>
          <p:nvPr/>
        </p:nvPicPr>
        <p:blipFill>
          <a:blip r:embed="rId1"/>
          <a:stretch/>
        </p:blipFill>
        <p:spPr>
          <a:xfrm>
            <a:off x="2733840" y="2972160"/>
            <a:ext cx="3676320" cy="1409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Shape 1"/>
          <p:cNvSpPr txBox="1"/>
          <p:nvPr/>
        </p:nvSpPr>
        <p:spPr>
          <a:xfrm>
            <a:off x="782640" y="1602360"/>
            <a:ext cx="7578360" cy="549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Milestone 2: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1"/>
              </a:rPr>
              <a:t>CodePen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" name="TextShape 2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Milestone 2: Print album info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3" name="Google Shape;349;p48" descr=""/>
          <p:cNvPicPr/>
          <p:nvPr/>
        </p:nvPicPr>
        <p:blipFill>
          <a:blip r:embed="rId2"/>
          <a:stretch/>
        </p:blipFill>
        <p:spPr>
          <a:xfrm>
            <a:off x="805320" y="2288160"/>
            <a:ext cx="7533360" cy="4400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Milestone 3: Create Albums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5" name="CustomShape 2"/>
          <p:cNvSpPr/>
          <p:nvPr/>
        </p:nvSpPr>
        <p:spPr>
          <a:xfrm>
            <a:off x="2954520" y="3952440"/>
            <a:ext cx="160812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App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" name="CustomShape 3"/>
          <p:cNvSpPr/>
          <p:nvPr/>
        </p:nvSpPr>
        <p:spPr>
          <a:xfrm>
            <a:off x="3618000" y="5836320"/>
            <a:ext cx="191412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" name="CustomShape 4"/>
          <p:cNvSpPr/>
          <p:nvPr/>
        </p:nvSpPr>
        <p:spPr>
          <a:xfrm>
            <a:off x="4563000" y="4226400"/>
            <a:ext cx="1578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3434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CustomShape 5"/>
          <p:cNvSpPr/>
          <p:nvPr/>
        </p:nvSpPr>
        <p:spPr>
          <a:xfrm>
            <a:off x="6141960" y="3911760"/>
            <a:ext cx="2219040" cy="934200"/>
          </a:xfrm>
          <a:prstGeom prst="rect">
            <a:avLst/>
          </a:prstGeom>
          <a:noFill/>
          <a:ln w="2844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albums.json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" name="CustomShape 6"/>
          <p:cNvSpPr/>
          <p:nvPr/>
        </p:nvSpPr>
        <p:spPr>
          <a:xfrm>
            <a:off x="274320" y="4007880"/>
            <a:ext cx="1473120" cy="742320"/>
          </a:xfrm>
          <a:prstGeom prst="foldedCorner">
            <a:avLst>
              <a:gd name="adj" fmla="val 29416"/>
            </a:avLst>
          </a:prstGeom>
          <a:solidFill>
            <a:srgbClr val="efefef"/>
          </a:solidFill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script.js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0" name="CustomShape 7"/>
          <p:cNvSpPr/>
          <p:nvPr/>
        </p:nvSpPr>
        <p:spPr>
          <a:xfrm>
            <a:off x="1747800" y="4379040"/>
            <a:ext cx="124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43434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11" name="CustomShape 8"/>
          <p:cNvSpPr/>
          <p:nvPr/>
        </p:nvSpPr>
        <p:spPr>
          <a:xfrm>
            <a:off x="3758760" y="4805640"/>
            <a:ext cx="816120" cy="103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a86e8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12" name="CustomShape 9"/>
          <p:cNvSpPr/>
          <p:nvPr/>
        </p:nvSpPr>
        <p:spPr>
          <a:xfrm>
            <a:off x="4563000" y="4531320"/>
            <a:ext cx="1578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34343"/>
            </a:solidFill>
            <a:custDash>
              <a:ds d="400000" sp="300000"/>
            </a:custDash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TextShape 10"/>
          <p:cNvSpPr txBox="1"/>
          <p:nvPr/>
        </p:nvSpPr>
        <p:spPr>
          <a:xfrm>
            <a:off x="721800" y="1468440"/>
            <a:ext cx="7639200" cy="2552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Now let's connect App and Album: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App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class is supposed to create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 based on the data fetched from the JSON file.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Since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and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fetch()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are working separately, now let's try making them work together.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68;p50" descr=""/>
          <p:cNvPicPr/>
          <p:nvPr/>
        </p:nvPicPr>
        <p:blipFill>
          <a:blip r:embed="rId1"/>
          <a:stretch/>
        </p:blipFill>
        <p:spPr>
          <a:xfrm>
            <a:off x="284760" y="352440"/>
            <a:ext cx="5038200" cy="5897160"/>
          </a:xfrm>
          <a:prstGeom prst="rect">
            <a:avLst/>
          </a:prstGeom>
          <a:ln>
            <a:noFill/>
          </a:ln>
        </p:spPr>
      </p:pic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73;p51" descr=""/>
          <p:cNvPicPr/>
          <p:nvPr/>
        </p:nvPicPr>
        <p:blipFill>
          <a:blip r:embed="rId1"/>
          <a:stretch/>
        </p:blipFill>
        <p:spPr>
          <a:xfrm>
            <a:off x="361080" y="428760"/>
            <a:ext cx="8838720" cy="5670360"/>
          </a:xfrm>
          <a:prstGeom prst="rect">
            <a:avLst/>
          </a:prstGeom>
          <a:ln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Loading data from a file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TextShape 2"/>
          <p:cNvSpPr txBox="1"/>
          <p:nvPr/>
        </p:nvSpPr>
        <p:spPr>
          <a:xfrm>
            <a:off x="782640" y="2263680"/>
            <a:ext cx="2517840" cy="351900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What if you had a list of URLs in a text file that you wanted to load as images in your web page?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6" name="Google Shape;74;p16" descr=""/>
          <p:cNvPicPr/>
          <p:nvPr/>
        </p:nvPicPr>
        <p:blipFill>
          <a:blip r:embed="rId1"/>
          <a:srcRect l="0" t="7410" r="0" b="0"/>
          <a:stretch/>
        </p:blipFill>
        <p:spPr>
          <a:xfrm>
            <a:off x="3830040" y="1688040"/>
            <a:ext cx="5028840" cy="500364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extShape 1"/>
          <p:cNvSpPr txBox="1"/>
          <p:nvPr/>
        </p:nvSpPr>
        <p:spPr>
          <a:xfrm>
            <a:off x="782640" y="1602360"/>
            <a:ext cx="7578360" cy="549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Milestone 3: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CodePen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" name="TextShape 2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Milestone 3: Create albums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8" name="Google Shape;380;p52" descr=""/>
          <p:cNvPicPr/>
          <p:nvPr/>
        </p:nvPicPr>
        <p:blipFill>
          <a:blip r:embed="rId2"/>
          <a:stretch/>
        </p:blipFill>
        <p:spPr>
          <a:xfrm>
            <a:off x="857880" y="2334960"/>
            <a:ext cx="6792840" cy="4400280"/>
          </a:xfrm>
          <a:prstGeom prst="rect">
            <a:avLst/>
          </a:prstGeom>
          <a:ln>
            <a:noFill/>
          </a:ln>
        </p:spPr>
      </p:pic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Milestone 4: Sort by year, asc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Let's now implement the Sort by Year, Ascending: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On button click: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Print to console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Unrender albums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Sort albums data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Rereunder albums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1" name="Google Shape;387;p53" descr=""/>
          <p:cNvPicPr/>
          <p:nvPr/>
        </p:nvPicPr>
        <p:blipFill>
          <a:blip r:embed="rId1"/>
          <a:srcRect l="0" t="0" r="32421" b="88354"/>
          <a:stretch/>
        </p:blipFill>
        <p:spPr>
          <a:xfrm>
            <a:off x="648000" y="4608000"/>
            <a:ext cx="7822440" cy="1383120"/>
          </a:xfrm>
          <a:prstGeom prst="rect">
            <a:avLst/>
          </a:prstGeom>
          <a:ln>
            <a:noFill/>
          </a:ln>
        </p:spPr>
      </p:pic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Milestone 4: Sort by year, asc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
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3" name="Google Shape;393;p54" descr=""/>
          <p:cNvPicPr/>
          <p:nvPr/>
        </p:nvPicPr>
        <p:blipFill>
          <a:blip r:embed="rId1"/>
          <a:srcRect l="0" t="0" r="0" b="56111"/>
          <a:stretch/>
        </p:blipFill>
        <p:spPr>
          <a:xfrm>
            <a:off x="377640" y="1785240"/>
            <a:ext cx="8599680" cy="3339000"/>
          </a:xfrm>
          <a:prstGeom prst="rect">
            <a:avLst/>
          </a:prstGeom>
          <a:ln>
            <a:noFill/>
          </a:ln>
        </p:spPr>
      </p:pic>
      <p:sp>
        <p:nvSpPr>
          <p:cNvPr id="324" name="CustomShape 2"/>
          <p:cNvSpPr/>
          <p:nvPr/>
        </p:nvSpPr>
        <p:spPr>
          <a:xfrm>
            <a:off x="497520" y="2080080"/>
            <a:ext cx="6978240" cy="250164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TextShape 3"/>
          <p:cNvSpPr txBox="1"/>
          <p:nvPr/>
        </p:nvSpPr>
        <p:spPr>
          <a:xfrm>
            <a:off x="377640" y="5590080"/>
            <a:ext cx="7977240" cy="21351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Start with adding an event handler and log to make sure it works: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2"/>
              </a:rPr>
              <a:t>CodePen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400;p55" descr=""/>
          <p:cNvPicPr/>
          <p:nvPr/>
        </p:nvPicPr>
        <p:blipFill>
          <a:blip r:embed="rId1"/>
          <a:stretch/>
        </p:blipFill>
        <p:spPr>
          <a:xfrm>
            <a:off x="3182040" y="-17280"/>
            <a:ext cx="8735400" cy="6857640"/>
          </a:xfrm>
          <a:prstGeom prst="rect">
            <a:avLst/>
          </a:prstGeom>
          <a:ln>
            <a:noFill/>
          </a:ln>
        </p:spPr>
      </p:pic>
      <p:sp>
        <p:nvSpPr>
          <p:cNvPr id="327" name="TextShape 1"/>
          <p:cNvSpPr txBox="1"/>
          <p:nvPr/>
        </p:nvSpPr>
        <p:spPr>
          <a:xfrm>
            <a:off x="448200" y="1500120"/>
            <a:ext cx="235188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Now we want to: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80520">
              <a:lnSpc>
                <a:spcPct val="115000"/>
              </a:lnSpc>
              <a:buClr>
                <a:srgbClr val="595959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Unrender the albums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406;p56" descr=""/>
          <p:cNvPicPr/>
          <p:nvPr/>
        </p:nvPicPr>
        <p:blipFill>
          <a:blip r:embed="rId1"/>
          <a:stretch/>
        </p:blipFill>
        <p:spPr>
          <a:xfrm>
            <a:off x="3182040" y="0"/>
            <a:ext cx="8568360" cy="6857640"/>
          </a:xfrm>
          <a:prstGeom prst="rect">
            <a:avLst/>
          </a:prstGeom>
          <a:ln>
            <a:noFill/>
          </a:ln>
        </p:spPr>
      </p:pic>
      <p:sp>
        <p:nvSpPr>
          <p:cNvPr id="329" name="TextShape 1"/>
          <p:cNvSpPr txBox="1"/>
          <p:nvPr/>
        </p:nvSpPr>
        <p:spPr>
          <a:xfrm>
            <a:off x="448200" y="1500120"/>
            <a:ext cx="235188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Now we want to: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80520">
              <a:lnSpc>
                <a:spcPct val="115000"/>
              </a:lnSpc>
              <a:buClr>
                <a:srgbClr val="595959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Unrender the albums (</a:t>
            </a:r>
            <a:r>
              <a:rPr b="0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2"/>
              </a:rPr>
              <a:t>CodePen</a:t>
            </a:r>
            <a:r>
              <a:rPr b="0" lang="en-US" sz="2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412;p57" descr=""/>
          <p:cNvPicPr/>
          <p:nvPr/>
        </p:nvPicPr>
        <p:blipFill>
          <a:blip r:embed="rId1"/>
          <a:stretch/>
        </p:blipFill>
        <p:spPr>
          <a:xfrm>
            <a:off x="3182040" y="0"/>
            <a:ext cx="8568360" cy="6857640"/>
          </a:xfrm>
          <a:prstGeom prst="rect">
            <a:avLst/>
          </a:prstGeom>
          <a:ln>
            <a:noFill/>
          </a:ln>
        </p:spPr>
      </p:pic>
      <p:sp>
        <p:nvSpPr>
          <p:cNvPr id="331" name="TextShape 1"/>
          <p:cNvSpPr txBox="1"/>
          <p:nvPr/>
        </p:nvSpPr>
        <p:spPr>
          <a:xfrm>
            <a:off x="210960" y="966600"/>
            <a:ext cx="258912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Now we want to: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80520">
              <a:lnSpc>
                <a:spcPct val="115000"/>
              </a:lnSpc>
              <a:buClr>
                <a:srgbClr val="595959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Sort the albums data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Meaning we need the json.albums from the fetch request available in the onClick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800440" y="2429280"/>
            <a:ext cx="846720" cy="2818080"/>
          </a:xfrm>
          <a:custGeom>
            <a:avLst/>
            <a:gdLst/>
            <a:ahLst/>
            <a:rect l="l" t="t" r="r" b="b"/>
            <a:pathLst>
              <a:path w="33888" h="112742">
                <a:moveTo>
                  <a:pt x="33888" y="112742"/>
                </a:moveTo>
                <a:cubicBezTo>
                  <a:pt x="28261" y="103900"/>
                  <a:pt x="1131" y="78477"/>
                  <a:pt x="126" y="59687"/>
                </a:cubicBezTo>
                <a:cubicBezTo>
                  <a:pt x="-879" y="40897"/>
                  <a:pt x="23237" y="9948"/>
                  <a:pt x="27859" y="0"/>
                </a:cubicBez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3" name="CustomShape 3"/>
          <p:cNvSpPr/>
          <p:nvPr/>
        </p:nvSpPr>
        <p:spPr>
          <a:xfrm>
            <a:off x="3647520" y="4961520"/>
            <a:ext cx="3406320" cy="42192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420;p58" descr=""/>
          <p:cNvPicPr/>
          <p:nvPr/>
        </p:nvPicPr>
        <p:blipFill>
          <a:blip r:embed="rId1"/>
          <a:stretch/>
        </p:blipFill>
        <p:spPr>
          <a:xfrm>
            <a:off x="0" y="2663640"/>
            <a:ext cx="9143640" cy="2444760"/>
          </a:xfrm>
          <a:prstGeom prst="rect">
            <a:avLst/>
          </a:prstGeom>
          <a:ln>
            <a:noFill/>
          </a:ln>
        </p:spPr>
      </p:pic>
      <p:sp>
        <p:nvSpPr>
          <p:cNvPr id="33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Saving data from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6" name="TextShape 2"/>
          <p:cNvSpPr txBox="1"/>
          <p:nvPr/>
        </p:nvSpPr>
        <p:spPr>
          <a:xfrm>
            <a:off x="782640" y="1560240"/>
            <a:ext cx="7578360" cy="986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We can save the data from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fetch()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command in a field of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App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class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2"/>
              </a:rPr>
              <a:t>CodePen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):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7" name="CustomShape 3"/>
          <p:cNvSpPr/>
          <p:nvPr/>
        </p:nvSpPr>
        <p:spPr>
          <a:xfrm>
            <a:off x="344880" y="2997000"/>
            <a:ext cx="4099320" cy="42192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8" name="TextShape 4"/>
          <p:cNvSpPr txBox="1"/>
          <p:nvPr/>
        </p:nvSpPr>
        <p:spPr>
          <a:xfrm>
            <a:off x="678960" y="5495760"/>
            <a:ext cx="7578360" cy="986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But now we are using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this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in a callback… so…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What do we need to do?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9" name="CustomShape 5"/>
          <p:cNvSpPr/>
          <p:nvPr/>
        </p:nvSpPr>
        <p:spPr>
          <a:xfrm>
            <a:off x="2773440" y="3631680"/>
            <a:ext cx="2123280" cy="42192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Saving data from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1" name="TextShape 2"/>
          <p:cNvSpPr txBox="1"/>
          <p:nvPr/>
        </p:nvSpPr>
        <p:spPr>
          <a:xfrm>
            <a:off x="782640" y="1560240"/>
            <a:ext cx="7578360" cy="986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We need to bind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_onJsonReady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in the constructor: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2" name="Google Shape;432;p59" descr=""/>
          <p:cNvPicPr/>
          <p:nvPr/>
        </p:nvPicPr>
        <p:blipFill>
          <a:blip r:embed="rId1"/>
          <a:stretch/>
        </p:blipFill>
        <p:spPr>
          <a:xfrm>
            <a:off x="152280" y="2277720"/>
            <a:ext cx="8838720" cy="3554280"/>
          </a:xfrm>
          <a:prstGeom prst="rect">
            <a:avLst/>
          </a:prstGeom>
          <a:ln>
            <a:noFill/>
          </a:ln>
        </p:spPr>
      </p:pic>
      <p:sp>
        <p:nvSpPr>
          <p:cNvPr id="343" name="CustomShape 3"/>
          <p:cNvSpPr/>
          <p:nvPr/>
        </p:nvSpPr>
        <p:spPr>
          <a:xfrm>
            <a:off x="497520" y="2997000"/>
            <a:ext cx="7385400" cy="42192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85" dur="indefinite" restart="never" nodeType="tmRoot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Saving data from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5" name="TextShape 2"/>
          <p:cNvSpPr txBox="1"/>
          <p:nvPr/>
        </p:nvSpPr>
        <p:spPr>
          <a:xfrm>
            <a:off x="504000" y="1560240"/>
            <a:ext cx="7857000" cy="986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We are now going to sort the album info on click (</a:t>
            </a:r>
            <a:r>
              <a:rPr b="0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CodePen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):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6" name="TextShape 3"/>
          <p:cNvSpPr txBox="1"/>
          <p:nvPr/>
        </p:nvSpPr>
        <p:spPr>
          <a:xfrm>
            <a:off x="629640" y="5112000"/>
            <a:ext cx="7578360" cy="986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But now we are using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this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in an event handler… so…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What do we need to do?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7" name="Google Shape;441;p60" descr=""/>
          <p:cNvPicPr/>
          <p:nvPr/>
        </p:nvPicPr>
        <p:blipFill>
          <a:blip r:embed="rId2"/>
          <a:stretch/>
        </p:blipFill>
        <p:spPr>
          <a:xfrm>
            <a:off x="288000" y="2304000"/>
            <a:ext cx="8404920" cy="2643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7" dur="indefinite" restart="never" nodeType="tmRoot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Saving data from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9" name="TextShape 2"/>
          <p:cNvSpPr txBox="1"/>
          <p:nvPr/>
        </p:nvSpPr>
        <p:spPr>
          <a:xfrm>
            <a:off x="782640" y="1560240"/>
            <a:ext cx="7578360" cy="986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We need to bind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_onAscClick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in the constructor: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0" name="Google Shape;448;p61" descr=""/>
          <p:cNvPicPr/>
          <p:nvPr/>
        </p:nvPicPr>
        <p:blipFill>
          <a:blip r:embed="rId1"/>
          <a:stretch/>
        </p:blipFill>
        <p:spPr>
          <a:xfrm>
            <a:off x="152280" y="2383200"/>
            <a:ext cx="8667360" cy="3619080"/>
          </a:xfrm>
          <a:prstGeom prst="rect">
            <a:avLst/>
          </a:prstGeom>
          <a:ln>
            <a:noFill/>
          </a:ln>
        </p:spPr>
      </p:pic>
      <p:sp>
        <p:nvSpPr>
          <p:cNvPr id="351" name="CustomShape 3"/>
          <p:cNvSpPr/>
          <p:nvPr/>
        </p:nvSpPr>
        <p:spPr>
          <a:xfrm>
            <a:off x="603000" y="3464280"/>
            <a:ext cx="7385400" cy="42192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Fetch API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454;p62" descr=""/>
          <p:cNvPicPr/>
          <p:nvPr/>
        </p:nvPicPr>
        <p:blipFill>
          <a:blip r:embed="rId1"/>
          <a:stretch/>
        </p:blipFill>
        <p:spPr>
          <a:xfrm>
            <a:off x="2967840" y="0"/>
            <a:ext cx="8032320" cy="6857640"/>
          </a:xfrm>
          <a:prstGeom prst="rect">
            <a:avLst/>
          </a:prstGeom>
          <a:ln>
            <a:noFill/>
          </a:ln>
        </p:spPr>
      </p:pic>
      <p:sp>
        <p:nvSpPr>
          <p:cNvPr id="353" name="TextShape 1"/>
          <p:cNvSpPr txBox="1"/>
          <p:nvPr/>
        </p:nvSpPr>
        <p:spPr>
          <a:xfrm>
            <a:off x="210960" y="1763640"/>
            <a:ext cx="2589120" cy="3758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Last, we want to: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80520">
              <a:lnSpc>
                <a:spcPct val="115000"/>
              </a:lnSpc>
              <a:buClr>
                <a:srgbClr val="595959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Rerender the albums data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Rerender albums data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355" name="TextShape 2"/>
          <p:cNvSpPr txBox="1"/>
          <p:nvPr/>
        </p:nvSpPr>
        <p:spPr>
          <a:xfrm>
            <a:off x="782640" y="1560240"/>
            <a:ext cx="7578360" cy="986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We can put the render code in a helper method and call it: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1"/>
              </a:rPr>
              <a:t>CodePen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6" name="Google Shape;462;p63" descr=""/>
          <p:cNvPicPr/>
          <p:nvPr/>
        </p:nvPicPr>
        <p:blipFill>
          <a:blip r:embed="rId2"/>
          <a:stretch/>
        </p:blipFill>
        <p:spPr>
          <a:xfrm>
            <a:off x="860760" y="2547360"/>
            <a:ext cx="5427000" cy="2185200"/>
          </a:xfrm>
          <a:prstGeom prst="rect">
            <a:avLst/>
          </a:prstGeom>
          <a:ln>
            <a:noFill/>
          </a:ln>
        </p:spPr>
      </p:pic>
      <p:pic>
        <p:nvPicPr>
          <p:cNvPr id="357" name="Google Shape;463;p63" descr=""/>
          <p:cNvPicPr/>
          <p:nvPr/>
        </p:nvPicPr>
        <p:blipFill>
          <a:blip r:embed="rId3"/>
          <a:srcRect l="0" t="42505" r="0" b="0"/>
          <a:stretch/>
        </p:blipFill>
        <p:spPr>
          <a:xfrm>
            <a:off x="900360" y="4732920"/>
            <a:ext cx="7342920" cy="198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extShape 1"/>
          <p:cNvSpPr txBox="1"/>
          <p:nvPr/>
        </p:nvSpPr>
        <p:spPr>
          <a:xfrm>
            <a:off x="782640" y="1602360"/>
            <a:ext cx="7578360" cy="549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Milestone 4: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CodePen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9" name="TextShape 2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Milestone 4: Sort by year, asc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pic>
        <p:nvPicPr>
          <p:cNvPr id="360" name="Google Shape;470;p64" descr=""/>
          <p:cNvPicPr/>
          <p:nvPr/>
        </p:nvPicPr>
        <p:blipFill>
          <a:blip r:embed="rId2"/>
          <a:stretch/>
        </p:blipFill>
        <p:spPr>
          <a:xfrm>
            <a:off x="948600" y="2274840"/>
            <a:ext cx="6902280" cy="4400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5" dur="indefinite" restart="never" nodeType="tmRoot">
          <p:childTnLst>
            <p:seq>
              <p:cTn id="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Milestone 5: Other buttons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362" name="TextShape 2"/>
          <p:cNvSpPr txBox="1"/>
          <p:nvPr/>
        </p:nvSpPr>
        <p:spPr>
          <a:xfrm>
            <a:off x="919800" y="4032000"/>
            <a:ext cx="730368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Actually, the behavior is almost identical for each button, except the sort function...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363" name="TextShape 3"/>
          <p:cNvSpPr txBox="1"/>
          <p:nvPr/>
        </p:nvSpPr>
        <p:spPr>
          <a:xfrm>
            <a:off x="935280" y="1712520"/>
            <a:ext cx="7578360" cy="655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Finally, let's implement the other two buttons: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pic>
        <p:nvPicPr>
          <p:cNvPr id="364" name="" descr=""/>
          <p:cNvPicPr/>
          <p:nvPr/>
        </p:nvPicPr>
        <p:blipFill>
          <a:blip r:embed="rId1"/>
          <a:stretch/>
        </p:blipFill>
        <p:spPr>
          <a:xfrm>
            <a:off x="1656000" y="2712600"/>
            <a:ext cx="5059440" cy="1175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7" dur="indefinite" restart="never" nodeType="tmRoot">
          <p:childTnLst>
            <p:seq>
              <p:cTn id="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Add SortButton class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366" name="CustomShape 2"/>
          <p:cNvSpPr/>
          <p:nvPr/>
        </p:nvSpPr>
        <p:spPr>
          <a:xfrm>
            <a:off x="3030840" y="3647520"/>
            <a:ext cx="160812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App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7" name="CustomShape 3"/>
          <p:cNvSpPr/>
          <p:nvPr/>
        </p:nvSpPr>
        <p:spPr>
          <a:xfrm>
            <a:off x="4176360" y="5531400"/>
            <a:ext cx="191412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Album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8" name="CustomShape 4"/>
          <p:cNvSpPr/>
          <p:nvPr/>
        </p:nvSpPr>
        <p:spPr>
          <a:xfrm>
            <a:off x="4639320" y="3921840"/>
            <a:ext cx="1578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3434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9" name="CustomShape 5"/>
          <p:cNvSpPr/>
          <p:nvPr/>
        </p:nvSpPr>
        <p:spPr>
          <a:xfrm>
            <a:off x="6218280" y="3606840"/>
            <a:ext cx="2219040" cy="934200"/>
          </a:xfrm>
          <a:prstGeom prst="rect">
            <a:avLst/>
          </a:prstGeom>
          <a:noFill/>
          <a:ln w="2844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albums.json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0" name="CustomShape 6"/>
          <p:cNvSpPr/>
          <p:nvPr/>
        </p:nvSpPr>
        <p:spPr>
          <a:xfrm>
            <a:off x="350640" y="3702960"/>
            <a:ext cx="1473120" cy="742320"/>
          </a:xfrm>
          <a:prstGeom prst="foldedCorner">
            <a:avLst>
              <a:gd name="adj" fmla="val 29416"/>
            </a:avLst>
          </a:prstGeom>
          <a:solidFill>
            <a:srgbClr val="efefef"/>
          </a:solidFill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script.js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1" name="CustomShape 7"/>
          <p:cNvSpPr/>
          <p:nvPr/>
        </p:nvSpPr>
        <p:spPr>
          <a:xfrm>
            <a:off x="1824120" y="4074120"/>
            <a:ext cx="124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43434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2" name="CustomShape 8"/>
          <p:cNvSpPr/>
          <p:nvPr/>
        </p:nvSpPr>
        <p:spPr>
          <a:xfrm>
            <a:off x="4251240" y="4518360"/>
            <a:ext cx="882000" cy="1012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3434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3" name="CustomShape 9"/>
          <p:cNvSpPr/>
          <p:nvPr/>
        </p:nvSpPr>
        <p:spPr>
          <a:xfrm>
            <a:off x="4639320" y="4226400"/>
            <a:ext cx="1578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34343"/>
            </a:solidFill>
            <a:custDash>
              <a:ds d="400000" sp="300000"/>
            </a:custDash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TextShape 10"/>
          <p:cNvSpPr txBox="1"/>
          <p:nvPr/>
        </p:nvSpPr>
        <p:spPr>
          <a:xfrm>
            <a:off x="648000" y="1440000"/>
            <a:ext cx="7639200" cy="2552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Let's add a SortButton class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App class will create 3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SortButton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Each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SortButton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will take a sorting function as a parameter.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375" name="CustomShape 11"/>
          <p:cNvSpPr/>
          <p:nvPr/>
        </p:nvSpPr>
        <p:spPr>
          <a:xfrm>
            <a:off x="1615680" y="5531400"/>
            <a:ext cx="221904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SortButton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6" name="CustomShape 12"/>
          <p:cNvSpPr/>
          <p:nvPr/>
        </p:nvSpPr>
        <p:spPr>
          <a:xfrm flipH="1">
            <a:off x="2722320" y="4518360"/>
            <a:ext cx="909720" cy="1012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a86e8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99" dur="indefinite" restart="never" nodeType="tmRoot">
          <p:childTnLst>
            <p:seq>
              <p:cTn id="1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Add SortButton class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378" name="TextShape 2"/>
          <p:cNvSpPr txBox="1"/>
          <p:nvPr/>
        </p:nvSpPr>
        <p:spPr>
          <a:xfrm>
            <a:off x="782640" y="15602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We'll add and test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SortButton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first…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CodePen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9" name="Google Shape;501;p67" descr=""/>
          <p:cNvPicPr/>
          <p:nvPr/>
        </p:nvPicPr>
        <p:blipFill>
          <a:blip r:embed="rId2"/>
          <a:stretch/>
        </p:blipFill>
        <p:spPr>
          <a:xfrm>
            <a:off x="663120" y="2479680"/>
            <a:ext cx="7817400" cy="3666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1" dur="indefinite" restart="never" nodeType="tmRoot">
          <p:childTnLst>
            <p:seq>
              <p:cTn id="1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Sorting the albums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381" name="CustomShape 2"/>
          <p:cNvSpPr/>
          <p:nvPr/>
        </p:nvSpPr>
        <p:spPr>
          <a:xfrm>
            <a:off x="3488040" y="3495240"/>
            <a:ext cx="160812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App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382" name="CustomShape 3"/>
          <p:cNvSpPr/>
          <p:nvPr/>
        </p:nvSpPr>
        <p:spPr>
          <a:xfrm>
            <a:off x="5096520" y="3769200"/>
            <a:ext cx="1578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3434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83" name="CustomShape 4"/>
          <p:cNvSpPr/>
          <p:nvPr/>
        </p:nvSpPr>
        <p:spPr>
          <a:xfrm>
            <a:off x="6675480" y="3454560"/>
            <a:ext cx="2219040" cy="934200"/>
          </a:xfrm>
          <a:prstGeom prst="rect">
            <a:avLst/>
          </a:prstGeom>
          <a:noFill/>
          <a:ln w="2844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albums.json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384" name="CustomShape 5"/>
          <p:cNvSpPr/>
          <p:nvPr/>
        </p:nvSpPr>
        <p:spPr>
          <a:xfrm>
            <a:off x="807840" y="3550680"/>
            <a:ext cx="1473120" cy="742320"/>
          </a:xfrm>
          <a:prstGeom prst="foldedCorner">
            <a:avLst>
              <a:gd name="adj" fmla="val 29416"/>
            </a:avLst>
          </a:prstGeom>
          <a:solidFill>
            <a:srgbClr val="efefef"/>
          </a:solidFill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script.js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385" name="CustomShape 6"/>
          <p:cNvSpPr/>
          <p:nvPr/>
        </p:nvSpPr>
        <p:spPr>
          <a:xfrm>
            <a:off x="2281320" y="3921840"/>
            <a:ext cx="124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43434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86" name="CustomShape 7"/>
          <p:cNvSpPr/>
          <p:nvPr/>
        </p:nvSpPr>
        <p:spPr>
          <a:xfrm>
            <a:off x="5096520" y="4074120"/>
            <a:ext cx="1578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34343"/>
            </a:solidFill>
            <a:custDash>
              <a:ds d="400000" sp="300000"/>
            </a:custDash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87" name="TextShape 8"/>
          <p:cNvSpPr txBox="1"/>
          <p:nvPr/>
        </p:nvSpPr>
        <p:spPr>
          <a:xfrm>
            <a:off x="721800" y="1468440"/>
            <a:ext cx="7639200" cy="1834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But then when we click a sort button, we want the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 to be sorted…  and the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 are in the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App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class.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Q: How do we communicate between 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SortButton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and 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App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388" name="CustomShape 9"/>
          <p:cNvSpPr/>
          <p:nvPr/>
        </p:nvSpPr>
        <p:spPr>
          <a:xfrm>
            <a:off x="2072880" y="5379120"/>
            <a:ext cx="2219040" cy="85284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SortButton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389" name="CustomShape 10"/>
          <p:cNvSpPr/>
          <p:nvPr/>
        </p:nvSpPr>
        <p:spPr>
          <a:xfrm flipH="1">
            <a:off x="3346200" y="4366080"/>
            <a:ext cx="909720" cy="1012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a86e8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90" name="CustomShape 11"/>
          <p:cNvSpPr/>
          <p:nvPr/>
        </p:nvSpPr>
        <p:spPr>
          <a:xfrm rot="10800000">
            <a:off x="2072880" y="5805720"/>
            <a:ext cx="831600" cy="34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900ff"/>
            </a:solidFill>
            <a:custDash>
              <a:ds d="400000" sp="300000"/>
            </a:custDash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91" name="CustomShape 12"/>
          <p:cNvSpPr/>
          <p:nvPr/>
        </p:nvSpPr>
        <p:spPr>
          <a:xfrm>
            <a:off x="653040" y="5379120"/>
            <a:ext cx="666720" cy="742320"/>
          </a:xfrm>
          <a:prstGeom prst="irregularSeal2">
            <a:avLst/>
          </a:prstGeom>
          <a:solidFill>
            <a:srgbClr val="f1c232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2" name="CustomShape 13"/>
          <p:cNvSpPr/>
          <p:nvPr/>
        </p:nvSpPr>
        <p:spPr>
          <a:xfrm>
            <a:off x="593280" y="6114600"/>
            <a:ext cx="147312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Click event!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393" name="TextShape 14"/>
          <p:cNvSpPr txBox="1"/>
          <p:nvPr/>
        </p:nvSpPr>
        <p:spPr>
          <a:xfrm>
            <a:off x="4298040" y="4597560"/>
            <a:ext cx="3102480" cy="15436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a86e8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</a:t>
            </a:r>
            <a:r>
              <a:rPr b="0" lang="en-US" sz="2400" spc="-1" strike="noStrike">
                <a:solidFill>
                  <a:srgbClr val="4a86e8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"</a:t>
            </a:r>
            <a:r>
              <a:rPr b="0" lang="en-US" sz="2400" spc="-1" strike="noStrike">
                <a:solidFill>
                  <a:srgbClr val="4a86e8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App</a:t>
            </a:r>
            <a:r>
              <a:rPr b="0" lang="en-US" sz="2400" spc="-1" strike="noStrike">
                <a:solidFill>
                  <a:srgbClr val="4a86e8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, you should sort yourself with my sorting function"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03" dur="indefinite" restart="never" nodeType="tmRoot">
          <p:childTnLst>
            <p:seq>
              <p:cTn id="1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Sorting the albums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
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5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We can add an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onClickCallback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in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SortButton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constructor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(or fire a 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CustomEvent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)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pic>
        <p:nvPicPr>
          <p:cNvPr id="396" name="Google Shape;526;p69" descr=""/>
          <p:cNvPicPr/>
          <p:nvPr/>
        </p:nvPicPr>
        <p:blipFill>
          <a:blip r:embed="rId1"/>
          <a:stretch/>
        </p:blipFill>
        <p:spPr>
          <a:xfrm>
            <a:off x="393120" y="2619000"/>
            <a:ext cx="8206920" cy="4014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5" dur="indefinite" restart="never" nodeType="tmRoot">
          <p:childTnLst>
            <p:seq>
              <p:cTn id="1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Sorting the albums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
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8" name="TextShape 2"/>
          <p:cNvSpPr txBox="1"/>
          <p:nvPr/>
        </p:nvSpPr>
        <p:spPr>
          <a:xfrm>
            <a:off x="195840" y="2562480"/>
            <a:ext cx="2486520" cy="35528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When constructing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SortButton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, pass it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_sortAlbums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function.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pic>
        <p:nvPicPr>
          <p:cNvPr id="399" name="Google Shape;533;p70" descr=""/>
          <p:cNvPicPr/>
          <p:nvPr/>
        </p:nvPicPr>
        <p:blipFill>
          <a:blip r:embed="rId1"/>
          <a:stretch/>
        </p:blipFill>
        <p:spPr>
          <a:xfrm>
            <a:off x="2938680" y="1560240"/>
            <a:ext cx="5772960" cy="5122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7" dur="indefinite" restart="never" nodeType="tmRoot">
          <p:childTnLst>
            <p:seq>
              <p:cTn id="1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TextShape 1"/>
          <p:cNvSpPr txBox="1"/>
          <p:nvPr/>
        </p:nvSpPr>
        <p:spPr>
          <a:xfrm>
            <a:off x="782640" y="1602360"/>
            <a:ext cx="7578360" cy="549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Milestone 5: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1"/>
              </a:rPr>
              <a:t>CodePen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/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2"/>
              </a:rPr>
              <a:t>page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1" name="TextShape 2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Milestone 5: Completed!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pic>
        <p:nvPicPr>
          <p:cNvPr id="402" name="Google Shape;540;p71" descr=""/>
          <p:cNvPicPr/>
          <p:nvPr/>
        </p:nvPicPr>
        <p:blipFill>
          <a:blip r:embed="rId3"/>
          <a:stretch/>
        </p:blipFill>
        <p:spPr>
          <a:xfrm>
            <a:off x="948600" y="2274840"/>
            <a:ext cx="6902280" cy="4400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9" dur="indefinite" restart="never" nodeType="tmRoot">
          <p:childTnLst>
            <p:seq>
              <p:cTn id="1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Fetch API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TextShape 2"/>
          <p:cNvSpPr txBox="1"/>
          <p:nvPr/>
        </p:nvSpPr>
        <p:spPr>
          <a:xfrm>
            <a:off x="782640" y="1560240"/>
            <a:ext cx="7578360" cy="49852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  <a:hlinkClick r:id="rId1"/>
              </a:rPr>
              <a:t>fetch()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 Function to load resources in JavaScript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pathToResource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.then(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onResponse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.then(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onResourceReady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onResponse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 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●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Return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  <a:hlinkClick r:id="rId2"/>
              </a:rPr>
              <a:t>response.text()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from this function to get the resource as a string in 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onResourceReady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onResourceReady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●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Gets the resource as a parameter when it's ready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Querying REST APIs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</p:spTree>
  </p:cSld>
  <p:timing>
    <p:tnLst>
      <p:par>
        <p:cTn id="111" dur="indefinite" restart="never" nodeType="tmRoot">
          <p:childTnLst>
            <p:seq>
              <p:cTn id="1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First: Servers again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</p:spTree>
  </p:cSld>
  <p:timing>
    <p:tnLst>
      <p:par>
        <p:cTn id="113" dur="indefinite" restart="never" nodeType="tmRoot">
          <p:childTnLst>
            <p:seq>
              <p:cTn id="1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Servers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406" name="TextShape 2"/>
          <p:cNvSpPr txBox="1"/>
          <p:nvPr/>
        </p:nvSpPr>
        <p:spPr>
          <a:xfrm>
            <a:off x="782640" y="1560240"/>
            <a:ext cx="6391440" cy="3051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Sometimes when you type a URL in your browser, the URL is a 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path to a file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on the internet: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Your browser connects to the host address and requests the given file over 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HTTP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web server software (e.g. Apache) grabs that file from the server's local file system, and sends back its contents to you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7" name="Google Shape;557;p74" descr=""/>
          <p:cNvPicPr/>
          <p:nvPr/>
        </p:nvPicPr>
        <p:blipFill>
          <a:blip r:embed="rId1"/>
          <a:stretch/>
        </p:blipFill>
        <p:spPr>
          <a:xfrm>
            <a:off x="6686640" y="2162160"/>
            <a:ext cx="2533320" cy="2533320"/>
          </a:xfrm>
          <a:prstGeom prst="rect">
            <a:avLst/>
          </a:prstGeom>
          <a:ln>
            <a:noFill/>
          </a:ln>
        </p:spPr>
      </p:pic>
      <p:sp>
        <p:nvSpPr>
          <p:cNvPr id="408" name="CustomShape 3"/>
          <p:cNvSpPr/>
          <p:nvPr/>
        </p:nvSpPr>
        <p:spPr>
          <a:xfrm>
            <a:off x="782640" y="4507560"/>
            <a:ext cx="7578360" cy="217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15000"/>
              </a:lnSpc>
            </a:pPr>
            <a:r>
              <a:rPr b="1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2"/>
              </a:rPr>
              <a:t>HTTP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Hypertext Transfer Protocol, the protocol for sending files and messages through the web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5" dur="indefinite" restart="never" nodeType="tmRoot">
          <p:childTnLst>
            <p:seq>
              <p:cTn id="1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HTTP methods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410" name="TextShape 2"/>
          <p:cNvSpPr txBox="1"/>
          <p:nvPr/>
        </p:nvSpPr>
        <p:spPr>
          <a:xfrm>
            <a:off x="782640" y="1560240"/>
            <a:ext cx="7578360" cy="4785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HTTP Methods: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set of commands understood by a web server and sent from a browser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GET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 request/retrieve data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
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This is request sent by the browser automatically whenever you navigate to a URL!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POST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 send/submit data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PUT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 upload file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PATCH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 updates data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DELETE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 delete data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More HTTP methods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7" dur="indefinite" restart="never" nodeType="tmRoot">
          <p:childTnLst>
            <p:seq>
              <p:cTn id="1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extShape 1"/>
          <p:cNvSpPr txBox="1"/>
          <p:nvPr/>
        </p:nvSpPr>
        <p:spPr>
          <a:xfrm>
            <a:off x="3137400" y="998640"/>
            <a:ext cx="2698920" cy="14389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You type a URL in the address bar and hit "enter"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pic>
        <p:nvPicPr>
          <p:cNvPr id="412" name="Google Shape;570;p76" descr=""/>
          <p:cNvPicPr/>
          <p:nvPr/>
        </p:nvPicPr>
        <p:blipFill>
          <a:blip r:embed="rId1"/>
          <a:srcRect l="23150" t="26087" r="64657" b="29204"/>
          <a:stretch/>
        </p:blipFill>
        <p:spPr>
          <a:xfrm>
            <a:off x="943560" y="2678040"/>
            <a:ext cx="1801800" cy="2319120"/>
          </a:xfrm>
          <a:prstGeom prst="rect">
            <a:avLst/>
          </a:prstGeom>
          <a:ln>
            <a:noFill/>
          </a:ln>
        </p:spPr>
      </p:pic>
      <p:sp>
        <p:nvSpPr>
          <p:cNvPr id="413" name="CustomShape 2"/>
          <p:cNvSpPr/>
          <p:nvPr/>
        </p:nvSpPr>
        <p:spPr>
          <a:xfrm flipH="1" rot="10800000">
            <a:off x="3436560" y="4401000"/>
            <a:ext cx="1205280" cy="1100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414" name="Google Shape;572;p76" descr=""/>
          <p:cNvPicPr/>
          <p:nvPr/>
        </p:nvPicPr>
        <p:blipFill>
          <a:blip r:embed="rId2"/>
          <a:stretch/>
        </p:blipFill>
        <p:spPr>
          <a:xfrm>
            <a:off x="3494520" y="2502360"/>
            <a:ext cx="5505480" cy="3826080"/>
          </a:xfrm>
          <a:prstGeom prst="rect">
            <a:avLst/>
          </a:prstGeom>
          <a:ln w="19080">
            <a:solidFill>
              <a:srgbClr val="595959"/>
            </a:solidFill>
            <a:round/>
          </a:ln>
        </p:spPr>
      </p:pic>
      <p:sp>
        <p:nvSpPr>
          <p:cNvPr id="415" name="CustomShape 3"/>
          <p:cNvSpPr/>
          <p:nvPr/>
        </p:nvSpPr>
        <p:spPr>
          <a:xfrm>
            <a:off x="4688280" y="2451960"/>
            <a:ext cx="734292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http://140.123.95.192/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</p:spTree>
  </p:cSld>
  <p:timing>
    <p:tnLst>
      <p:par>
        <p:cTn id="119" dur="indefinite" restart="never" nodeType="tmRoot">
          <p:childTnLst>
            <p:seq>
              <p:cTn id="1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578;p77" descr=""/>
          <p:cNvPicPr/>
          <p:nvPr/>
        </p:nvPicPr>
        <p:blipFill>
          <a:blip r:embed="rId1"/>
          <a:srcRect l="23150" t="26087" r="64657" b="29204"/>
          <a:stretch/>
        </p:blipFill>
        <p:spPr>
          <a:xfrm>
            <a:off x="355680" y="3331440"/>
            <a:ext cx="1212120" cy="1560240"/>
          </a:xfrm>
          <a:prstGeom prst="rect">
            <a:avLst/>
          </a:prstGeom>
          <a:ln>
            <a:noFill/>
          </a:ln>
        </p:spPr>
      </p:pic>
      <p:sp>
        <p:nvSpPr>
          <p:cNvPr id="417" name="CustomShape 1"/>
          <p:cNvSpPr/>
          <p:nvPr/>
        </p:nvSpPr>
        <p:spPr>
          <a:xfrm flipH="1" rot="10800000">
            <a:off x="2032920" y="4490640"/>
            <a:ext cx="810720" cy="740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418" name="Google Shape;580;p77" descr=""/>
          <p:cNvPicPr/>
          <p:nvPr/>
        </p:nvPicPr>
        <p:blipFill>
          <a:blip r:embed="rId2"/>
          <a:stretch/>
        </p:blipFill>
        <p:spPr>
          <a:xfrm>
            <a:off x="2091240" y="3169800"/>
            <a:ext cx="1919160" cy="1333440"/>
          </a:xfrm>
          <a:prstGeom prst="rect">
            <a:avLst/>
          </a:prstGeom>
          <a:ln w="19080">
            <a:solidFill>
              <a:srgbClr val="595959"/>
            </a:solidFill>
            <a:round/>
          </a:ln>
        </p:spPr>
      </p:pic>
      <p:pic>
        <p:nvPicPr>
          <p:cNvPr id="419" name="Google Shape;581;p77" descr=""/>
          <p:cNvPicPr/>
          <p:nvPr/>
        </p:nvPicPr>
        <p:blipFill>
          <a:blip r:embed="rId3"/>
          <a:stretch/>
        </p:blipFill>
        <p:spPr>
          <a:xfrm>
            <a:off x="6867000" y="1046880"/>
            <a:ext cx="2533320" cy="2533320"/>
          </a:xfrm>
          <a:prstGeom prst="rect">
            <a:avLst/>
          </a:prstGeom>
          <a:ln>
            <a:noFill/>
          </a:ln>
        </p:spPr>
      </p:pic>
      <p:sp>
        <p:nvSpPr>
          <p:cNvPr id="420" name="TextShape 2"/>
          <p:cNvSpPr txBox="1"/>
          <p:nvPr/>
        </p:nvSpPr>
        <p:spPr>
          <a:xfrm>
            <a:off x="843120" y="1142640"/>
            <a:ext cx="4415040" cy="14389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Browser sends an HTTP GET request saying "Please GET me the index.html file at </a:t>
            </a: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https://fullstackccu.github.io/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"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421" name="CustomShape 3"/>
          <p:cNvSpPr/>
          <p:nvPr/>
        </p:nvSpPr>
        <p:spPr>
          <a:xfrm>
            <a:off x="5350680" y="190080"/>
            <a:ext cx="379296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r">
              <a:lnSpc>
                <a:spcPct val="100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Server at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algn="r">
              <a:lnSpc>
                <a:spcPct val="100000"/>
              </a:lnSpc>
            </a:pPr>
            <a:r>
              <a:rPr b="0" lang="en-US" sz="2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http://140.123.95.192/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422" name="CustomShape 4"/>
          <p:cNvSpPr/>
          <p:nvPr/>
        </p:nvSpPr>
        <p:spPr>
          <a:xfrm>
            <a:off x="4838400" y="1963800"/>
            <a:ext cx="1491840" cy="1205640"/>
          </a:xfrm>
          <a:prstGeom prst="cloud">
            <a:avLst/>
          </a:prstGeom>
          <a:solidFill>
            <a:srgbClr val="9fc5e8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(Routing, etc…)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3" name="CustomShape 5"/>
          <p:cNvSpPr/>
          <p:nvPr/>
        </p:nvSpPr>
        <p:spPr>
          <a:xfrm flipH="1" rot="10800000">
            <a:off x="5139720" y="3452400"/>
            <a:ext cx="1120320" cy="63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24" name="CustomShape 6"/>
          <p:cNvSpPr/>
          <p:nvPr/>
        </p:nvSpPr>
        <p:spPr>
          <a:xfrm flipH="1" rot="10800000">
            <a:off x="7266600" y="2179080"/>
            <a:ext cx="1120320" cy="63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25" name="CustomShape 7"/>
          <p:cNvSpPr/>
          <p:nvPr/>
        </p:nvSpPr>
        <p:spPr>
          <a:xfrm>
            <a:off x="900360" y="5290560"/>
            <a:ext cx="734292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(</a:t>
            </a: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Warning: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Somewhat inaccurate, 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
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massive hand-waving begins now. 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
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See </a:t>
            </a:r>
            <a:r>
              <a:rPr b="0" lang="en-US" sz="18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4"/>
              </a:rPr>
              <a:t>this Quora answer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for slightly more detailed/accurate handwaving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21" dur="indefinite" restart="never" nodeType="tmRoot">
          <p:childTnLst>
            <p:seq>
              <p:cTn id="1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592;p78" descr=""/>
          <p:cNvPicPr/>
          <p:nvPr/>
        </p:nvPicPr>
        <p:blipFill>
          <a:blip r:embed="rId1"/>
          <a:srcRect l="23150" t="26087" r="64657" b="29204"/>
          <a:stretch/>
        </p:blipFill>
        <p:spPr>
          <a:xfrm>
            <a:off x="355680" y="3331440"/>
            <a:ext cx="1212120" cy="1560240"/>
          </a:xfrm>
          <a:prstGeom prst="rect">
            <a:avLst/>
          </a:prstGeom>
          <a:ln>
            <a:noFill/>
          </a:ln>
        </p:spPr>
      </p:pic>
      <p:sp>
        <p:nvSpPr>
          <p:cNvPr id="427" name="CustomShape 1"/>
          <p:cNvSpPr/>
          <p:nvPr/>
        </p:nvSpPr>
        <p:spPr>
          <a:xfrm flipH="1" rot="10800000">
            <a:off x="2032920" y="4490640"/>
            <a:ext cx="810720" cy="740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428" name="Google Shape;594;p78" descr=""/>
          <p:cNvPicPr/>
          <p:nvPr/>
        </p:nvPicPr>
        <p:blipFill>
          <a:blip r:embed="rId2"/>
          <a:stretch/>
        </p:blipFill>
        <p:spPr>
          <a:xfrm>
            <a:off x="2091240" y="3169800"/>
            <a:ext cx="1919160" cy="1333440"/>
          </a:xfrm>
          <a:prstGeom prst="rect">
            <a:avLst/>
          </a:prstGeom>
          <a:ln w="19080">
            <a:solidFill>
              <a:srgbClr val="595959"/>
            </a:solidFill>
            <a:round/>
          </a:ln>
        </p:spPr>
      </p:pic>
      <p:pic>
        <p:nvPicPr>
          <p:cNvPr id="429" name="Google Shape;595;p78" descr=""/>
          <p:cNvPicPr/>
          <p:nvPr/>
        </p:nvPicPr>
        <p:blipFill>
          <a:blip r:embed="rId3"/>
          <a:stretch/>
        </p:blipFill>
        <p:spPr>
          <a:xfrm>
            <a:off x="6867000" y="1046880"/>
            <a:ext cx="2533320" cy="2533320"/>
          </a:xfrm>
          <a:prstGeom prst="rect">
            <a:avLst/>
          </a:prstGeom>
          <a:ln>
            <a:noFill/>
          </a:ln>
        </p:spPr>
      </p:pic>
      <p:sp>
        <p:nvSpPr>
          <p:cNvPr id="430" name="TextShape 2"/>
          <p:cNvSpPr txBox="1"/>
          <p:nvPr/>
        </p:nvSpPr>
        <p:spPr>
          <a:xfrm>
            <a:off x="4985280" y="4159440"/>
            <a:ext cx="4158720" cy="14389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Assuming all goes well, the server responds by sending the HTML file through the internet back to the browser to display.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431" name="CustomShape 3"/>
          <p:cNvSpPr/>
          <p:nvPr/>
        </p:nvSpPr>
        <p:spPr>
          <a:xfrm>
            <a:off x="5350680" y="190080"/>
            <a:ext cx="379296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r">
              <a:lnSpc>
                <a:spcPct val="100000"/>
              </a:lnSpc>
            </a:pPr>
            <a:r>
              <a:rPr b="0" lang="en-US" sz="2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Server at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algn="r">
              <a:lnSpc>
                <a:spcPct val="100000"/>
              </a:lnSpc>
            </a:pPr>
            <a:r>
              <a:rPr b="0" lang="en-US" sz="2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http://140.123.95.192/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432" name="CustomShape 4"/>
          <p:cNvSpPr/>
          <p:nvPr/>
        </p:nvSpPr>
        <p:spPr>
          <a:xfrm>
            <a:off x="5067000" y="2116440"/>
            <a:ext cx="1491840" cy="1205640"/>
          </a:xfrm>
          <a:prstGeom prst="cloud">
            <a:avLst/>
          </a:prstGeom>
          <a:solidFill>
            <a:srgbClr val="9fc5e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3" name="CustomShape 5"/>
          <p:cNvSpPr/>
          <p:nvPr/>
        </p:nvSpPr>
        <p:spPr>
          <a:xfrm flipH="1" rot="10800000">
            <a:off x="5139720" y="3452400"/>
            <a:ext cx="1120320" cy="63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4" name="CustomShape 6"/>
          <p:cNvSpPr/>
          <p:nvPr/>
        </p:nvSpPr>
        <p:spPr>
          <a:xfrm flipH="1" rot="10800000">
            <a:off x="7266600" y="2179080"/>
            <a:ext cx="1120320" cy="63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5" name="CustomShape 7"/>
          <p:cNvSpPr/>
          <p:nvPr/>
        </p:nvSpPr>
        <p:spPr>
          <a:xfrm flipH="1">
            <a:off x="6221880" y="1850040"/>
            <a:ext cx="1120320" cy="63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6" name="CustomShape 8"/>
          <p:cNvSpPr/>
          <p:nvPr/>
        </p:nvSpPr>
        <p:spPr>
          <a:xfrm flipH="1">
            <a:off x="4095000" y="3123360"/>
            <a:ext cx="1120320" cy="63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437" name="Google Shape;603;p78" descr=""/>
          <p:cNvPicPr/>
          <p:nvPr/>
        </p:nvPicPr>
        <p:blipFill>
          <a:blip r:embed="rId4"/>
          <a:stretch/>
        </p:blipFill>
        <p:spPr>
          <a:xfrm>
            <a:off x="4716720" y="3331440"/>
            <a:ext cx="633600" cy="633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3" dur="indefinite" restart="never" nodeType="tmRoot">
          <p:childTnLst>
            <p:seq>
              <p:cTn id="1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Servers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439" name="TextShape 2"/>
          <p:cNvSpPr txBox="1"/>
          <p:nvPr/>
        </p:nvSpPr>
        <p:spPr>
          <a:xfrm>
            <a:off x="782640" y="1560240"/>
            <a:ext cx="6391440" cy="3051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2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Sometimes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when you type a URL in your browser, the URL is a 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path to a file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on the internet: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Your browser connects to the host address and requests the given file over 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HTTP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web server software (e.g. Apache) grabs that file from the server's local file system, and sends back its contents to you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40" name="Google Shape;610;p79" descr=""/>
          <p:cNvPicPr/>
          <p:nvPr/>
        </p:nvPicPr>
        <p:blipFill>
          <a:blip r:embed="rId1"/>
          <a:stretch/>
        </p:blipFill>
        <p:spPr>
          <a:xfrm>
            <a:off x="6610320" y="2162160"/>
            <a:ext cx="2533320" cy="2533320"/>
          </a:xfrm>
          <a:prstGeom prst="rect">
            <a:avLst/>
          </a:prstGeom>
          <a:ln>
            <a:noFill/>
          </a:ln>
        </p:spPr>
      </p:pic>
      <p:sp>
        <p:nvSpPr>
          <p:cNvPr id="441" name="CustomShape 3"/>
          <p:cNvSpPr/>
          <p:nvPr/>
        </p:nvSpPr>
        <p:spPr>
          <a:xfrm>
            <a:off x="782640" y="4507560"/>
            <a:ext cx="7578360" cy="217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15000"/>
              </a:lnSpc>
            </a:pPr>
            <a:r>
              <a:rPr b="1" lang="en-US" sz="2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But that's not always the case.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</p:spTree>
  </p:cSld>
  <p:timing>
    <p:tnLst>
      <p:par>
        <p:cTn id="125" dur="indefinite" restart="never" nodeType="tmRoot">
          <p:childTnLst>
            <p:seq>
              <p:cTn id="1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Web Services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443" name="TextShape 2"/>
          <p:cNvSpPr txBox="1"/>
          <p:nvPr/>
        </p:nvSpPr>
        <p:spPr>
          <a:xfrm>
            <a:off x="782640" y="1560240"/>
            <a:ext cx="5954400" cy="4604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Other times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when you type a URL into your browser, the URL represents 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an API endpoint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, and not a path to a file.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That is: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web server does 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not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grab a file from the local file system, and the URL is 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not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specifying where a file is located.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Rather, the URL represents 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 parameterized request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, and the web server dynamically generates a response to that request.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pic>
        <p:nvPicPr>
          <p:cNvPr id="444" name="Google Shape;618;p80" descr=""/>
          <p:cNvPicPr/>
          <p:nvPr/>
        </p:nvPicPr>
        <p:blipFill>
          <a:blip r:embed="rId1"/>
          <a:stretch/>
        </p:blipFill>
        <p:spPr>
          <a:xfrm>
            <a:off x="6610320" y="2467080"/>
            <a:ext cx="2533320" cy="2533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7" dur="indefinite" restart="never" nodeType="tmRoot">
          <p:childTnLst>
            <p:seq>
              <p:cTn id="1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API endpoint example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446" name="CustomShape 2"/>
          <p:cNvSpPr/>
          <p:nvPr/>
        </p:nvSpPr>
        <p:spPr>
          <a:xfrm>
            <a:off x="437040" y="1733400"/>
            <a:ext cx="859104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Look at the URL for this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Google slide deck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https://docs.google.com/</a:t>
            </a:r>
            <a:r>
              <a:rPr b="0" lang="en-US" sz="24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presentation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/</a:t>
            </a:r>
            <a:r>
              <a:rPr b="0" lang="en-US" sz="2400" spc="-1" strike="noStrike">
                <a:solidFill>
                  <a:srgbClr val="cc66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d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/</a:t>
            </a:r>
            <a:r>
              <a:rPr b="0" lang="en-US" sz="2400" spc="-1" strike="noStrike">
                <a:solidFill>
                  <a:srgbClr val="ff33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1ohtGeZP2Pb2LnBm8d7O-_UNkNjNLkHO3lMQszZ7EJ3Y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</p:spTree>
  </p:cSld>
  <p:timing>
    <p:tnLst>
      <p:par>
        <p:cTn id="129" dur="indefinite" restart="never" nodeType="tmRoot">
          <p:childTnLst>
            <p:seq>
              <p:cTn id="1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Fetch API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TextShape 2"/>
          <p:cNvSpPr txBox="1"/>
          <p:nvPr/>
        </p:nvSpPr>
        <p:spPr>
          <a:xfrm>
            <a:off x="782640" y="1550520"/>
            <a:ext cx="7578360" cy="52675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function onTextReady(text) {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</a:t>
            </a:r>
            <a:r>
              <a:rPr b="0" lang="en-US" sz="2000" spc="-1" strike="noStrike">
                <a:solidFill>
                  <a:srgbClr val="38761d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// do something with text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}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function onResponse(response) {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return response.text();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}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fetch('images.txt')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.then(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onResponse</a:t>
            </a: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.then(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onTextReady</a:t>
            </a: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)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API endpoint example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448" name="TextShape 2"/>
          <p:cNvSpPr txBox="1"/>
          <p:nvPr/>
        </p:nvSpPr>
        <p:spPr>
          <a:xfrm>
            <a:off x="437040" y="3315960"/>
            <a:ext cx="8455320" cy="3150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presentation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 Tells the server that we are requesting a doc of type "</a:t>
            </a:r>
            <a:r>
              <a:rPr b="0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presentation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"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marL="457200" indent="-355320">
              <a:lnSpc>
                <a:spcPct val="100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cc66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/</a:t>
            </a:r>
            <a:r>
              <a:rPr b="0" lang="en-US" sz="2400" spc="-1" strike="noStrike">
                <a:solidFill>
                  <a:srgbClr val="ff33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1ohtGeZP2Pb2LnBm8d7O-_UNkNjNLkHO3lMQszZ7EJ3Y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 Tells the server to request a doc ("</a:t>
            </a:r>
            <a:r>
              <a:rPr b="0" lang="en-US" sz="2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") with the document id of "</a:t>
            </a:r>
            <a:r>
              <a:rPr b="0" lang="en-US" sz="2400" spc="-1" strike="noStrike">
                <a:solidFill>
                  <a:srgbClr val="ff33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1ohtGeZP2Pb2LnBm8d7O-_UNkNjNLkHO3lMQszZ7EJ3Y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"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449" name="CustomShape 3"/>
          <p:cNvSpPr/>
          <p:nvPr/>
        </p:nvSpPr>
        <p:spPr>
          <a:xfrm>
            <a:off x="432000" y="1728000"/>
            <a:ext cx="859104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Look at the URL for this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Google slide deck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https://docs.google.com/</a:t>
            </a:r>
            <a:r>
              <a:rPr b="0" lang="en-US" sz="24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presentation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/</a:t>
            </a:r>
            <a:r>
              <a:rPr b="0" lang="en-US" sz="2400" spc="-1" strike="noStrike">
                <a:solidFill>
                  <a:srgbClr val="cc66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d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/</a:t>
            </a:r>
            <a:r>
              <a:rPr b="0" lang="en-US" sz="2400" spc="-1" strike="noStrike">
                <a:solidFill>
                  <a:srgbClr val="ff33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1ohtGeZP2Pb2LnBm8d7O-_UNkNjNLkHO3lMQszZ7EJ3Y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</p:spTree>
  </p:cSld>
  <p:timing>
    <p:tnLst>
      <p:par>
        <p:cTn id="131" dur="indefinite" restart="never" nodeType="tmRoot">
          <p:childTnLst>
            <p:seq>
              <p:cTn id="1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RESTful API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451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RESTful API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URL-based API that has these properties: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Requests are sent as an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HTTP request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2"/>
              </a:rPr>
              <a:t>HTTP Methods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 GET, PUT, POST, DELETE, etc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Requests are sent to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base URL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, also known as an "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API Endpoint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"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Requests are sent with a specified </a:t>
            </a:r>
            <a:r>
              <a:rPr b="1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3"/>
              </a:rPr>
              <a:t>MIME/content type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, such as HTML, CSS, JavaScript, plaintext, JSON, etc.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33" dur="indefinite" restart="never" nodeType="tmRoot">
          <p:childTnLst>
            <p:seq>
              <p:cTn id="1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RESTful API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453" name="TextShape 2"/>
          <p:cNvSpPr txBox="1"/>
          <p:nvPr/>
        </p:nvSpPr>
        <p:spPr>
          <a:xfrm>
            <a:off x="782640" y="1560240"/>
            <a:ext cx="7578360" cy="53575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Almost every website on the internet uses RESTful URLs / RESTful APIs to handle requests to its servers.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Notable alternatives to REST: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GraphQL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,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Used by Facebook since 2012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Open-sourced by Facebook since 2015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Still early but some big clients: GitHub, Pinterest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2"/>
              </a:rPr>
              <a:t>Falcor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Netflix's REST alternative, introduced ~2015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Probably cool but never hear of anyone using it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Doesn't even have a Wikipedia page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</p:spTree>
  </p:cSld>
  <p:timing>
    <p:tnLst>
      <p:par>
        <p:cTn id="135" dur="indefinite" restart="never" nodeType="tmRoot">
          <p:childTnLst>
            <p:seq>
              <p:cTn id="1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Using REST APIs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</p:spTree>
  </p:cSld>
  <p:timing>
    <p:tnLst>
      <p:par>
        <p:cTn id="137" dur="indefinite" restart="never" nodeType="tmRoot">
          <p:childTnLst>
            <p:seq>
              <p:cTn id="1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3rd-Party APIs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456" name="TextShape 2"/>
          <p:cNvSpPr txBox="1"/>
          <p:nvPr/>
        </p:nvSpPr>
        <p:spPr>
          <a:xfrm>
            <a:off x="782640" y="1560240"/>
            <a:ext cx="779328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Many websites expose REST APIs to outside developers. These are often called "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3rd-party API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s" or "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Developer APIs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"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Examples: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Spotify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Giphy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GitHub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Hoards of Google APIs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Facebook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Instagram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Twitter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etc...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7" name="CustomShape 3"/>
          <p:cNvSpPr/>
          <p:nvPr/>
        </p:nvSpPr>
        <p:spPr>
          <a:xfrm>
            <a:off x="4853520" y="3346200"/>
            <a:ext cx="3722760" cy="217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15000"/>
              </a:lnSpc>
            </a:pPr>
            <a:r>
              <a:rPr b="0" lang="en-US" sz="3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Try Googling "&lt;product name&gt; API" to see if one exists for a given company!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</p:spTree>
  </p:cSld>
  <p:timing>
    <p:tnLst>
      <p:par>
        <p:cTn id="139" dur="indefinite" restart="never" nodeType="tmRoot">
          <p:childTnLst>
            <p:seq>
              <p:cTn id="1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Example: Spotify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459" name="TextShape 2"/>
          <p:cNvSpPr txBox="1"/>
          <p:nvPr/>
        </p:nvSpPr>
        <p:spPr>
          <a:xfrm>
            <a:off x="782640" y="1560240"/>
            <a:ext cx="7578360" cy="700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Spotify has a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REST API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that external developers (i.e. people who aren't Spotify employees) can query: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pic>
        <p:nvPicPr>
          <p:cNvPr id="460" name="Google Shape;662;p87" descr=""/>
          <p:cNvPicPr/>
          <p:nvPr/>
        </p:nvPicPr>
        <p:blipFill>
          <a:blip r:embed="rId2"/>
          <a:stretch/>
        </p:blipFill>
        <p:spPr>
          <a:xfrm>
            <a:off x="782640" y="2594520"/>
            <a:ext cx="7746840" cy="4098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1" dur="indefinite" restart="never" nodeType="tmRoot">
          <p:childTnLst>
            <p:seq>
              <p:cTn id="1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Example: Spotify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462" name="TextShape 2"/>
          <p:cNvSpPr txBox="1"/>
          <p:nvPr/>
        </p:nvSpPr>
        <p:spPr>
          <a:xfrm>
            <a:off x="782640" y="1560240"/>
            <a:ext cx="7578360" cy="21319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REST API structure (</a:t>
            </a:r>
            <a:r>
              <a:rPr b="1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details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):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Base URL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is 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https://api.spotify.com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HTTP method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is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GET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API endpoint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to query is: 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https://api.spotify.com/v1/albums/</a:t>
            </a:r>
            <a:r>
              <a:rPr b="1" i="1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&lt;spotify_id&gt;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It returns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JSON data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about the album that's requested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</p:spTree>
  </p:cSld>
  <p:timing>
    <p:tnLst>
      <p:par>
        <p:cTn id="143" dur="indefinite" restart="never" nodeType="tmRoot">
          <p:childTnLst>
            <p:seq>
              <p:cTn id="1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Example: Spotify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464" name="TextShape 2"/>
          <p:cNvSpPr txBox="1"/>
          <p:nvPr/>
        </p:nvSpPr>
        <p:spPr>
          <a:xfrm>
            <a:off x="782640" y="1560240"/>
            <a:ext cx="7578360" cy="700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If we had Spotify Album ID 0sNOF9WDwhWunNAHPD3Baj, how would we make a GET request for the album information?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5" name="TextShape 3"/>
          <p:cNvSpPr txBox="1"/>
          <p:nvPr/>
        </p:nvSpPr>
        <p:spPr>
          <a:xfrm>
            <a:off x="782640" y="3160440"/>
            <a:ext cx="7578360" cy="21319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REST API structure (</a:t>
            </a:r>
            <a:r>
              <a:rPr b="1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details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):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Base URL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is 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https://api.spotify.com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HTTP method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is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GET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API endpoint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to query is: 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https://api.spotify.com/v1/albums/</a:t>
            </a:r>
            <a:r>
              <a:rPr b="1" i="1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&lt;spotify_id&gt;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It returns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JSON data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about the album that's requested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</p:spTree>
  </p:cSld>
  <p:timing>
    <p:tnLst>
      <p:par>
        <p:cTn id="145" dur="indefinite" restart="never" nodeType="tmRoot">
          <p:childTnLst>
            <p:seq>
              <p:cTn id="1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GET request: Browse to URL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467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Loading a URL in a browser issues an HTTP GET request for that resource.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So if we just piece together this URL: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API Endpoint: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
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https://api.spotify.com/v1/albums/</a:t>
            </a:r>
            <a:r>
              <a:rPr b="1" i="1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&lt;spotify_id&gt;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Album ID: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0sNOF9WDwhWunNAHPD3Baj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Request URL: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
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https://api.spotify.com/v1/albums/0sNOF9WDwhWunNAHPD3Baj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If you click on the link, you see it returns a JSON object.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</p:spTree>
  </p:cSld>
  <p:timing>
    <p:tnLst>
      <p:par>
        <p:cTn id="147" dur="indefinite" restart="never" nodeType="tmRoot">
          <p:childTnLst>
            <p:seq>
              <p:cTn id="1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GET request: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469" name="TextShape 2"/>
          <p:cNvSpPr txBox="1"/>
          <p:nvPr/>
        </p:nvSpPr>
        <p:spPr>
          <a:xfrm>
            <a:off x="782640" y="1560240"/>
            <a:ext cx="7578360" cy="19515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Actually,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fetch()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API also issues an HTTP GET request by default.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So if we do: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470" name="TextShape 3"/>
          <p:cNvSpPr txBox="1"/>
          <p:nvPr/>
        </p:nvSpPr>
        <p:spPr>
          <a:xfrm>
            <a:off x="288000" y="3062160"/>
            <a:ext cx="8073000" cy="16178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Fetch('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  <a:hlinkClick r:id="rId1"/>
              </a:rPr>
              <a:t>https://api.spotify.com/v1/albums/0sNOF9WDwhWunNAHPD3Baj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'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       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{...}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 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.then(onResponse)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.then(onTextReady);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1" name="TextShape 4"/>
          <p:cNvSpPr txBox="1"/>
          <p:nvPr/>
        </p:nvSpPr>
        <p:spPr>
          <a:xfrm>
            <a:off x="782640" y="5065560"/>
            <a:ext cx="7578360" cy="14756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...we can load the JSON data as a JavaScript object, as we did with our .json files!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2"/>
              </a:rPr>
              <a:t>CodePen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/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3"/>
              </a:rPr>
              <a:t>demo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49" dur="indefinite" restart="never" nodeType="tmRoot">
          <p:childTnLst>
            <p:seq>
              <p:cTn id="1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Completed example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TextShape 2"/>
          <p:cNvSpPr txBox="1"/>
          <p:nvPr/>
        </p:nvSpPr>
        <p:spPr>
          <a:xfrm>
            <a:off x="782640" y="1557720"/>
            <a:ext cx="7235640" cy="50886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function onTextReady(text) {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</a:t>
            </a: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const urls = text.split('\n');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</a:t>
            </a: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for (const url of urls) {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const image = document.createElement('img');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image.src = url;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document.body.append(image);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</a:t>
            </a: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}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}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function onResponse(response) {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return response.text();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}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fetch('images.txt')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.then(onResponse)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.then(onTextReady);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Add Header to fetch</a:t>
            </a:r>
            <a:endParaRPr b="0" lang="en-US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3" name="TextShape 2"/>
          <p:cNvSpPr txBox="1"/>
          <p:nvPr/>
        </p:nvSpPr>
        <p:spPr>
          <a:xfrm>
            <a:off x="1296000" y="1110240"/>
            <a:ext cx="7488000" cy="302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1"/>
              </a:rPr>
              <a:t>https://developer.spotify.com/console/get-search-item/?q=tania+bowra&amp;type=artist</a:t>
            </a:r>
            <a:endParaRPr b="0" lang="en-U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4" name="TextShape 3"/>
          <p:cNvSpPr txBox="1"/>
          <p:nvPr/>
        </p:nvSpPr>
        <p:spPr>
          <a:xfrm>
            <a:off x="262080" y="1944000"/>
            <a:ext cx="3625920" cy="4755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;Nimbus Mono L"/>
              </a:rPr>
              <a:t>curl -X </a:t>
            </a:r>
            <a:r>
              <a:rPr b="0" lang="en-US" sz="1800" spc="-1" strike="noStrike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Courier New;Nimbus Mono L"/>
              </a:rPr>
              <a:t>"GET"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;Nimbus Mono L"/>
              </a:rPr>
              <a:t> "https://api.spotify.com/v1/search?q=tania%20bowra&amp;type=artist" </a:t>
            </a:r>
            <a:r>
              <a:rPr b="0" lang="en-US" sz="1800" spc="-1" strike="noStrike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Courier New;Nimbus Mono L"/>
              </a:rPr>
              <a:t>-H "Accept: application/json"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;Nimbus Mono L"/>
              </a:rPr>
              <a:t> </a:t>
            </a:r>
            <a:r>
              <a:rPr b="0" lang="en-US" sz="1800" spc="-1" strike="noStrike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Courier New;Nimbus Mono L"/>
              </a:rPr>
              <a:t>-H "Content-Type: application/json"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;Nimbus Mono L"/>
              </a:rPr>
              <a:t> </a:t>
            </a:r>
            <a:r>
              <a:rPr b="0" lang="en-US" sz="1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Courier New;Nimbus Mono L"/>
              </a:rPr>
              <a:t>-H "Authorization: Bearer BQC5d8HVSbS0ZXcumz9VwyzvUmsSOEigs6-y4fyzEODyKP1scF5oiQZzLqetcsOSRT9fB1Wo61VuTexIVIfli711LlKCihZBl_xqjoiknTUkulfhwUi3j0JwsZWGnSZ7GBxelQvIbXEbNQM5Z-VDMbmK8_fDtHx696e3peyJyKcVOW1W6B8"</a:t>
            </a:r>
            <a:endParaRPr b="0" lang="en-U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urier New;Nimbus Mono L"/>
              <a:ea typeface="Courier New;Nimbus Mono L"/>
            </a:endParaRPr>
          </a:p>
        </p:txBody>
      </p:sp>
      <p:sp>
        <p:nvSpPr>
          <p:cNvPr id="475" name="TextShape 4"/>
          <p:cNvSpPr txBox="1"/>
          <p:nvPr/>
        </p:nvSpPr>
        <p:spPr>
          <a:xfrm>
            <a:off x="4104000" y="1670400"/>
            <a:ext cx="4680000" cy="4953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4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fetch(SPOTIFY_PATH</a:t>
            </a:r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+</a:t>
            </a:r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query,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</a:t>
            </a:r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{</a:t>
            </a:r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method:</a:t>
            </a:r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en-US" sz="1800" spc="-1" strike="noStrike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"GET"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,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   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headers:</a:t>
            </a:r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{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</a:t>
            </a:r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	</a:t>
            </a:r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</a:t>
            </a:r>
            <a:r>
              <a:rPr b="0" lang="en-US" sz="1800" spc="-1" strike="noStrike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"Accept": "application/json"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,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  </a:t>
            </a:r>
            <a:r>
              <a:rPr b="0" lang="en-US" sz="1800" spc="-1" strike="noStrike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"Content-Type": "application/json"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,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 </a:t>
            </a:r>
            <a:r>
              <a:rPr b="0" lang="en-US" sz="1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"Authorization": "Bearer BQC5d8HVSbS0ZXcumz9VwyzvUmsSOEigs6-y4fyzEODyKP1scF5oiQZzLqetcsOSRT9fB1Wo61VuTexIVIfli711LlKCihZBl_xqjoiknTUkulfhwUi3j0JwsZWGnSZ7GBxelQvIbXEbNQM5Z-VDMbmK8_fDtHx696e3peyJyKcVOW1W6B8"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}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</a:t>
            </a:r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}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  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 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.then(</a:t>
            </a:r>
            <a:r>
              <a:rPr b="1" lang="en-US" sz="1800" spc="-1" strike="noStrike">
                <a:solidFill>
                  <a:srgbClr val="7f0055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this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._onResponse)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 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.then(</a:t>
            </a:r>
            <a:r>
              <a:rPr b="1" lang="en-US" sz="1800" spc="-1" strike="noStrike">
                <a:solidFill>
                  <a:srgbClr val="7f0055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this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._onJsonReady);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</p:txBody>
      </p:sp>
    </p:spTree>
  </p:cSld>
  <p:timing>
    <p:tnLst>
      <p:par>
        <p:cTn id="151" dur="indefinite" restart="never" nodeType="tmRoot">
          <p:childTnLst>
            <p:seq>
              <p:cTn id="1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Album example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477" name="TextShape 2"/>
          <p:cNvSpPr txBox="1"/>
          <p:nvPr/>
        </p:nvSpPr>
        <p:spPr>
          <a:xfrm>
            <a:off x="782640" y="1560240"/>
            <a:ext cx="7578360" cy="14086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Let's write a web page that asks the user to enter an artist's name, then displays the albums of that artist, as provided by the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Spotify Search API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.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2"/>
              </a:rPr>
              <a:t>live demo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pic>
        <p:nvPicPr>
          <p:cNvPr id="478" name="Google Shape;698;p92" descr=""/>
          <p:cNvPicPr/>
          <p:nvPr/>
        </p:nvPicPr>
        <p:blipFill>
          <a:blip r:embed="rId3"/>
          <a:stretch/>
        </p:blipFill>
        <p:spPr>
          <a:xfrm>
            <a:off x="2952000" y="3354120"/>
            <a:ext cx="4596840" cy="2981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3" dur="indefinite" restart="never" nodeType="tmRoot">
          <p:childTnLst>
            <p:seq>
              <p:cTn id="1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Spotify search API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480" name="TextShape 2"/>
          <p:cNvSpPr txBox="1"/>
          <p:nvPr/>
        </p:nvSpPr>
        <p:spPr>
          <a:xfrm>
            <a:off x="782640" y="1560240"/>
            <a:ext cx="770292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Spotify Search URL: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
</a:t>
            </a:r>
            <a:r>
              <a:rPr b="0" lang="en-US" sz="20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  <a:hlinkClick r:id="rId1"/>
              </a:rPr>
              <a:t>https://api.spotify.com/v1/search?type=album&amp;q=</a:t>
            </a:r>
            <a:r>
              <a:rPr b="1" i="1" lang="en-US" sz="20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2"/>
              </a:rPr>
              <a:t>query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E.g.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  <a:hlinkClick r:id="rId3"/>
              </a:rPr>
              <a:t>https://api.spotify.com/v1/search?type=album&amp;q=</a:t>
            </a:r>
            <a:r>
              <a:rPr b="0" lang="en-US" sz="20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4"/>
              </a:rPr>
              <a:t>beyonce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Q: Hey, what's that at the end of the URL?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marL="457200" indent="-456840">
              <a:lnSpc>
                <a:spcPct val="115000"/>
              </a:lnSpc>
              <a:buClr>
                <a:srgbClr val="434343"/>
              </a:buClr>
              <a:buFont typeface="Consolas"/>
              <a:buChar char="-"/>
            </a:pPr>
            <a:r>
              <a:rPr b="0" lang="en-US" sz="36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?type=album&amp;q=beyonce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</p:spTree>
  </p:cSld>
  <p:timing>
    <p:tnLst>
      <p:par>
        <p:cTn id="155" dur="indefinite" restart="never" nodeType="tmRoot">
          <p:childTnLst>
            <p:seq>
              <p:cTn id="1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Query parameters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482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You can pass parameters to HTTP GET requests by adding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query parameters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to the URL: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>
              <a:lnSpc>
                <a:spcPct val="115000"/>
              </a:lnSpc>
            </a:pPr>
            <a:r>
              <a:rPr b="1" lang="en-US" sz="36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?</a:t>
            </a:r>
            <a:r>
              <a:rPr b="0" lang="en-US" sz="36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type</a:t>
            </a:r>
            <a:r>
              <a:rPr b="0" lang="en-US" sz="3600" spc="-1" strike="noStrike">
                <a:solidFill>
                  <a:srgbClr val="ff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=</a:t>
            </a:r>
            <a:r>
              <a:rPr b="0" lang="en-US" sz="36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</a:t>
            </a:r>
            <a:r>
              <a:rPr b="0" lang="en-US" sz="36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&amp;</a:t>
            </a:r>
            <a:r>
              <a:rPr b="0" lang="en-US" sz="36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q</a:t>
            </a:r>
            <a:r>
              <a:rPr b="0" lang="en-US" sz="3600" spc="-1" strike="noStrike">
                <a:solidFill>
                  <a:srgbClr val="ff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=</a:t>
            </a:r>
            <a:r>
              <a:rPr b="0" lang="en-US" sz="36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beyonce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Defined as key-value pairs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param</a:t>
            </a:r>
            <a:r>
              <a:rPr b="1" lang="en-US" sz="2400" spc="-1" strike="noStrike">
                <a:solidFill>
                  <a:srgbClr val="ff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=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value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first query parameter starts with a </a:t>
            </a:r>
            <a:r>
              <a:rPr b="1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Subsequent query parameters start with </a:t>
            </a:r>
            <a:r>
              <a:rPr b="1" lang="en-US" sz="2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&amp;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</p:spTree>
  </p:cSld>
  <p:timing>
    <p:tnLst>
      <p:par>
        <p:cTn id="157" dur="indefinite" restart="never" nodeType="tmRoot">
          <p:childTnLst>
            <p:seq>
              <p:cTn id="1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Reminder: HTML elements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pic>
        <p:nvPicPr>
          <p:cNvPr id="484" name="Google Shape;716;p95" descr=""/>
          <p:cNvPicPr/>
          <p:nvPr/>
        </p:nvPicPr>
        <p:blipFill>
          <a:blip r:embed="rId1"/>
          <a:stretch/>
        </p:blipFill>
        <p:spPr>
          <a:xfrm>
            <a:off x="860760" y="2265120"/>
            <a:ext cx="7295760" cy="799920"/>
          </a:xfrm>
          <a:prstGeom prst="rect">
            <a:avLst/>
          </a:prstGeom>
          <a:ln>
            <a:noFill/>
          </a:ln>
        </p:spPr>
      </p:pic>
      <p:sp>
        <p:nvSpPr>
          <p:cNvPr id="485" name="TextShape 2"/>
          <p:cNvSpPr txBox="1"/>
          <p:nvPr/>
        </p:nvSpPr>
        <p:spPr>
          <a:xfrm>
            <a:off x="858960" y="1788840"/>
            <a:ext cx="7578360" cy="670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Single-line text input: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486" name="CustomShape 3"/>
          <p:cNvSpPr/>
          <p:nvPr/>
        </p:nvSpPr>
        <p:spPr>
          <a:xfrm>
            <a:off x="858960" y="3434040"/>
            <a:ext cx="6931440" cy="30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In JavaScript, you can read and set the input text via 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inputElement.value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Some other input types: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80520">
              <a:lnSpc>
                <a:spcPct val="100000"/>
              </a:lnSpc>
              <a:buClr>
                <a:srgbClr val="000000"/>
              </a:buClr>
              <a:buFont typeface="Calibri"/>
              <a:buChar char="-"/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2"/>
              </a:rPr>
              <a:t>Select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80520">
              <a:lnSpc>
                <a:spcPct val="100000"/>
              </a:lnSpc>
              <a:buClr>
                <a:srgbClr val="000000"/>
              </a:buClr>
              <a:buFont typeface="Calibri"/>
              <a:buChar char="-"/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3"/>
              </a:rPr>
              <a:t>Textarea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80520">
              <a:lnSpc>
                <a:spcPct val="100000"/>
              </a:lnSpc>
              <a:buClr>
                <a:srgbClr val="000000"/>
              </a:buClr>
              <a:buFont typeface="Calibri"/>
              <a:buChar char="-"/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4"/>
              </a:rPr>
              <a:t>Checkbox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59" dur="indefinite" restart="never" nodeType="tmRoot">
          <p:childTnLst>
            <p:seq>
              <p:cTn id="1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Form submit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488" name="CustomShape 2"/>
          <p:cNvSpPr/>
          <p:nvPr/>
        </p:nvSpPr>
        <p:spPr>
          <a:xfrm>
            <a:off x="860760" y="3255840"/>
            <a:ext cx="6931440" cy="147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Q: What if you want the form to submit after you click "enter"? 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pic>
        <p:nvPicPr>
          <p:cNvPr id="489" name="Google Shape;725;p96" descr=""/>
          <p:cNvPicPr/>
          <p:nvPr/>
        </p:nvPicPr>
        <p:blipFill>
          <a:blip r:embed="rId1"/>
          <a:srcRect l="0" t="10679" r="29025" b="87377"/>
          <a:stretch/>
        </p:blipFill>
        <p:spPr>
          <a:xfrm>
            <a:off x="210960" y="2004840"/>
            <a:ext cx="8362800" cy="763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1" dur="indefinite" restart="never" nodeType="tmRoot">
          <p:childTnLst>
            <p:seq>
              <p:cTn id="1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Form submit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491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StarSymbol"/>
              <a:buAutoNum type="arabicPeriod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Wrap your input elements in a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&lt;form&gt;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pic>
        <p:nvPicPr>
          <p:cNvPr id="492" name="Google Shape;732;p97" descr=""/>
          <p:cNvPicPr/>
          <p:nvPr/>
        </p:nvPicPr>
        <p:blipFill>
          <a:blip r:embed="rId1"/>
          <a:srcRect l="0" t="0" r="0" b="4769"/>
          <a:stretch/>
        </p:blipFill>
        <p:spPr>
          <a:xfrm>
            <a:off x="881280" y="2366280"/>
            <a:ext cx="6838560" cy="1657800"/>
          </a:xfrm>
          <a:prstGeom prst="rect">
            <a:avLst/>
          </a:prstGeom>
          <a:ln>
            <a:noFill/>
          </a:ln>
        </p:spPr>
      </p:pic>
      <p:sp>
        <p:nvSpPr>
          <p:cNvPr id="493" name="TextShape 3"/>
          <p:cNvSpPr txBox="1"/>
          <p:nvPr/>
        </p:nvSpPr>
        <p:spPr>
          <a:xfrm>
            <a:off x="881280" y="4455720"/>
            <a:ext cx="7578360" cy="16578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You should also use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&lt;input type="submit"&gt;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instead of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&lt;button&gt;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for the reason on the next slide...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63" dur="indefinite" restart="never" nodeType="tmRoot">
          <p:childTnLst>
            <p:seq>
              <p:cTn id="1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Form submit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495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2.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Listen for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'submit'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event on the form element: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96" name="Google Shape;740;p98" descr=""/>
          <p:cNvPicPr/>
          <p:nvPr/>
        </p:nvPicPr>
        <p:blipFill>
          <a:blip r:embed="rId1"/>
          <a:stretch/>
        </p:blipFill>
        <p:spPr>
          <a:xfrm>
            <a:off x="552600" y="2266920"/>
            <a:ext cx="8038800" cy="1104480"/>
          </a:xfrm>
          <a:prstGeom prst="rect">
            <a:avLst/>
          </a:prstGeom>
          <a:ln>
            <a:noFill/>
          </a:ln>
        </p:spPr>
      </p:pic>
      <p:sp>
        <p:nvSpPr>
          <p:cNvPr id="497" name="TextShape 3"/>
          <p:cNvSpPr txBox="1"/>
          <p:nvPr/>
        </p:nvSpPr>
        <p:spPr>
          <a:xfrm>
            <a:off x="782640" y="346536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This is why you want to use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&lt;input type="submit"&gt;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instead of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&lt;button&gt;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-- the 'submit' event will fire on click for but not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&lt;button&gt;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</p:spTree>
  </p:cSld>
  <p:timing>
    <p:tnLst>
      <p:par>
        <p:cTn id="165" dur="indefinite" restart="never" nodeType="tmRoot">
          <p:childTnLst>
            <p:seq>
              <p:cTn id="1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Form submit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499" name="TextShape 2"/>
          <p:cNvSpPr txBox="1"/>
          <p:nvPr/>
        </p:nvSpPr>
        <p:spPr>
          <a:xfrm>
            <a:off x="782640" y="15602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3.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Prevent the default action before handling the event through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event.preventDefault()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0" name="TextShape 3"/>
          <p:cNvSpPr txBox="1"/>
          <p:nvPr/>
        </p:nvSpPr>
        <p:spPr>
          <a:xfrm>
            <a:off x="782640" y="5560920"/>
            <a:ext cx="7578360" cy="12506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page will refresh on submit unless you explicitly prevent it.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pic>
        <p:nvPicPr>
          <p:cNvPr id="501" name="Google Shape;749;p99" descr=""/>
          <p:cNvPicPr/>
          <p:nvPr/>
        </p:nvPicPr>
        <p:blipFill>
          <a:blip r:embed="rId1"/>
          <a:stretch/>
        </p:blipFill>
        <p:spPr>
          <a:xfrm>
            <a:off x="1293480" y="2756160"/>
            <a:ext cx="6556680" cy="2804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7" dur="indefinite" restart="never" nodeType="tmRoot">
          <p:childTnLst>
            <p:seq>
              <p:cTn id="1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Album example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sp>
        <p:nvSpPr>
          <p:cNvPr id="503" name="TextShape 2"/>
          <p:cNvSpPr txBox="1"/>
          <p:nvPr/>
        </p:nvSpPr>
        <p:spPr>
          <a:xfrm>
            <a:off x="782640" y="1560240"/>
            <a:ext cx="7578360" cy="14086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Solution: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Demo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文泉驿微米黑"/>
            </a:endParaRPr>
          </a:p>
        </p:txBody>
      </p:sp>
      <p:pic>
        <p:nvPicPr>
          <p:cNvPr id="504" name="Google Shape;756;p100" descr=""/>
          <p:cNvPicPr/>
          <p:nvPr/>
        </p:nvPicPr>
        <p:blipFill>
          <a:blip r:embed="rId2"/>
          <a:stretch/>
        </p:blipFill>
        <p:spPr>
          <a:xfrm>
            <a:off x="1614600" y="2537280"/>
            <a:ext cx="6056640" cy="3928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9" dur="indefinite" restart="never" nodeType="tmRoot">
          <p:childTnLst>
            <p:seq>
              <p:cTn id="1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Completed example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TextShape 2"/>
          <p:cNvSpPr txBox="1"/>
          <p:nvPr/>
        </p:nvSpPr>
        <p:spPr>
          <a:xfrm>
            <a:off x="782640" y="1557720"/>
            <a:ext cx="7235640" cy="50886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function onTextReady(text) {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</a:t>
            </a: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const urls = text.split('\n');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</a:t>
            </a: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for (const url of urls) {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const image = new Image();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image.src = url;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document.body.append(image);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</a:t>
            </a: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}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}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function onResponse(response) {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return response.text();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}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fetch('images.txt')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.then(onResponse)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.then(onTextReady);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CustomShape 3"/>
          <p:cNvSpPr/>
          <p:nvPr/>
        </p:nvSpPr>
        <p:spPr>
          <a:xfrm>
            <a:off x="5878440" y="3481920"/>
            <a:ext cx="2893320" cy="1687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1"/>
              </a:rPr>
              <a:t>Live example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980</TotalTime>
  <Application>LibreOffice/5.1.6.2$Linux_X86_64 LibreOffice_project/10m0$Build-2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zh-CN</dc:language>
  <cp:lastModifiedBy>jjean</cp:lastModifiedBy>
  <dcterms:modified xsi:type="dcterms:W3CDTF">2019-05-09T13:12:49Z</dcterms:modified>
  <cp:revision>40</cp:revision>
  <dc:subject/>
  <dc:title/>
</cp:coreProperties>
</file>