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89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_rels/slide104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99.xml.rels" ContentType="application/vnd.openxmlformats-package.relationships+xml"/>
  <Override PartName="/ppt/slides/_rels/slide42.xml.rels" ContentType="application/vnd.openxmlformats-package.relationships+xml"/>
  <Override PartName="/ppt/slides/_rels/slide98.xml.rels" ContentType="application/vnd.openxmlformats-package.relationships+xml"/>
  <Override PartName="/ppt/slides/_rels/slide41.xml.rels" ContentType="application/vnd.openxmlformats-package.relationships+xml"/>
  <Override PartName="/ppt/slides/_rels/slide97.xml.rels" ContentType="application/vnd.openxmlformats-package.relationships+xml"/>
  <Override PartName="/ppt/slides/_rels/slide40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95.xml.rels" ContentType="application/vnd.openxmlformats-package.relationships+xml"/>
  <Override PartName="/ppt/slides/_rels/slide36.xml.rels" ContentType="application/vnd.openxmlformats-package.relationships+xml"/>
  <Override PartName="/ppt/slides/_rels/slide94.xml.rels" ContentType="application/vnd.openxmlformats-package.relationships+xml"/>
  <Override PartName="/ppt/slides/_rels/slide35.xml.rels" ContentType="application/vnd.openxmlformats-package.relationships+xml"/>
  <Override PartName="/ppt/slides/_rels/slide93.xml.rels" ContentType="application/vnd.openxmlformats-package.relationships+xml"/>
  <Override PartName="/ppt/slides/_rels/slide77.xml.rels" ContentType="application/vnd.openxmlformats-package.relationships+xml"/>
  <Override PartName="/ppt/slides/_rels/slide34.xml.rels" ContentType="application/vnd.openxmlformats-package.relationships+xml"/>
  <Override PartName="/ppt/slides/_rels/slide92.xml.rels" ContentType="application/vnd.openxmlformats-package.relationships+xml"/>
  <Override PartName="/ppt/slides/_rels/slide91.xml.rels" ContentType="application/vnd.openxmlformats-package.relationships+xml"/>
  <Override PartName="/ppt/slides/_rels/slide116.xml.rels" ContentType="application/vnd.openxmlformats-package.relationships+xml"/>
  <Override PartName="/ppt/slides/_rels/slide26.xml.rels" ContentType="application/vnd.openxmlformats-package.relationships+xml"/>
  <Override PartName="/ppt/slides/_rels/slide58.xml.rels" ContentType="application/vnd.openxmlformats-package.relationships+xml"/>
  <Override PartName="/ppt/slides/_rels/slide100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17.xml.rels" ContentType="application/vnd.openxmlformats-package.relationships+xml"/>
  <Override PartName="/ppt/slides/_rels/slide86.xml.rels" ContentType="application/vnd.openxmlformats-package.relationships+xml"/>
  <Override PartName="/ppt/slides/_rels/slide114.xml.rels" ContentType="application/vnd.openxmlformats-package.relationships+xml"/>
  <Override PartName="/ppt/slides/_rels/slide24.xml.rels" ContentType="application/vnd.openxmlformats-package.relationships+xml"/>
  <Override PartName="/ppt/slides/_rels/slide82.xml.rels" ContentType="application/vnd.openxmlformats-package.relationships+xml"/>
  <Override PartName="/ppt/slides/_rels/slide45.xml.rels" ContentType="application/vnd.openxmlformats-package.relationships+xml"/>
  <Override PartName="/ppt/slides/_rels/slide2.xml.rels" ContentType="application/vnd.openxmlformats-package.relationships+xml"/>
  <Override PartName="/ppt/slides/_rels/slide85.xml.rels" ContentType="application/vnd.openxmlformats-package.relationships+xml"/>
  <Override PartName="/ppt/slides/_rels/slide113.xml.rels" ContentType="application/vnd.openxmlformats-package.relationships+xml"/>
  <Override PartName="/ppt/slides/_rels/slide23.xml.rels" ContentType="application/vnd.openxmlformats-package.relationships+xml"/>
  <Override PartName="/ppt/slides/_rels/slide81.xml.rels" ContentType="application/vnd.openxmlformats-package.relationships+xml"/>
  <Override PartName="/ppt/slides/_rels/slide44.xml.rels" ContentType="application/vnd.openxmlformats-package.relationships+xml"/>
  <Override PartName="/ppt/slides/_rels/slide1.xml.rels" ContentType="application/vnd.openxmlformats-package.relationships+xml"/>
  <Override PartName="/ppt/slides/_rels/slide117.xml.rels" ContentType="application/vnd.openxmlformats-package.relationships+xml"/>
  <Override PartName="/ppt/slides/_rels/slide7.xml.rels" ContentType="application/vnd.openxmlformats-package.relationships+xml"/>
  <Override PartName="/ppt/slides/_rels/slide84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115.xml.rels" ContentType="application/vnd.openxmlformats-package.relationships+xml"/>
  <Override PartName="/ppt/slides/_rels/slide25.xml.rels" ContentType="application/vnd.openxmlformats-package.relationships+xml"/>
  <Override PartName="/ppt/slides/_rels/slide101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68.xml.rels" ContentType="application/vnd.openxmlformats-package.relationships+xml"/>
  <Override PartName="/ppt/slides/_rels/slide102.xml.rels" ContentType="application/vnd.openxmlformats-package.relationships+xml"/>
  <Override PartName="/ppt/slides/_rels/slide12.xml.rels" ContentType="application/vnd.openxmlformats-package.relationships+xml"/>
  <Override PartName="/ppt/slides/_rels/slide70.xml.rels" ContentType="application/vnd.openxmlformats-package.relationships+xml"/>
  <Override PartName="/ppt/slides/_rels/slide33.xml.rels" ContentType="application/vnd.openxmlformats-package.relationships+xml"/>
  <Override PartName="/ppt/slides/_rels/slide19.xml.rels" ContentType="application/vnd.openxmlformats-package.relationships+xml"/>
  <Override PartName="/ppt/slides/_rels/slide39.xml.rels" ContentType="application/vnd.openxmlformats-package.relationships+xml"/>
  <Override PartName="/ppt/slides/_rels/slide90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83.xml.rels" ContentType="application/vnd.openxmlformats-package.relationships+xml"/>
  <Override PartName="/ppt/slides/_rels/slide69.xml.rels" ContentType="application/vnd.openxmlformats-package.relationships+xml"/>
  <Override PartName="/ppt/slides/_rels/slide103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2.xml.rels" ContentType="application/vnd.openxmlformats-package.relationships+xml"/>
  <Override PartName="/ppt/slides/_rels/slide22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10.xml.rels" ContentType="application/vnd.openxmlformats-package.relationships+xml"/>
  <Override PartName="/ppt/slides/_rels/slide20.xml.rels" ContentType="application/vnd.openxmlformats-package.relationships+xml"/>
  <Override PartName="/ppt/slides/_rels/slide111.xml.rels" ContentType="application/vnd.openxmlformats-package.relationships+xml"/>
  <Override PartName="/ppt/slides/_rels/slide21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105.xml.rels" ContentType="application/vnd.openxmlformats-package.relationships+xml"/>
  <Override PartName="/ppt/slides/_rels/slide52.xml.rels" ContentType="application/vnd.openxmlformats-package.relationships+xml"/>
  <Override PartName="/ppt/slides/_rels/slide106.xml.rels" ContentType="application/vnd.openxmlformats-package.relationships+xml"/>
  <Override PartName="/ppt/slides/_rels/slide53.xml.rels" ContentType="application/vnd.openxmlformats-package.relationships+xml"/>
  <Override PartName="/ppt/slides/_rels/slide107.xml.rels" ContentType="application/vnd.openxmlformats-package.relationships+xml"/>
  <Override PartName="/ppt/slides/_rels/slide54.xml.rels" ContentType="application/vnd.openxmlformats-package.relationships+xml"/>
  <Override PartName="/ppt/slides/_rels/slide108.xml.rels" ContentType="application/vnd.openxmlformats-package.relationships+xml"/>
  <Override PartName="/ppt/slides/_rels/slide55.xml.rels" ContentType="application/vnd.openxmlformats-package.relationships+xml"/>
  <Override PartName="/ppt/slides/_rels/slide109.xml.rels" ContentType="application/vnd.openxmlformats-package.relationships+xml"/>
  <Override PartName="/ppt/slides/_rels/slide56.xml.rels" ContentType="application/vnd.openxmlformats-package.relationships+xml"/>
  <Override PartName="/ppt/slides/_rels/slide59.xml.rels" ContentType="application/vnd.openxmlformats-package.relationships+xml"/>
  <Override PartName="/ppt/slides/_rels/slide3.xml.rels" ContentType="application/vnd.openxmlformats-package.relationships+xml"/>
  <Override PartName="/ppt/slides/_rels/slide60.xml.rels" ContentType="application/vnd.openxmlformats-package.relationships+xml"/>
  <Override PartName="/ppt/slides/_rels/slide79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96.xml.rels" ContentType="application/vnd.openxmlformats-package.relationships+xml"/>
  <Override PartName="/ppt/slides/_rels/slide118.xml.rels" ContentType="application/vnd.openxmlformats-package.relationships+xml"/>
  <Override PartName="/ppt/slides/_rels/slide8.xml.rels" ContentType="application/vnd.openxmlformats-package.relationships+xml"/>
  <Override PartName="/ppt/slides/_rels/slide65.xml.rels" ContentType="application/vnd.openxmlformats-package.relationships+xml"/>
  <Override PartName="/ppt/slides/_rels/slide9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57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8.xml.rels" ContentType="application/vnd.openxmlformats-package.relationships+xml"/>
  <Override PartName="/ppt/slides/_rels/slide30.xml.rels" ContentType="application/vnd.openxmlformats-package.relationships+xml"/>
  <Override PartName="/ppt/slides/_rels/slide87.xml.rels" ContentType="application/vnd.openxmlformats-package.relationships+xml"/>
  <Override PartName="/ppt/slides/_rels/slide31.xml.rels" ContentType="application/vnd.openxmlformats-package.relationships+xml"/>
  <Override PartName="/ppt/slides/_rels/slide88.xml.rels" ContentType="application/vnd.openxmlformats-package.relationships+xml"/>
  <Override PartName="/ppt/slides/_rels/slide32.xml.rels" ContentType="application/vnd.openxmlformats-package.relationships+xml"/>
  <Override PartName="/ppt/slides/_rels/slide89.xml.rels" ContentType="application/vnd.openxmlformats-package.relationships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20.xml" ContentType="application/vnd.openxmlformats-officedocument.presentationml.slide+xml"/>
  <Override PartName="/ppt/slides/slide114.xml" ContentType="application/vnd.openxmlformats-officedocument.presentationml.slide+xml"/>
  <Override PartName="/ppt/slides/slide79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109.xml" ContentType="application/vnd.openxmlformats-officedocument.presentationml.slide+xml"/>
  <Override PartName="/ppt/slides/slide10.xml" ContentType="application/vnd.openxmlformats-officedocument.presentationml.slide+xml"/>
  <Override PartName="/ppt/slides/slide104.xml" ContentType="application/vnd.openxmlformats-officedocument.presentationml.slide+xml"/>
  <Override PartName="/ppt/slides/slide69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4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0.xml" ContentType="application/vnd.openxmlformats-officedocument.presentationml.slide+xml"/>
  <Override PartName="/ppt/slides/slide16.xml" ContentType="application/vnd.openxmlformats-officedocument.presentationml.slide+xml"/>
  <Override PartName="/ppt/slides/slide91.xml" ContentType="application/vnd.openxmlformats-officedocument.presentationml.slide+xml"/>
  <Override PartName="/ppt/slides/slide17.xml" ContentType="application/vnd.openxmlformats-officedocument.presentationml.slide+xml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9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00.xml" ContentType="application/vnd.openxmlformats-officedocument.presentationml.slide+xml"/>
  <Override PartName="/ppt/slides/slide65.xml" ContentType="application/vnd.openxmlformats-officedocument.presentationml.slide+xml"/>
  <Override PartName="/ppt/slides/slide101.xml" ContentType="application/vnd.openxmlformats-officedocument.presentationml.slide+xml"/>
  <Override PartName="/ppt/slides/slide66.xml" ContentType="application/vnd.openxmlformats-officedocument.presentationml.slide+xml"/>
  <Override PartName="/ppt/slides/slide102.xml" ContentType="application/vnd.openxmlformats-officedocument.presentationml.slide+xml"/>
  <Override PartName="/ppt/slides/slide67.xml" ContentType="application/vnd.openxmlformats-officedocument.presentationml.slide+xml"/>
  <Override PartName="/ppt/slides/slide103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110.xml" ContentType="application/vnd.openxmlformats-officedocument.presentationml.slide+xml"/>
  <Override PartName="/ppt/slides/slide75.xml" ContentType="application/vnd.openxmlformats-officedocument.presentationml.slide+xml"/>
  <Override PartName="/ppt/slides/slide111.xml" ContentType="application/vnd.openxmlformats-officedocument.presentationml.slide+xml"/>
  <Override PartName="/ppt/slides/slide76.xml" ContentType="application/vnd.openxmlformats-officedocument.presentationml.slide+xml"/>
  <Override PartName="/ppt/slides/slide112.xml" ContentType="application/vnd.openxmlformats-officedocument.presentationml.slide+xml"/>
  <Override PartName="/ppt/slides/slide77.xml" ContentType="application/vnd.openxmlformats-officedocument.presentationml.slide+xml"/>
  <Override PartName="/ppt/slides/slide113.xml" ContentType="application/vnd.openxmlformats-officedocument.presentationml.slide+xml"/>
  <Override PartName="/ppt/slides/slide7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_rels/presentation.xml.rels" ContentType="application/vnd.openxmlformats-package.relationships+xml"/>
  <Override PartName="/ppt/media/image98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10.png" ContentType="image/png"/>
  <Override PartName="/ppt/media/image69.png" ContentType="image/png"/>
  <Override PartName="/ppt/media/image23.png" ContentType="image/png"/>
  <Override PartName="/ppt/media/image58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56.png" ContentType="image/png"/>
  <Override PartName="/ppt/media/image21.png" ContentType="image/png"/>
  <Override PartName="/ppt/media/image37.png" ContentType="image/png"/>
  <Override PartName="/ppt/media/image2.png" ContentType="image/png"/>
  <Override PartName="/ppt/media/image52.png" ContentType="image/png"/>
  <Override PartName="/ppt/media/image57.png" ContentType="image/png"/>
  <Override PartName="/ppt/media/image22.png" ContentType="image/png"/>
  <Override PartName="/ppt/media/image38.png" ContentType="image/png"/>
  <Override PartName="/ppt/media/image3.png" ContentType="image/png"/>
  <Override PartName="/ppt/media/image53.png" ContentType="image/png"/>
  <Override PartName="/ppt/media/image39.png" ContentType="image/png"/>
  <Override PartName="/ppt/media/image4.png" ContentType="image/png"/>
  <Override PartName="/ppt/media/image54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79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95.png" ContentType="image/png"/>
  <Override PartName="/ppt/media/image96.png" ContentType="image/png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992880"/>
            <a:ext cx="8520120" cy="2736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5023FE79-16AC-44DC-B59A-94B7DAE32FD3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大纲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五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大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纲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级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六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大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纲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级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七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大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纲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级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3640" cy="145764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1006EDA8-B744-40D3-825C-34EF726E9A0F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1A4EAE98-4550-4183-B442-2B281944F32D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D46C54E3-B961-4A80-97ED-9DEB2DF9C4B0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5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KYjMMR" TargetMode="Externa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37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37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37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37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7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hyperlink" Target="https://codepen.io/fullstackccu/pen/xeoOpx" TargetMode="External"/><Relationship Id="rId3" Type="http://schemas.openxmlformats.org/officeDocument/2006/relationships/slideLayout" Target="../slideLayouts/slideLayout15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15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5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hyperlink" Target="http://stackoverflow.com/questions/111102/how-do-javascript-closures-work" TargetMode="External"/><Relationship Id="rId3" Type="http://schemas.openxmlformats.org/officeDocument/2006/relationships/slideLayout" Target="../slideLayouts/slideLayout15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15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JVzOON" TargetMode="External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JavaScript/Reference/Operators/this" TargetMode="External"/><Relationship Id="rId2" Type="http://schemas.openxmlformats.org/officeDocument/2006/relationships/hyperlink" Target="https://developer.mozilla.org/en-US/docs/Web/JavaScript/Reference/Operators/this" TargetMode="External"/><Relationship Id="rId3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hyperlink" Target="https://codepen.io/fullstackccu/pen/JVzOON?editors=0010" TargetMode="External"/><Relationship Id="rId3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hyperlink" Target="https://codepen.io/fullstackccu/pen/JVzOON?editors=0010" TargetMode="External"/><Relationship Id="rId3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hyperlink" Target="https://codepen.io/fullstackccu/pen/BEbmOb" TargetMode="External"/><Relationship Id="rId3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JavaScript/Inheritance_and_the_prototype_chain" TargetMode="External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hyperlink" Target="https://codepen.io/bee-arcade/pen/39beeb57876201ad67992f4d3b925672?editors=0011" TargetMode="External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Functional_programming" TargetMode="External"/><Relationship Id="rId2" Type="http://schemas.openxmlformats.org/officeDocument/2006/relationships/hyperlink" Target="https://en.wikipedia.org/wiki/Lambda_calculus" TargetMode="External"/><Relationship Id="rId3" Type="http://schemas.openxmlformats.org/officeDocument/2006/relationships/hyperlink" Target="https://www.researchgate.net/publication/232617388_A_Visual_Lambda-Calculator_Using_Typed_Mind-Maps" TargetMode="External"/><Relationship Id="rId4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cheme_(programming_language)" TargetMode="External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First-class_function" TargetMode="External"/><Relationship Id="rId2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JavaScript/Reference/Global_Objects/Array" TargetMode="External"/><Relationship Id="rId2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JavaScript/Reference/Global_Objects/Array/findIndex?v=example" TargetMode="External"/><Relationship Id="rId2" Type="http://schemas.openxmlformats.org/officeDocument/2006/relationships/hyperlink" Target="https://developer.mozilla.org/en-US/docs/Web/JavaScript/Reference/Global_Objects/Array/findIndex?v=example" TargetMode="External"/><Relationship Id="rId3" Type="http://schemas.openxmlformats.org/officeDocument/2006/relationships/hyperlink" Target="https://developer.mozilla.org/en-US/docs/Web/JavaScript/Reference/Global_Objects/Array/findIndex?v=example" TargetMode="External"/><Relationship Id="rId4" Type="http://schemas.openxmlformats.org/officeDocument/2006/relationships/hyperlink" Target="https://developer.mozilla.org/en-US/docs/Web/JavaScript/Reference/Global_Objects/Array/findIndex?v=example" TargetMode="External"/><Relationship Id="rId5" Type="http://schemas.openxmlformats.org/officeDocument/2006/relationships/hyperlink" Target="https://developer.mozilla.org/en-US/docs/Web/JavaScript/Reference/Global_Objects/Array/findIndex?v=example" TargetMode="External"/><Relationship Id="rId6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hyperlink" Target="https://codepen.io/fullstackccu/pen/oOVppJ" TargetMode="External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Callback_(computer_programming)" TargetMode="External"/><Relationship Id="rId2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dLrJda" TargetMode="External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YMgMqJ" TargetMode="External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YMgMqJ" TargetMode="External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BEEdpg" TargetMode="External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BEEdpg" TargetMode="External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yrwoXb" TargetMode="Externa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eooGgK" TargetMode="External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eooGgK?editors=1111" TargetMode="External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hyperlink" Target="https://codepen.io/bee-arcade/pen/46345776e90be53893df9eb9ae6a07bd?editors=0011" TargetMode="Externa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hyperlink" Target="https://codepen.io/bee-arcade/pen/72165567caf5acb78997480f59e315c6?editors=0011" TargetMode="External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hyperlink" Target="https://codepen.io/bee-arcade/pen/72165567caf5acb78997480f59e315c6?editors=0011" TargetMode="Externa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1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hyperlink" Target="https://codepen.io/fullstackccu/pen/axgdmm" TargetMode="External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hyperlink" Target="https://codepen.io/fullstackccu/pen/vMqLZR" TargetMode="External"/><Relationship Id="rId3" Type="http://schemas.openxmlformats.org/officeDocument/2006/relationships/slideLayout" Target="../slideLayouts/slideLayout1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hyperlink" Target="https://codepen.io/fullstackccu/pen/vMqLZR" TargetMode="External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1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hyperlink" Target="https://www.sitepoint.com/currying-in-functional-javascript/" TargetMode="External"/><Relationship Id="rId3" Type="http://schemas.openxmlformats.org/officeDocument/2006/relationships/hyperlink" Target="https://zh.wikipedia.org/wiki/&#26607;&#37324;&#21270;" TargetMode="External"/><Relationship Id="rId4" Type="http://schemas.openxmlformats.org/officeDocument/2006/relationships/slideLayout" Target="../slideLayouts/slideLayout1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hyperlink" Target="https://codepen.io/fullstackccu/pen/oOrbyE" TargetMode="External"/><Relationship Id="rId3" Type="http://schemas.openxmlformats.org/officeDocument/2006/relationships/slideLayout" Target="../slideLayouts/slideLayout15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7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5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5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EJBPdX" TargetMode="External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5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5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5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eowJog" TargetMode="External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5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5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5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hyperlink" Target="https://developer.mozilla.org/en-US/docs/Web/JavaScript/Guide/Functions#Arrow_functions" TargetMode="External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hyperlink" Target="https://developer.mozilla.org/en-US/docs/Web/JavaScript/Reference/Functions/Arrow_functions#Function_body" TargetMode="External"/><Relationship Id="rId3" Type="http://schemas.openxmlformats.org/officeDocument/2006/relationships/slideLayout" Target="../slideLayouts/slideLayout15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5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JavaScript/Reference/Global_Objects/Array/forEach?v=example" TargetMode="External"/><Relationship Id="rId2" Type="http://schemas.openxmlformats.org/officeDocument/2006/relationships/hyperlink" Target="https://developer.mozilla.org/en-US/docs/Web/JavaScript/Reference/Global_Objects/Array/filter?v=example" TargetMode="External"/><Relationship Id="rId3" Type="http://schemas.openxmlformats.org/officeDocument/2006/relationships/hyperlink" Target="https://developer.mozilla.org/en-US/docs/Web/JavaScript/Reference/Global_Objects/Array/every?v=example" TargetMode="External"/><Relationship Id="rId4" Type="http://schemas.openxmlformats.org/officeDocument/2006/relationships/hyperlink" Target="https://developer.mozilla.org/en-US/docs/Web/JavaScript/Reference/Global_Objects/Array" TargetMode="External"/><Relationship Id="rId5" Type="http://schemas.openxmlformats.org/officeDocument/2006/relationships/slideLayout" Target="../slideLayouts/slideLayout15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ZZdWgR" TargetMode="External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5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JVQKdQ" TargetMode="External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37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37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OGeXNp" TargetMode="External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37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hyperlink" Target="https://codepen.io/fullstackccu/pen/OGeXNp" TargetMode="External"/><Relationship Id="rId3" Type="http://schemas.openxmlformats.org/officeDocument/2006/relationships/slideLayout" Target="../slideLayouts/slideLayout37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hyperlink" Target="https://codepen.io/fullstackccu/pen/KYjMMR" TargetMode="External"/><Relationship Id="rId3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220680" y="1074600"/>
            <a:ext cx="8520120" cy="2736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4102165: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Full Stack Web Development Fundamentals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311760" y="3811320"/>
            <a:ext cx="8520120" cy="197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Spring 2019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簡立仁 </a:t>
            </a: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Li-Ren Chien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ccumouse@gmail.com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Callback solution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6604200" y="54896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400680" y="1617480"/>
            <a:ext cx="5190840" cy="480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Takes a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parameter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(callback) in the constructor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Saves this parameter as a field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Invokes the saved callback function when clicked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Menu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Passes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 as parameter in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constructor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6451560" y="533736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Google Shape;123;p22" descr=""/>
          <p:cNvPicPr/>
          <p:nvPr/>
        </p:nvPicPr>
        <p:blipFill>
          <a:blip r:embed="rId1"/>
          <a:stretch/>
        </p:blipFill>
        <p:spPr>
          <a:xfrm>
            <a:off x="7270560" y="1684080"/>
            <a:ext cx="1608120" cy="14400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182" name="CustomShape 5"/>
          <p:cNvSpPr/>
          <p:nvPr/>
        </p:nvSpPr>
        <p:spPr>
          <a:xfrm>
            <a:off x="5679720" y="331704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Menu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6"/>
          <p:cNvSpPr/>
          <p:nvPr/>
        </p:nvSpPr>
        <p:spPr>
          <a:xfrm>
            <a:off x="6342840" y="520092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7"/>
          <p:cNvSpPr/>
          <p:nvPr/>
        </p:nvSpPr>
        <p:spPr>
          <a:xfrm>
            <a:off x="6483960" y="417024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8"/>
          <p:cNvSpPr/>
          <p:nvPr/>
        </p:nvSpPr>
        <p:spPr>
          <a:xfrm>
            <a:off x="5048280" y="4399200"/>
            <a:ext cx="1908720" cy="4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Has a list of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Button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9"/>
          <p:cNvSpPr/>
          <p:nvPr/>
        </p:nvSpPr>
        <p:spPr>
          <a:xfrm>
            <a:off x="7017120" y="417024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10"/>
          <p:cNvSpPr/>
          <p:nvPr/>
        </p:nvSpPr>
        <p:spPr>
          <a:xfrm>
            <a:off x="7130160" y="4155840"/>
            <a:ext cx="1908720" cy="4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"Button B was clicked!"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852120" y="470880"/>
            <a:ext cx="7578360" cy="1023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This works!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Why?!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1" name="Google Shape;776;p112" descr=""/>
          <p:cNvPicPr/>
          <p:nvPr/>
        </p:nvPicPr>
        <p:blipFill>
          <a:blip r:embed="rId2"/>
          <a:srcRect l="0" t="52697" r="0" b="25542"/>
          <a:stretch/>
        </p:blipFill>
        <p:spPr>
          <a:xfrm>
            <a:off x="952560" y="1651320"/>
            <a:ext cx="7238520" cy="1458000"/>
          </a:xfrm>
          <a:prstGeom prst="rect">
            <a:avLst/>
          </a:prstGeom>
          <a:ln>
            <a:noFill/>
          </a:ln>
        </p:spPr>
      </p:pic>
      <p:pic>
        <p:nvPicPr>
          <p:cNvPr id="472" name="Google Shape;777;p112" descr=""/>
          <p:cNvPicPr/>
          <p:nvPr/>
        </p:nvPicPr>
        <p:blipFill>
          <a:blip r:embed="rId3"/>
          <a:stretch/>
        </p:blipFill>
        <p:spPr>
          <a:xfrm>
            <a:off x="2203560" y="3451320"/>
            <a:ext cx="4736520" cy="281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=&gt;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versus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7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you define a function using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syntax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 onClick = function()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 image = event.currentTarget;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image.src = 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.giftSrc;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will be dynamically assigned to a different value depending on how the function is called, like we've seen before (unless explicitly bound with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=&gt;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versus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7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you define a function using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arrow syntax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 onClick = event =&gt;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 image = event.currentTarget;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image.src = 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.giftSrc;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bound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to the value of 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its enclosing context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794;p115" descr=""/>
          <p:cNvPicPr/>
          <p:nvPr/>
        </p:nvPicPr>
        <p:blipFill>
          <a:blip r:embed="rId1"/>
          <a:stretch/>
        </p:blipFill>
        <p:spPr>
          <a:xfrm>
            <a:off x="952560" y="412920"/>
            <a:ext cx="7238520" cy="5124240"/>
          </a:xfrm>
          <a:prstGeom prst="rect">
            <a:avLst/>
          </a:prstGeom>
          <a:ln>
            <a:noFill/>
          </a:ln>
        </p:spPr>
      </p:pic>
      <p:sp>
        <p:nvSpPr>
          <p:cNvPr id="478" name="TextShape 1"/>
          <p:cNvSpPr txBox="1"/>
          <p:nvPr/>
        </p:nvSpPr>
        <p:spPr>
          <a:xfrm>
            <a:off x="782640" y="5573160"/>
            <a:ext cx="7578360" cy="1023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Since we've used the arrow function in the constructor, the 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the enclosing context is the new Present object.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Which is better style?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805;p117" descr=""/>
          <p:cNvPicPr/>
          <p:nvPr/>
        </p:nvPicPr>
        <p:blipFill>
          <a:blip r:embed="rId1"/>
          <a:stretch/>
        </p:blipFill>
        <p:spPr>
          <a:xfrm>
            <a:off x="945000" y="188640"/>
            <a:ext cx="7253640" cy="5654880"/>
          </a:xfrm>
          <a:prstGeom prst="rect">
            <a:avLst/>
          </a:prstGeom>
          <a:ln>
            <a:noFill/>
          </a:ln>
        </p:spPr>
      </p:pic>
      <p:sp>
        <p:nvSpPr>
          <p:cNvPr id="481" name="TextShape 1"/>
          <p:cNvSpPr txBox="1"/>
          <p:nvPr/>
        </p:nvSpPr>
        <p:spPr>
          <a:xfrm>
            <a:off x="782640" y="5937840"/>
            <a:ext cx="7578360" cy="659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(A) Explicit event handler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extShape 1"/>
          <p:cNvSpPr txBox="1"/>
          <p:nvPr/>
        </p:nvSpPr>
        <p:spPr>
          <a:xfrm>
            <a:off x="782640" y="5937840"/>
            <a:ext cx="7578360" cy="659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(B) Inline event handler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83" name="Google Shape;812;p118" descr=""/>
          <p:cNvPicPr/>
          <p:nvPr/>
        </p:nvPicPr>
        <p:blipFill>
          <a:blip r:embed="rId1"/>
          <a:stretch/>
        </p:blipFill>
        <p:spPr>
          <a:xfrm>
            <a:off x="952560" y="638640"/>
            <a:ext cx="7238520" cy="5124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Callback style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85" name="TextShape 2"/>
          <p:cNvSpPr txBox="1"/>
          <p:nvPr/>
        </p:nvSpPr>
        <p:spPr>
          <a:xfrm>
            <a:off x="648000" y="170928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Version A: Explicit event handler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Easier to read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More modular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Scales better to long functions, several event handlers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Because all class methods are public, it exposes the onClick function (which should be private)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Callback style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87" name="TextShape 2"/>
          <p:cNvSpPr txBox="1"/>
          <p:nvPr/>
        </p:nvSpPr>
        <p:spPr>
          <a:xfrm>
            <a:off x="820440" y="163332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Version A: Explicit event handler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Easier to read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More modular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Scales better to long functions, several event handlers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Because all class methods are public, it exposes the onClick function (which should be private)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Need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explicitly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Callback style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89" name="TextShape 2"/>
          <p:cNvSpPr txBox="1"/>
          <p:nvPr/>
        </p:nvSpPr>
        <p:spPr>
          <a:xfrm>
            <a:off x="701640" y="156528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Version A: Explicit event handler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Easier to read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More modular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Scales better to long functions, several event handlers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Because all class methods are public, it exposes the onClick function (which should be private)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Need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explicitly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90" name="CustomShape 3"/>
          <p:cNvSpPr/>
          <p:nvPr/>
        </p:nvSpPr>
        <p:spPr>
          <a:xfrm>
            <a:off x="4680000" y="2016000"/>
            <a:ext cx="4166640" cy="1336320"/>
          </a:xfrm>
          <a:prstGeom prst="roundRect">
            <a:avLst>
              <a:gd name="adj" fmla="val 16667"/>
            </a:avLst>
          </a:prstGeom>
          <a:solidFill>
            <a:srgbClr val="ee7541">
              <a:alpha val="14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This is the style recommended and the preferred style for course.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707040" y="5447880"/>
            <a:ext cx="7644960" cy="1176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Callback Sender Strategy: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Add an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onClickedCallback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parameter to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constructor, save it in field, and invoke it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Google Shape;135;p23" descr=""/>
          <p:cNvPicPr/>
          <p:nvPr/>
        </p:nvPicPr>
        <p:blipFill>
          <a:blip r:embed="rId1"/>
          <a:srcRect l="0" t="0" r="0" b="3227"/>
          <a:stretch/>
        </p:blipFill>
        <p:spPr>
          <a:xfrm>
            <a:off x="996120" y="336600"/>
            <a:ext cx="6237000" cy="500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Callback style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92" name="TextShape 2"/>
          <p:cNvSpPr txBox="1"/>
          <p:nvPr/>
        </p:nvSpPr>
        <p:spPr>
          <a:xfrm>
            <a:off x="576000" y="158400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Version B: Inline event handler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Does not expose the event handler: function is privately encapsulated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Constructor logic has unrelated logic inside of 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Will get messy with lots of event handlers, long event handlers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Callback style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94" name="TextShape 2"/>
          <p:cNvSpPr txBox="1"/>
          <p:nvPr/>
        </p:nvSpPr>
        <p:spPr>
          <a:xfrm>
            <a:off x="629640" y="141408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Version B: Inline event handler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Does not expose the event handler: function is privately encapsulated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Constructor logic has unrelated logic inside of 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Will get messy with lots of event handlers, long event handlers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95" name="CustomShape 3"/>
          <p:cNvSpPr/>
          <p:nvPr/>
        </p:nvSpPr>
        <p:spPr>
          <a:xfrm>
            <a:off x="4761360" y="4997520"/>
            <a:ext cx="4166640" cy="1770480"/>
          </a:xfrm>
          <a:prstGeom prst="roundRect">
            <a:avLst>
              <a:gd name="adj" fmla="val 16667"/>
            </a:avLst>
          </a:prstGeom>
          <a:solidFill>
            <a:srgbClr val="ffe1f5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Some people strongly prefer this style because of the encapsulation aspect.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Advanced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97" name="Google Shape;855;p124" descr=""/>
          <p:cNvPicPr/>
          <p:nvPr/>
        </p:nvPicPr>
        <p:blipFill>
          <a:blip r:embed="rId1"/>
          <a:stretch/>
        </p:blipFill>
        <p:spPr>
          <a:xfrm>
            <a:off x="1713960" y="1608840"/>
            <a:ext cx="5715720" cy="4402080"/>
          </a:xfrm>
          <a:prstGeom prst="rect">
            <a:avLst/>
          </a:prstGeom>
          <a:ln>
            <a:noFill/>
          </a:ln>
        </p:spPr>
      </p:pic>
      <p:sp>
        <p:nvSpPr>
          <p:cNvPr id="498" name="TextShape 2"/>
          <p:cNvSpPr txBox="1"/>
          <p:nvPr/>
        </p:nvSpPr>
        <p:spPr>
          <a:xfrm>
            <a:off x="782640" y="6166440"/>
            <a:ext cx="7578360" cy="659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What's the output of this program?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Advanced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500" name="Google Shape;862;p125" descr=""/>
          <p:cNvPicPr/>
          <p:nvPr/>
        </p:nvPicPr>
        <p:blipFill>
          <a:blip r:embed="rId1"/>
          <a:stretch/>
        </p:blipFill>
        <p:spPr>
          <a:xfrm>
            <a:off x="99360" y="1608840"/>
            <a:ext cx="5715720" cy="4402080"/>
          </a:xfrm>
          <a:prstGeom prst="rect">
            <a:avLst/>
          </a:prstGeom>
          <a:ln>
            <a:noFill/>
          </a:ln>
        </p:spPr>
      </p:pic>
      <p:pic>
        <p:nvPicPr>
          <p:cNvPr id="501" name="Google Shape;863;p125" descr=""/>
          <p:cNvPicPr/>
          <p:nvPr/>
        </p:nvPicPr>
        <p:blipFill>
          <a:blip r:embed="rId2"/>
          <a:stretch/>
        </p:blipFill>
        <p:spPr>
          <a:xfrm>
            <a:off x="5985000" y="2182680"/>
            <a:ext cx="3023640" cy="291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3" name="Google Shape;869;p126" descr=""/>
          <p:cNvPicPr/>
          <p:nvPr/>
        </p:nvPicPr>
        <p:blipFill>
          <a:blip r:embed="rId1"/>
          <a:srcRect l="0" t="0" r="0" b="29423"/>
          <a:stretch/>
        </p:blipFill>
        <p:spPr>
          <a:xfrm>
            <a:off x="1423800" y="1637640"/>
            <a:ext cx="6296040" cy="3544200"/>
          </a:xfrm>
          <a:prstGeom prst="rect">
            <a:avLst/>
          </a:prstGeom>
          <a:ln>
            <a:noFill/>
          </a:ln>
        </p:spPr>
      </p:pic>
      <p:sp>
        <p:nvSpPr>
          <p:cNvPr id="504" name="CustomShape 2"/>
          <p:cNvSpPr/>
          <p:nvPr/>
        </p:nvSpPr>
        <p:spPr>
          <a:xfrm>
            <a:off x="1666080" y="1844640"/>
            <a:ext cx="1346040" cy="49176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3"/>
          <p:cNvSpPr/>
          <p:nvPr/>
        </p:nvSpPr>
        <p:spPr>
          <a:xfrm>
            <a:off x="1934640" y="2731320"/>
            <a:ext cx="592920" cy="40428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4"/>
          <p:cNvSpPr/>
          <p:nvPr/>
        </p:nvSpPr>
        <p:spPr>
          <a:xfrm>
            <a:off x="4602240" y="3798000"/>
            <a:ext cx="380520" cy="40428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TextShape 5"/>
          <p:cNvSpPr txBox="1"/>
          <p:nvPr/>
        </p:nvSpPr>
        <p:spPr>
          <a:xfrm>
            <a:off x="782640" y="5252040"/>
            <a:ext cx="7578360" cy="10443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Within a closure, you can reference variables that were declared in the outer function, and those variables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will not go away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after the outer function returns.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Closures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9" name="Google Shape;879;p127" descr=""/>
          <p:cNvPicPr/>
          <p:nvPr/>
        </p:nvPicPr>
        <p:blipFill>
          <a:blip r:embed="rId1"/>
          <a:srcRect l="0" t="0" r="0" b="29423"/>
          <a:stretch/>
        </p:blipFill>
        <p:spPr>
          <a:xfrm>
            <a:off x="1423800" y="1637640"/>
            <a:ext cx="6296040" cy="3544200"/>
          </a:xfrm>
          <a:prstGeom prst="rect">
            <a:avLst/>
          </a:prstGeom>
          <a:ln>
            <a:noFill/>
          </a:ln>
        </p:spPr>
      </p:pic>
      <p:sp>
        <p:nvSpPr>
          <p:cNvPr id="510" name="TextShape 2"/>
          <p:cNvSpPr txBox="1"/>
          <p:nvPr/>
        </p:nvSpPr>
        <p:spPr>
          <a:xfrm>
            <a:off x="782640" y="5252040"/>
            <a:ext cx="7578360" cy="10443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variable is not copied to the inner function; the inner function has a </a:t>
            </a: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reference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to the variable in the outer scope.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See this iconic StackOverflow post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to learn more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Closures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" name="Google Shape;886;p128" descr=""/>
          <p:cNvPicPr/>
          <p:nvPr/>
        </p:nvPicPr>
        <p:blipFill>
          <a:blip r:embed="rId1"/>
          <a:srcRect l="0" t="0" r="0" b="29423"/>
          <a:stretch/>
        </p:blipFill>
        <p:spPr>
          <a:xfrm>
            <a:off x="1423800" y="1637640"/>
            <a:ext cx="6296040" cy="3544200"/>
          </a:xfrm>
          <a:prstGeom prst="rect">
            <a:avLst/>
          </a:prstGeom>
          <a:ln>
            <a:noFill/>
          </a:ln>
        </p:spPr>
      </p:pic>
      <p:sp>
        <p:nvSpPr>
          <p:cNvPr id="513" name="TextShape 2"/>
          <p:cNvSpPr txBox="1"/>
          <p:nvPr/>
        </p:nvSpPr>
        <p:spPr>
          <a:xfrm>
            <a:off x="782640" y="5252040"/>
            <a:ext cx="7578360" cy="10443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tl;dr: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Be careful with closures! For now, we are not going to be modifying outer function variables in the closure.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Review: ES6 classes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515" name="TextShape 2"/>
          <p:cNvSpPr txBox="1"/>
          <p:nvPr/>
        </p:nvSpPr>
        <p:spPr>
          <a:xfrm>
            <a:off x="782640" y="1560240"/>
            <a:ext cx="7578360" cy="5158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ES6 classes mostly work the way you expect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a constructor: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refers to the new object being created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outside a constructor: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refers to a different value depending on how the function is called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response to a DOM event,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the element that the event handler was tied to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called in a method,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the object that the method is called from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sets the value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for a function so it does not change depending on the context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Review: Functional JavaScript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517" name="TextShape 2"/>
          <p:cNvSpPr txBox="1"/>
          <p:nvPr/>
        </p:nvSpPr>
        <p:spPr>
          <a:xfrm>
            <a:off x="782640" y="1560240"/>
            <a:ext cx="7578360" cy="5158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Functions in JavaScript are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first-class citizens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Objects that can be passed as parameters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 be created within functions: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2" marL="13716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Inner functions are called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 be created without being saved to a variable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2" marL="13716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These are called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anonymous functions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or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 literals, or lambdas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 be created and returned from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2" marL="13716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Constructing a new function that references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part of the outer function's parameters is called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currying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40;p24" descr=""/>
          <p:cNvPicPr/>
          <p:nvPr/>
        </p:nvPicPr>
        <p:blipFill>
          <a:blip r:embed="rId1"/>
          <a:stretch/>
        </p:blipFill>
        <p:spPr>
          <a:xfrm>
            <a:off x="1083600" y="295920"/>
            <a:ext cx="6976440" cy="5444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45;p25" descr=""/>
          <p:cNvPicPr/>
          <p:nvPr/>
        </p:nvPicPr>
        <p:blipFill>
          <a:blip r:embed="rId1"/>
          <a:stretch/>
        </p:blipFill>
        <p:spPr>
          <a:xfrm>
            <a:off x="1083600" y="295920"/>
            <a:ext cx="6976440" cy="5444640"/>
          </a:xfrm>
          <a:prstGeom prst="rect">
            <a:avLst/>
          </a:prstGeom>
          <a:ln>
            <a:noFill/>
          </a:ln>
        </p:spPr>
      </p:pic>
      <p:sp>
        <p:nvSpPr>
          <p:cNvPr id="192" name="TextShape 1"/>
          <p:cNvSpPr txBox="1"/>
          <p:nvPr/>
        </p:nvSpPr>
        <p:spPr>
          <a:xfrm>
            <a:off x="104400" y="575604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constructor takes an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onClickedCallback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parameter, which is saves in a field of the same name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5591880" y="561960"/>
            <a:ext cx="2155320" cy="462960"/>
          </a:xfrm>
          <a:prstGeom prst="roundRect">
            <a:avLst>
              <a:gd name="adj" fmla="val 35794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3"/>
          <p:cNvSpPr/>
          <p:nvPr/>
        </p:nvSpPr>
        <p:spPr>
          <a:xfrm>
            <a:off x="1523880" y="1482840"/>
            <a:ext cx="5364000" cy="462960"/>
          </a:xfrm>
          <a:prstGeom prst="roundRect">
            <a:avLst>
              <a:gd name="adj" fmla="val 35794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53;p26" descr=""/>
          <p:cNvPicPr/>
          <p:nvPr/>
        </p:nvPicPr>
        <p:blipFill>
          <a:blip r:embed="rId1"/>
          <a:stretch/>
        </p:blipFill>
        <p:spPr>
          <a:xfrm>
            <a:off x="1083600" y="295920"/>
            <a:ext cx="6976440" cy="5444640"/>
          </a:xfrm>
          <a:prstGeom prst="rect">
            <a:avLst/>
          </a:prstGeom>
          <a:ln>
            <a:noFill/>
          </a:ln>
        </p:spPr>
      </p:pic>
      <p:sp>
        <p:nvSpPr>
          <p:cNvPr id="196" name="TextShape 1"/>
          <p:cNvSpPr txBox="1"/>
          <p:nvPr/>
        </p:nvSpPr>
        <p:spPr>
          <a:xfrm>
            <a:off x="104400" y="575604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Invoke the saved callback function when clicked.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1523880" y="4661640"/>
            <a:ext cx="4233240" cy="462960"/>
          </a:xfrm>
          <a:prstGeom prst="roundRect">
            <a:avLst>
              <a:gd name="adj" fmla="val 35794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60;p27" descr=""/>
          <p:cNvPicPr/>
          <p:nvPr/>
        </p:nvPicPr>
        <p:blipFill>
          <a:blip r:embed="rId1"/>
          <a:stretch/>
        </p:blipFill>
        <p:spPr>
          <a:xfrm>
            <a:off x="1083600" y="295920"/>
            <a:ext cx="6976440" cy="5444640"/>
          </a:xfrm>
          <a:prstGeom prst="rect">
            <a:avLst/>
          </a:prstGeom>
          <a:ln>
            <a:noFill/>
          </a:ln>
        </p:spPr>
      </p:pic>
      <p:sp>
        <p:nvSpPr>
          <p:cNvPr id="199" name="TextShape 1"/>
          <p:cNvSpPr txBox="1"/>
          <p:nvPr/>
        </p:nvSpPr>
        <p:spPr>
          <a:xfrm>
            <a:off x="104400" y="575604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send whatever parameter(s) you'd like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the callback function.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4069440" y="4661640"/>
            <a:ext cx="1687680" cy="462960"/>
          </a:xfrm>
          <a:prstGeom prst="roundRect">
            <a:avLst>
              <a:gd name="adj" fmla="val 35794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360000" y="511200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Callback Receiver Strategy: </a:t>
            </a: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Add a method to be called when a button is clicked and pass it to the constructor of </a:t>
            </a: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Google Shape;168;p28" descr=""/>
          <p:cNvPicPr/>
          <p:nvPr/>
        </p:nvPicPr>
        <p:blipFill>
          <a:blip r:embed="rId1"/>
          <a:stretch/>
        </p:blipFill>
        <p:spPr>
          <a:xfrm>
            <a:off x="487440" y="120240"/>
            <a:ext cx="7475760" cy="376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173;p29" descr=""/>
          <p:cNvPicPr/>
          <p:nvPr/>
        </p:nvPicPr>
        <p:blipFill>
          <a:blip r:embed="rId1"/>
          <a:stretch/>
        </p:blipFill>
        <p:spPr>
          <a:xfrm>
            <a:off x="501120" y="122400"/>
            <a:ext cx="8141400" cy="5303520"/>
          </a:xfrm>
          <a:prstGeom prst="rect">
            <a:avLst/>
          </a:prstGeom>
          <a:ln>
            <a:noFill/>
          </a:ln>
        </p:spPr>
      </p:pic>
      <p:sp>
        <p:nvSpPr>
          <p:cNvPr id="204" name="TextShape 1"/>
          <p:cNvSpPr txBox="1"/>
          <p:nvPr/>
        </p:nvSpPr>
        <p:spPr>
          <a:xfrm>
            <a:off x="298800" y="565056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Add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method,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which should be called when the button is clicked.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179;p30" descr=""/>
          <p:cNvPicPr/>
          <p:nvPr/>
        </p:nvPicPr>
        <p:blipFill>
          <a:blip r:embed="rId1"/>
          <a:stretch/>
        </p:blipFill>
        <p:spPr>
          <a:xfrm>
            <a:off x="501120" y="122400"/>
            <a:ext cx="8141400" cy="5303520"/>
          </a:xfrm>
          <a:prstGeom prst="rect">
            <a:avLst/>
          </a:prstGeom>
          <a:ln>
            <a:noFill/>
          </a:ln>
        </p:spPr>
      </p:pic>
      <p:sp>
        <p:nvSpPr>
          <p:cNvPr id="206" name="TextShape 1"/>
          <p:cNvSpPr txBox="1"/>
          <p:nvPr/>
        </p:nvSpPr>
        <p:spPr>
          <a:xfrm>
            <a:off x="298800" y="565056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Add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method,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which should be called when the button is clicked.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693360" y="4043520"/>
            <a:ext cx="7144200" cy="10807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186;p31" descr=""/>
          <p:cNvPicPr/>
          <p:nvPr/>
        </p:nvPicPr>
        <p:blipFill>
          <a:blip r:embed="rId1"/>
          <a:stretch/>
        </p:blipFill>
        <p:spPr>
          <a:xfrm>
            <a:off x="501120" y="122400"/>
            <a:ext cx="8141400" cy="5303520"/>
          </a:xfrm>
          <a:prstGeom prst="rect">
            <a:avLst/>
          </a:prstGeom>
          <a:ln>
            <a:noFill/>
          </a:ln>
        </p:spPr>
      </p:pic>
      <p:sp>
        <p:nvSpPr>
          <p:cNvPr id="209" name="TextShape 1"/>
          <p:cNvSpPr txBox="1"/>
          <p:nvPr/>
        </p:nvSpPr>
        <p:spPr>
          <a:xfrm>
            <a:off x="360000" y="565056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Note that we still have to bind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even though it won't be invoked as a result of a DOM event.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949680" y="1466280"/>
            <a:ext cx="706860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Schedule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782640" y="1560240"/>
            <a:ext cx="7578360" cy="4984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Today: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More on callbacks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Functional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Currying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Anonymous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193;p32" descr=""/>
          <p:cNvPicPr/>
          <p:nvPr/>
        </p:nvPicPr>
        <p:blipFill>
          <a:blip r:embed="rId1"/>
          <a:stretch/>
        </p:blipFill>
        <p:spPr>
          <a:xfrm>
            <a:off x="501120" y="122400"/>
            <a:ext cx="8141400" cy="530352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298800" y="565056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Pass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the constructor of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5591880" y="2355480"/>
            <a:ext cx="2953800" cy="10807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Button example solution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782640" y="1617480"/>
            <a:ext cx="7578360" cy="480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Solution with Callbacks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06;p34" descr=""/>
          <p:cNvPicPr/>
          <p:nvPr/>
        </p:nvPicPr>
        <p:blipFill>
          <a:blip r:embed="rId1"/>
          <a:stretch/>
        </p:blipFill>
        <p:spPr>
          <a:xfrm>
            <a:off x="501120" y="122400"/>
            <a:ext cx="8141400" cy="5303520"/>
          </a:xfrm>
          <a:prstGeom prst="rect">
            <a:avLst/>
          </a:prstGeom>
          <a:ln>
            <a:noFill/>
          </a:ln>
        </p:spPr>
      </p:pic>
      <p:sp>
        <p:nvSpPr>
          <p:cNvPr id="217" name="TextShape 1"/>
          <p:cNvSpPr txBox="1"/>
          <p:nvPr/>
        </p:nvSpPr>
        <p:spPr>
          <a:xfrm>
            <a:off x="298800" y="565056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Q: Why did we have to bind 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?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949680" y="1466280"/>
            <a:ext cx="706860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in a method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in different contexts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782640" y="1560240"/>
            <a:ext cx="792900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a constructor: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set to the new object being created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a function firing in response to a DOM event: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set to the DOM element to which the event handler was attached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being called as a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 on an object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set to the that is calling the method, or the object on which the method is called.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all values of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2"/>
              </a:rPr>
              <a:t>this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4;p37" descr=""/>
          <p:cNvPicPr/>
          <p:nvPr/>
        </p:nvPicPr>
        <p:blipFill>
          <a:blip r:embed="rId1"/>
          <a:stretch/>
        </p:blipFill>
        <p:spPr>
          <a:xfrm>
            <a:off x="1083600" y="295920"/>
            <a:ext cx="6976440" cy="5444640"/>
          </a:xfrm>
          <a:prstGeom prst="rect">
            <a:avLst/>
          </a:prstGeom>
          <a:ln>
            <a:noFill/>
          </a:ln>
        </p:spPr>
      </p:pic>
      <p:sp>
        <p:nvSpPr>
          <p:cNvPr id="223" name="TextShape 1"/>
          <p:cNvSpPr txBox="1"/>
          <p:nvPr/>
        </p:nvSpPr>
        <p:spPr>
          <a:xfrm>
            <a:off x="104400" y="5756040"/>
            <a:ext cx="8545680" cy="981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constructed,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being saved in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's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onClickedCallback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field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1448640" y="1496160"/>
            <a:ext cx="5363640" cy="462960"/>
          </a:xfrm>
          <a:prstGeom prst="roundRect">
            <a:avLst>
              <a:gd name="adj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31;p38" descr=""/>
          <p:cNvPicPr/>
          <p:nvPr/>
        </p:nvPicPr>
        <p:blipFill>
          <a:blip r:embed="rId1"/>
          <a:stretch/>
        </p:blipFill>
        <p:spPr>
          <a:xfrm>
            <a:off x="1083600" y="295920"/>
            <a:ext cx="6976440" cy="5444640"/>
          </a:xfrm>
          <a:prstGeom prst="rect">
            <a:avLst/>
          </a:prstGeom>
          <a:ln>
            <a:noFill/>
          </a:ln>
        </p:spPr>
      </p:pic>
      <p:sp>
        <p:nvSpPr>
          <p:cNvPr id="226" name="TextShape 1"/>
          <p:cNvSpPr txBox="1"/>
          <p:nvPr/>
        </p:nvSpPr>
        <p:spPr>
          <a:xfrm>
            <a:off x="104400" y="5756040"/>
            <a:ext cx="8545680" cy="981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the object that ultimately calls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1523880" y="4676760"/>
            <a:ext cx="4233240" cy="462960"/>
          </a:xfrm>
          <a:prstGeom prst="roundRect">
            <a:avLst>
              <a:gd name="adj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38;p39" descr=""/>
          <p:cNvPicPr/>
          <p:nvPr/>
        </p:nvPicPr>
        <p:blipFill>
          <a:blip r:embed="rId1"/>
          <a:stretch/>
        </p:blipFill>
        <p:spPr>
          <a:xfrm>
            <a:off x="423720" y="183240"/>
            <a:ext cx="7165800" cy="4973040"/>
          </a:xfrm>
          <a:prstGeom prst="rect">
            <a:avLst/>
          </a:prstGeom>
          <a:ln>
            <a:noFill/>
          </a:ln>
        </p:spPr>
      </p:pic>
      <p:sp>
        <p:nvSpPr>
          <p:cNvPr id="229" name="TextShape 1"/>
          <p:cNvSpPr txBox="1"/>
          <p:nvPr/>
        </p:nvSpPr>
        <p:spPr>
          <a:xfrm>
            <a:off x="298800" y="5348160"/>
            <a:ext cx="8545680" cy="1312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Without the call to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and this will result in a JS error when we try to refer to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this.statusBar.textContent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783720" y="4226400"/>
            <a:ext cx="723240" cy="402120"/>
          </a:xfrm>
          <a:prstGeom prst="roundRect">
            <a:avLst>
              <a:gd name="adj" fmla="val 41182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3"/>
          <p:cNvSpPr/>
          <p:nvPr/>
        </p:nvSpPr>
        <p:spPr>
          <a:xfrm>
            <a:off x="2036520" y="3941640"/>
            <a:ext cx="723240" cy="402120"/>
          </a:xfrm>
          <a:prstGeom prst="roundRect">
            <a:avLst>
              <a:gd name="adj" fmla="val 41182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46;p40" descr=""/>
          <p:cNvPicPr/>
          <p:nvPr/>
        </p:nvPicPr>
        <p:blipFill>
          <a:blip r:embed="rId1"/>
          <a:stretch/>
        </p:blipFill>
        <p:spPr>
          <a:xfrm>
            <a:off x="501120" y="122400"/>
            <a:ext cx="8141400" cy="5303520"/>
          </a:xfrm>
          <a:prstGeom prst="rect">
            <a:avLst/>
          </a:prstGeom>
          <a:ln>
            <a:noFill/>
          </a:ln>
        </p:spPr>
      </p:pic>
      <p:sp>
        <p:nvSpPr>
          <p:cNvPr id="233" name="TextShape 1"/>
          <p:cNvSpPr txBox="1"/>
          <p:nvPr/>
        </p:nvSpPr>
        <p:spPr>
          <a:xfrm>
            <a:off x="298800" y="565056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with the call to bind,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showButtonClicked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Menu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which is the behavior we want.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949680" y="1466280"/>
            <a:ext cx="706860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One more look at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Prereq: Command line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Sometime next week, we will need to start using the command line.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will not be teaching how to use a command line interface.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Please make sure you know how to: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Navigate between directories in a command line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Open / edit files via command-line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Execute scripts via command-line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Objects in 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Objects in JavaScript are sets of property-value pairs: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 </a:t>
            </a:r>
            <a:r>
              <a:rPr b="1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bear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= {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
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name: 'Ice Bear',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hobbies: ['knitting', 'cooking', 'dancing']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
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Classes in 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9" name="Google Shape;265;p43" descr=""/>
          <p:cNvPicPr/>
          <p:nvPr/>
        </p:nvPicPr>
        <p:blipFill>
          <a:blip r:embed="rId1"/>
          <a:stretch/>
        </p:blipFill>
        <p:spPr>
          <a:xfrm>
            <a:off x="1870560" y="1442160"/>
            <a:ext cx="5713920" cy="4312080"/>
          </a:xfrm>
          <a:prstGeom prst="rect">
            <a:avLst/>
          </a:prstGeom>
          <a:ln>
            <a:noFill/>
          </a:ln>
        </p:spPr>
      </p:pic>
      <p:sp>
        <p:nvSpPr>
          <p:cNvPr id="240" name="TextShape 2"/>
          <p:cNvSpPr txBox="1"/>
          <p:nvPr/>
        </p:nvSpPr>
        <p:spPr>
          <a:xfrm>
            <a:off x="782640" y="5772600"/>
            <a:ext cx="7578360" cy="9302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Classes in JavaScript produce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objects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through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new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85320" y="5049360"/>
            <a:ext cx="13111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72;p44" descr=""/>
          <p:cNvPicPr/>
          <p:nvPr/>
        </p:nvPicPr>
        <p:blipFill>
          <a:blip r:embed="rId1"/>
          <a:stretch/>
        </p:blipFill>
        <p:spPr>
          <a:xfrm>
            <a:off x="1870560" y="1442160"/>
            <a:ext cx="5713920" cy="4312080"/>
          </a:xfrm>
          <a:prstGeom prst="rect">
            <a:avLst/>
          </a:prstGeom>
          <a:ln>
            <a:noFill/>
          </a:ln>
        </p:spPr>
      </p:pic>
      <p:sp>
        <p:nvSpPr>
          <p:cNvPr id="24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Classes in 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782640" y="5772600"/>
            <a:ext cx="7578360" cy="9302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Q: Are the objects created from classes also sets of property-value pairs?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2687040" y="4950720"/>
            <a:ext cx="1181160" cy="389520"/>
          </a:xfrm>
          <a:prstGeom prst="roundRect">
            <a:avLst>
              <a:gd name="adj" fmla="val 41182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Classes and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2952000" y="1656000"/>
            <a:ext cx="5665320" cy="3233520"/>
          </a:xfrm>
          <a:prstGeom prst="roundRect">
            <a:avLst>
              <a:gd name="adj" fmla="val 554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3"/>
          <p:cNvSpPr/>
          <p:nvPr/>
        </p:nvSpPr>
        <p:spPr>
          <a:xfrm>
            <a:off x="3024000" y="1734480"/>
            <a:ext cx="5838120" cy="32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playlistName: 'More Life',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songs: [],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addSong: function(songName) 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this.songs.push(songName);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TextShape 4"/>
          <p:cNvSpPr txBox="1"/>
          <p:nvPr/>
        </p:nvSpPr>
        <p:spPr>
          <a:xfrm>
            <a:off x="226080" y="1656000"/>
            <a:ext cx="2509920" cy="3417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A: Yes.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playlist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object created by the constructor essentially* looks like this: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TextShape 5"/>
          <p:cNvSpPr txBox="1"/>
          <p:nvPr/>
        </p:nvSpPr>
        <p:spPr>
          <a:xfrm>
            <a:off x="62280" y="5551560"/>
            <a:ext cx="8793720" cy="5684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Technically </a:t>
            </a: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addSong</a:t>
            </a: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(and the constructor function) is defined in the </a:t>
            </a:r>
            <a:r>
              <a:rPr b="0" lang="en-US" sz="1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prototype</a:t>
            </a: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the playlist object, but we haven't talked about prototypes and probably won't talk about prototypes until the end of the quarter.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Classes and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2955960" y="2551680"/>
            <a:ext cx="5838120" cy="32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playlistName: 'More Life',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songs: [],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addSong: function(songName) 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this.songs.push(songName);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TextShape 3"/>
          <p:cNvSpPr txBox="1"/>
          <p:nvPr/>
        </p:nvSpPr>
        <p:spPr>
          <a:xfrm>
            <a:off x="210960" y="2780280"/>
            <a:ext cx="2509920" cy="3417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JavaScript,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method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an object is just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property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whose value is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type.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Classes and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2955960" y="2551680"/>
            <a:ext cx="5838120" cy="32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playlistName: 'More Life',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songs: [],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addSong: function(songName) 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this.songs.push(songName);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210960" y="2780280"/>
            <a:ext cx="2509920" cy="3417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 JavaScript,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method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an object is just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property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whose value is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type.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TextShape 4"/>
          <p:cNvSpPr txBox="1"/>
          <p:nvPr/>
        </p:nvSpPr>
        <p:spPr>
          <a:xfrm>
            <a:off x="932040" y="5712480"/>
            <a:ext cx="7279920" cy="1027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And just like any other Object property, the value of that method can be changed.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308;p48" descr=""/>
          <p:cNvPicPr/>
          <p:nvPr/>
        </p:nvPicPr>
        <p:blipFill>
          <a:blip r:embed="rId1"/>
          <a:stretch/>
        </p:blipFill>
        <p:spPr>
          <a:xfrm>
            <a:off x="304920" y="1444680"/>
            <a:ext cx="4881600" cy="5088240"/>
          </a:xfrm>
          <a:prstGeom prst="rect">
            <a:avLst/>
          </a:prstGeom>
          <a:ln>
            <a:noFill/>
          </a:ln>
        </p:spPr>
      </p:pic>
      <p:sp>
        <p:nvSpPr>
          <p:cNvPr id="25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Rewriting a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5800320" y="2939040"/>
            <a:ext cx="2790720" cy="24112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Q: What is the output of this code?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Rewriting a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2" name="Google Shape;316;p49" descr=""/>
          <p:cNvPicPr/>
          <p:nvPr/>
        </p:nvPicPr>
        <p:blipFill>
          <a:blip r:embed="rId1"/>
          <a:stretch/>
        </p:blipFill>
        <p:spPr>
          <a:xfrm>
            <a:off x="4642200" y="2881800"/>
            <a:ext cx="4338720" cy="2875680"/>
          </a:xfrm>
          <a:prstGeom prst="rect">
            <a:avLst/>
          </a:prstGeom>
          <a:ln>
            <a:noFill/>
          </a:ln>
        </p:spPr>
      </p:pic>
      <p:pic>
        <p:nvPicPr>
          <p:cNvPr id="263" name="Google Shape;317;p49" descr=""/>
          <p:cNvPicPr/>
          <p:nvPr/>
        </p:nvPicPr>
        <p:blipFill>
          <a:blip r:embed="rId2"/>
          <a:stretch/>
        </p:blipFill>
        <p:spPr>
          <a:xfrm>
            <a:off x="304920" y="1444680"/>
            <a:ext cx="4137480" cy="4312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When would you ever want to rewrite the definition of a method?!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classes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249480" y="1613160"/>
            <a:ext cx="8733600" cy="4762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constructor()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 someValue = this;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this.onClick = 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this.onClick.</a:t>
            </a:r>
            <a:r>
              <a:rPr b="1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(someValue);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code in purple is saying: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Make a copy of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which will be the exact same as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except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is always set 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someValue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Callbacks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classes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249480" y="1613160"/>
            <a:ext cx="8733600" cy="4762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constructor()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 someValue = this;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1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this.onClick =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this.onClick.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(someValue);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code in purple is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rewriting the </a:t>
            </a:r>
            <a:r>
              <a:rPr b="1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property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the object: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Assign the value of the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onClick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property: set it to the new function returned by the call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Practical Functional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Functional programming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are going to cover some topics that are fundamental to a programming paradigm called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functional programming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Pure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functional programming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pretty extreme: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Everything in your code is either a function or an expression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There are no statements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There is no state: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 variables, fields, objects, etc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Comes from the idea of treating a computer program as a mathematical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3534840" y="5546520"/>
            <a:ext cx="5393160" cy="35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Lambda_calculus ( </a:t>
            </a:r>
            <a:r>
              <a:rPr b="0" lang="en-U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wiki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/ </a:t>
            </a:r>
            <a:r>
              <a:rPr b="0" lang="en-U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Visual Lambda-Calculator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Functional programming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782640" y="1560240"/>
            <a:ext cx="7578360" cy="956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This is a code snippet from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Scheme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, a functional programming language: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Google Shape;352;p55" descr=""/>
          <p:cNvPicPr/>
          <p:nvPr/>
        </p:nvPicPr>
        <p:blipFill>
          <a:blip r:embed="rId2"/>
          <a:srcRect l="3419" t="34012" r="34552" b="36569"/>
          <a:stretch/>
        </p:blipFill>
        <p:spPr>
          <a:xfrm>
            <a:off x="782640" y="2683080"/>
            <a:ext cx="7578360" cy="2315160"/>
          </a:xfrm>
          <a:prstGeom prst="rect">
            <a:avLst/>
          </a:prstGeom>
          <a:ln>
            <a:noFill/>
          </a:ln>
        </p:spPr>
      </p:pic>
      <p:sp>
        <p:nvSpPr>
          <p:cNvPr id="276" name="TextShape 3"/>
          <p:cNvSpPr txBox="1"/>
          <p:nvPr/>
        </p:nvSpPr>
        <p:spPr>
          <a:xfrm>
            <a:off x="782640" y="5088960"/>
            <a:ext cx="7578360" cy="956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Everything is a function or the result of a function call.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Practical FP in 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Most software is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built using a pure functional programming paradigm, so we won't be covering it.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there are some ideas from functional programming that are immensely useful: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First-class functions (functions as objects)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Currying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Anonymous functions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/ lambdas / function literals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Why FP matters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Why should we learn about this other programming paradigm?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There are </a:t>
            </a: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ideas you can express more clearly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and concisely with functional programming.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There are </a:t>
            </a: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problems you can solve much more easily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with functional programming.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(very practically)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will see JavaScript code in the wild that uses functional programing and the code will be indecipherable if you don't learn it.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(very practically)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Functional programming is trendy and so useful that C++ and Java added support for a few critical FP concepts (lambdas/closures) in the past few years.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First-class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Functions in JavaScript are objects.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They can be saved in variables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They can be passed as parameters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They have properties, like other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They can be defined without an identifier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(This is also called having </a:t>
            </a:r>
            <a:r>
              <a:rPr b="1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first-class functions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i.e. functions in JavaScript are "first-class" because they are treated like any other variable/object.)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Recall: Functions as parameters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know that we can pass functions as parameters to other functions. We've already done this multiple times: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event handler parameter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addEventListener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As a parameter for a constructor of a new object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Array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objects also have several methods that take functions as parameters.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782640" y="1560240"/>
            <a:ext cx="7578360" cy="5116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list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findIndex(</a:t>
            </a:r>
            <a:r>
              <a:rPr b="1" i="1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callback</a:t>
            </a:r>
            <a:r>
              <a:rPr b="1" i="1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,</a:t>
            </a:r>
            <a:r>
              <a:rPr b="1" i="1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4"/>
              </a:rPr>
              <a:t> thisArg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5"/>
              </a:rPr>
              <a:t>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Returns the index of an element.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callback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is a function with the following parameters: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 u="sng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element: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The current element being processed.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 u="sng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index: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The index of the current element being processed in the array.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 u="sng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array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the array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was called upon.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callback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is called for every element in the array, and returns true if found, false otherwise.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thisArg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the value of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</a:t>
            </a: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callback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Remove with for-loop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8" name="Google Shape;389;p61" descr=""/>
          <p:cNvPicPr/>
          <p:nvPr/>
        </p:nvPicPr>
        <p:blipFill>
          <a:blip r:embed="rId1"/>
          <a:stretch/>
        </p:blipFill>
        <p:spPr>
          <a:xfrm>
            <a:off x="955440" y="1778040"/>
            <a:ext cx="7232760" cy="3541320"/>
          </a:xfrm>
          <a:prstGeom prst="rect">
            <a:avLst/>
          </a:prstGeom>
          <a:ln>
            <a:noFill/>
          </a:ln>
        </p:spPr>
      </p:pic>
      <p:sp>
        <p:nvSpPr>
          <p:cNvPr id="289" name="TextShape 2"/>
          <p:cNvSpPr txBox="1"/>
          <p:nvPr/>
        </p:nvSpPr>
        <p:spPr>
          <a:xfrm>
            <a:off x="749520" y="5460480"/>
            <a:ext cx="7644960" cy="1176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Let's say that we added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Playlist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 real example: Callbacks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Another way we can communicate between classes is through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callback functions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Callback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A function that's passed as a parameter to another function, usually in response to something.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Remove with findIndex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749520" y="5520240"/>
            <a:ext cx="7644960" cy="649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How would we rewrite this using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Starter 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Google Shape;397;p62" descr=""/>
          <p:cNvPicPr/>
          <p:nvPr/>
        </p:nvPicPr>
        <p:blipFill>
          <a:blip r:embed="rId2"/>
          <a:stretch/>
        </p:blipFill>
        <p:spPr>
          <a:xfrm>
            <a:off x="955440" y="1778040"/>
            <a:ext cx="7232760" cy="3541320"/>
          </a:xfrm>
          <a:prstGeom prst="rect">
            <a:avLst/>
          </a:prstGeom>
          <a:ln>
            <a:noFill/>
          </a:ln>
        </p:spPr>
      </p:pic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General approach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749520" y="5520240"/>
            <a:ext cx="7644960" cy="649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want to do something like this...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5" name="Google Shape;404;p63" descr=""/>
          <p:cNvPicPr/>
          <p:nvPr/>
        </p:nvPicPr>
        <p:blipFill>
          <a:blip r:embed="rId1"/>
          <a:stretch/>
        </p:blipFill>
        <p:spPr>
          <a:xfrm>
            <a:off x="152280" y="1674000"/>
            <a:ext cx="8838720" cy="3845880"/>
          </a:xfrm>
          <a:prstGeom prst="rect">
            <a:avLst/>
          </a:prstGeom>
          <a:ln>
            <a:noFill/>
          </a:ln>
        </p:spPr>
      </p:pic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General approach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TextShape 2"/>
          <p:cNvSpPr txBox="1"/>
          <p:nvPr/>
        </p:nvSpPr>
        <p:spPr>
          <a:xfrm>
            <a:off x="749520" y="552024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the problem is that we want to pass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doesSongTitleMatch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somehow.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8" name="Google Shape;411;p64" descr=""/>
          <p:cNvPicPr/>
          <p:nvPr/>
        </p:nvPicPr>
        <p:blipFill>
          <a:blip r:embed="rId1"/>
          <a:stretch/>
        </p:blipFill>
        <p:spPr>
          <a:xfrm>
            <a:off x="152280" y="1820880"/>
            <a:ext cx="8838720" cy="345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General approach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749520" y="552024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the problem is that we want to pass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doesSongTitleMatch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somehow.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1" name="Google Shape;418;p65" descr=""/>
          <p:cNvPicPr/>
          <p:nvPr/>
        </p:nvPicPr>
        <p:blipFill>
          <a:blip r:embed="rId1"/>
          <a:stretch/>
        </p:blipFill>
        <p:spPr>
          <a:xfrm>
            <a:off x="152280" y="1820880"/>
            <a:ext cx="8838720" cy="3458520"/>
          </a:xfrm>
          <a:prstGeom prst="rect">
            <a:avLst/>
          </a:prstGeom>
          <a:ln>
            <a:noFill/>
          </a:ln>
        </p:spPr>
      </p:pic>
      <p:sp>
        <p:nvSpPr>
          <p:cNvPr id="302" name="CustomShape 3"/>
          <p:cNvSpPr/>
          <p:nvPr/>
        </p:nvSpPr>
        <p:spPr>
          <a:xfrm>
            <a:off x="1854000" y="3597840"/>
            <a:ext cx="150696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Clunky solution: field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TextShape 2"/>
          <p:cNvSpPr txBox="1"/>
          <p:nvPr/>
        </p:nvSpPr>
        <p:spPr>
          <a:xfrm>
            <a:off x="749520" y="536796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could save the song parameter as a field,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which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doesSongTitleMatch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 can access…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Google Shape;426;p66" descr=""/>
          <p:cNvPicPr/>
          <p:nvPr/>
        </p:nvPicPr>
        <p:blipFill>
          <a:blip r:embed="rId2"/>
          <a:stretch/>
        </p:blipFill>
        <p:spPr>
          <a:xfrm>
            <a:off x="152280" y="1805760"/>
            <a:ext cx="8838720" cy="3412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Clunky solution: field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TextShape 2"/>
          <p:cNvSpPr txBox="1"/>
          <p:nvPr/>
        </p:nvSpPr>
        <p:spPr>
          <a:xfrm>
            <a:off x="749520" y="536796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then you have this weird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removeSongNameParameter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field that is only valid in between these method calls.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8" name="Google Shape;433;p67" descr=""/>
          <p:cNvPicPr/>
          <p:nvPr/>
        </p:nvPicPr>
        <p:blipFill>
          <a:blip r:embed="rId2"/>
          <a:stretch/>
        </p:blipFill>
        <p:spPr>
          <a:xfrm>
            <a:off x="152280" y="1805760"/>
            <a:ext cx="8838720" cy="341208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527400" y="3688200"/>
            <a:ext cx="366228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4"/>
          <p:cNvSpPr/>
          <p:nvPr/>
        </p:nvSpPr>
        <p:spPr>
          <a:xfrm>
            <a:off x="2850480" y="2439000"/>
            <a:ext cx="393192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Add a parameter?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TextShape 2"/>
          <p:cNvSpPr txBox="1"/>
          <p:nvPr/>
        </p:nvSpPr>
        <p:spPr>
          <a:xfrm>
            <a:off x="749520" y="536796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really want to pass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value from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doesSongTitleMatch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…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3" name="Google Shape;442;p68" descr=""/>
          <p:cNvPicPr/>
          <p:nvPr/>
        </p:nvPicPr>
        <p:blipFill>
          <a:blip r:embed="rId1"/>
          <a:stretch/>
        </p:blipFill>
        <p:spPr>
          <a:xfrm>
            <a:off x="152280" y="1776960"/>
            <a:ext cx="8838720" cy="3304080"/>
          </a:xfrm>
          <a:prstGeom prst="rect">
            <a:avLst/>
          </a:prstGeom>
          <a:ln>
            <a:noFill/>
          </a:ln>
        </p:spPr>
      </p:pic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Add a parameter?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TextShape 2"/>
          <p:cNvSpPr txBox="1"/>
          <p:nvPr/>
        </p:nvSpPr>
        <p:spPr>
          <a:xfrm>
            <a:off x="749520" y="536796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the callback for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expects 3 specific parameters, and we can't somehow add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6" name="Google Shape;449;p69" descr=""/>
          <p:cNvPicPr/>
          <p:nvPr/>
        </p:nvPicPr>
        <p:blipFill>
          <a:blip r:embed="rId1"/>
          <a:stretch/>
        </p:blipFill>
        <p:spPr>
          <a:xfrm>
            <a:off x="152280" y="1776960"/>
            <a:ext cx="8838720" cy="3304080"/>
          </a:xfrm>
          <a:prstGeom prst="rect">
            <a:avLst/>
          </a:prstGeom>
          <a:ln>
            <a:noFill/>
          </a:ln>
        </p:spPr>
      </p:pic>
      <p:sp>
        <p:nvSpPr>
          <p:cNvPr id="317" name="CustomShape 3"/>
          <p:cNvSpPr/>
          <p:nvPr/>
        </p:nvSpPr>
        <p:spPr>
          <a:xfrm>
            <a:off x="2775240" y="1776960"/>
            <a:ext cx="341928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4"/>
          <p:cNvSpPr/>
          <p:nvPr/>
        </p:nvSpPr>
        <p:spPr>
          <a:xfrm>
            <a:off x="3982680" y="3813480"/>
            <a:ext cx="142812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One solution: new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749520" y="1567440"/>
            <a:ext cx="7644960" cy="480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do this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1" name="Google Shape;458;p70" descr=""/>
          <p:cNvPicPr/>
          <p:nvPr/>
        </p:nvPicPr>
        <p:blipFill>
          <a:blip r:embed="rId2"/>
          <a:stretch/>
        </p:blipFill>
        <p:spPr>
          <a:xfrm>
            <a:off x="152280" y="2200680"/>
            <a:ext cx="8838720" cy="4352400"/>
          </a:xfrm>
          <a:prstGeom prst="rect">
            <a:avLst/>
          </a:prstGeom>
          <a:ln>
            <a:noFill/>
          </a:ln>
        </p:spPr>
      </p:pic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One solution: new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749520" y="1567440"/>
            <a:ext cx="7644960" cy="480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do this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Google Shape;465;p71" descr=""/>
          <p:cNvPicPr/>
          <p:nvPr/>
        </p:nvPicPr>
        <p:blipFill>
          <a:blip r:embed="rId2"/>
          <a:stretch/>
        </p:blipFill>
        <p:spPr>
          <a:xfrm>
            <a:off x="152280" y="2200680"/>
            <a:ext cx="8838720" cy="4352400"/>
          </a:xfrm>
          <a:prstGeom prst="rect">
            <a:avLst/>
          </a:prstGeom>
          <a:ln>
            <a:noFill/>
          </a:ln>
        </p:spPr>
      </p:pic>
      <p:sp>
        <p:nvSpPr>
          <p:cNvPr id="325" name="CustomShape 3"/>
          <p:cNvSpPr/>
          <p:nvPr/>
        </p:nvSpPr>
        <p:spPr>
          <a:xfrm>
            <a:off x="4964040" y="3263400"/>
            <a:ext cx="330696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??????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6756480" y="587088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Recall: Button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TextShape 3"/>
          <p:cNvSpPr txBox="1"/>
          <p:nvPr/>
        </p:nvSpPr>
        <p:spPr>
          <a:xfrm>
            <a:off x="400680" y="1617480"/>
            <a:ext cx="5613480" cy="480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Menu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Has an array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Also updates the &lt;h1&gt; with what was clicked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Notifies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Menu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when clicked, so that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Menu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 update the &lt;h1&gt;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Solution with Custom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6604200" y="57182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Google Shape;88;p18" descr=""/>
          <p:cNvPicPr/>
          <p:nvPr/>
        </p:nvPicPr>
        <p:blipFill>
          <a:blip r:embed="rId2"/>
          <a:stretch/>
        </p:blipFill>
        <p:spPr>
          <a:xfrm>
            <a:off x="7270560" y="1684080"/>
            <a:ext cx="1608120" cy="14400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163" name="CustomShape 5"/>
          <p:cNvSpPr/>
          <p:nvPr/>
        </p:nvSpPr>
        <p:spPr>
          <a:xfrm>
            <a:off x="5832000" y="369792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Menu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6"/>
          <p:cNvSpPr/>
          <p:nvPr/>
        </p:nvSpPr>
        <p:spPr>
          <a:xfrm>
            <a:off x="6495120" y="558180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7"/>
          <p:cNvSpPr/>
          <p:nvPr/>
        </p:nvSpPr>
        <p:spPr>
          <a:xfrm>
            <a:off x="6636240" y="455112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8"/>
          <p:cNvSpPr/>
          <p:nvPr/>
        </p:nvSpPr>
        <p:spPr>
          <a:xfrm>
            <a:off x="5200920" y="4780080"/>
            <a:ext cx="1908720" cy="4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Has a list of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9"/>
          <p:cNvSpPr/>
          <p:nvPr/>
        </p:nvSpPr>
        <p:spPr>
          <a:xfrm>
            <a:off x="7169760" y="455112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10"/>
          <p:cNvSpPr/>
          <p:nvPr/>
        </p:nvSpPr>
        <p:spPr>
          <a:xfrm>
            <a:off x="7282440" y="4537080"/>
            <a:ext cx="1908720" cy="4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"Button B was clicked!"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Creating functions within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TextShape 2"/>
          <p:cNvSpPr txBox="1"/>
          <p:nvPr/>
        </p:nvSpPr>
        <p:spPr>
          <a:xfrm>
            <a:off x="782640" y="1630440"/>
            <a:ext cx="7578360" cy="1051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JavaScript, we can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create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functions from within functions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" descr=""/>
          <p:cNvPicPr/>
          <p:nvPr/>
        </p:nvPicPr>
        <p:blipFill>
          <a:blip r:embed="rId2"/>
          <a:stretch/>
        </p:blipFill>
        <p:spPr>
          <a:xfrm>
            <a:off x="1008000" y="2592000"/>
            <a:ext cx="3716640" cy="3888000"/>
          </a:xfrm>
          <a:prstGeom prst="rect">
            <a:avLst/>
          </a:prstGeom>
          <a:ln>
            <a:noFill/>
          </a:ln>
        </p:spPr>
      </p:pic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TextShape 2"/>
          <p:cNvSpPr txBox="1"/>
          <p:nvPr/>
        </p:nvSpPr>
        <p:spPr>
          <a:xfrm>
            <a:off x="782640" y="1630440"/>
            <a:ext cx="7578360" cy="1051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JavaScript, we can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create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functions from within functions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2" name="Google Shape;485;p74" descr=""/>
          <p:cNvPicPr/>
          <p:nvPr/>
        </p:nvPicPr>
        <p:blipFill>
          <a:blip r:embed="rId2"/>
          <a:srcRect l="0" t="0" r="35519" b="31466"/>
          <a:stretch/>
        </p:blipFill>
        <p:spPr>
          <a:xfrm>
            <a:off x="903240" y="2682720"/>
            <a:ext cx="3599280" cy="3916800"/>
          </a:xfrm>
          <a:prstGeom prst="rect">
            <a:avLst/>
          </a:prstGeom>
          <a:ln>
            <a:noFill/>
          </a:ln>
        </p:spPr>
      </p:pic>
      <p:sp>
        <p:nvSpPr>
          <p:cNvPr id="333" name="TextShape 3"/>
          <p:cNvSpPr txBox="1"/>
          <p:nvPr/>
        </p:nvSpPr>
        <p:spPr>
          <a:xfrm>
            <a:off x="4718160" y="2902680"/>
            <a:ext cx="3599280" cy="3382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 function declared within a function is also known as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closure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1148760" y="2902680"/>
            <a:ext cx="2528280" cy="3472560"/>
          </a:xfrm>
          <a:prstGeom prst="roundRect">
            <a:avLst>
              <a:gd name="adj" fmla="val 821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Scope of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TextShape 2"/>
          <p:cNvSpPr txBox="1"/>
          <p:nvPr/>
        </p:nvSpPr>
        <p:spPr>
          <a:xfrm>
            <a:off x="4972680" y="1737720"/>
            <a:ext cx="3599280" cy="3382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Functions declared with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(or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var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 have function scope.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 be referenced anywhere in the function after declaration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This example works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7" name="Google Shape;494;p75" descr=""/>
          <p:cNvPicPr/>
          <p:nvPr/>
        </p:nvPicPr>
        <p:blipFill>
          <a:blip r:embed="rId2"/>
          <a:stretch/>
        </p:blipFill>
        <p:spPr>
          <a:xfrm>
            <a:off x="304920" y="1624680"/>
            <a:ext cx="4456440" cy="4664160"/>
          </a:xfrm>
          <a:prstGeom prst="rect">
            <a:avLst/>
          </a:prstGeom>
          <a:ln>
            <a:noFill/>
          </a:ln>
        </p:spPr>
      </p:pic>
      <p:pic>
        <p:nvPicPr>
          <p:cNvPr id="338" name="Google Shape;495;p75" descr=""/>
          <p:cNvPicPr/>
          <p:nvPr/>
        </p:nvPicPr>
        <p:blipFill>
          <a:blip r:embed="rId3"/>
          <a:srcRect l="0" t="0" r="0" b="25072"/>
          <a:stretch/>
        </p:blipFill>
        <p:spPr>
          <a:xfrm>
            <a:off x="5038200" y="5180040"/>
            <a:ext cx="3467880" cy="1210320"/>
          </a:xfrm>
          <a:prstGeom prst="rect">
            <a:avLst/>
          </a:prstGeom>
          <a:ln>
            <a:noFill/>
          </a:ln>
        </p:spPr>
      </p:pic>
      <p:sp>
        <p:nvSpPr>
          <p:cNvPr id="339" name="CustomShape 3"/>
          <p:cNvSpPr/>
          <p:nvPr/>
        </p:nvSpPr>
        <p:spPr>
          <a:xfrm>
            <a:off x="437040" y="2170440"/>
            <a:ext cx="360" cy="372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Scope of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4972680" y="1737720"/>
            <a:ext cx="3599280" cy="3382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Functions declared with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(or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var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 have function scope.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Cannot be referenced outside the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This example doesn't work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2" name="Google Shape;503;p76" descr=""/>
          <p:cNvPicPr/>
          <p:nvPr/>
        </p:nvPicPr>
        <p:blipFill>
          <a:blip r:embed="rId2"/>
          <a:stretch/>
        </p:blipFill>
        <p:spPr>
          <a:xfrm>
            <a:off x="331560" y="1737720"/>
            <a:ext cx="4640760" cy="4944960"/>
          </a:xfrm>
          <a:prstGeom prst="rect">
            <a:avLst/>
          </a:prstGeom>
          <a:ln>
            <a:noFill/>
          </a:ln>
        </p:spPr>
      </p:pic>
      <p:sp>
        <p:nvSpPr>
          <p:cNvPr id="343" name="CustomShape 3"/>
          <p:cNvSpPr/>
          <p:nvPr/>
        </p:nvSpPr>
        <p:spPr>
          <a:xfrm>
            <a:off x="437040" y="2049840"/>
            <a:ext cx="360" cy="372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4"/>
          <p:cNvSpPr/>
          <p:nvPr/>
        </p:nvSpPr>
        <p:spPr>
          <a:xfrm>
            <a:off x="1495440" y="6405840"/>
            <a:ext cx="1397880" cy="276840"/>
          </a:xfrm>
          <a:prstGeom prst="roundRect">
            <a:avLst>
              <a:gd name="adj" fmla="val 821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Scope of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TextShape 2"/>
          <p:cNvSpPr txBox="1"/>
          <p:nvPr/>
        </p:nvSpPr>
        <p:spPr>
          <a:xfrm>
            <a:off x="4972680" y="1737720"/>
            <a:ext cx="3599280" cy="3382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Functions declared with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(or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var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 have function scope.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Cannot be referenced outside the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This example doesn't work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7" name="Google Shape;512;p77" descr=""/>
          <p:cNvPicPr/>
          <p:nvPr/>
        </p:nvPicPr>
        <p:blipFill>
          <a:blip r:embed="rId2"/>
          <a:stretch/>
        </p:blipFill>
        <p:spPr>
          <a:xfrm>
            <a:off x="331560" y="1737720"/>
            <a:ext cx="4640760" cy="4944960"/>
          </a:xfrm>
          <a:prstGeom prst="rect">
            <a:avLst/>
          </a:prstGeom>
          <a:ln>
            <a:noFill/>
          </a:ln>
        </p:spPr>
      </p:pic>
      <p:sp>
        <p:nvSpPr>
          <p:cNvPr id="348" name="CustomShape 3"/>
          <p:cNvSpPr/>
          <p:nvPr/>
        </p:nvSpPr>
        <p:spPr>
          <a:xfrm>
            <a:off x="437040" y="2049840"/>
            <a:ext cx="360" cy="372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4"/>
          <p:cNvSpPr/>
          <p:nvPr/>
        </p:nvSpPr>
        <p:spPr>
          <a:xfrm>
            <a:off x="1495440" y="6405840"/>
            <a:ext cx="1397880" cy="276840"/>
          </a:xfrm>
          <a:prstGeom prst="roundRect">
            <a:avLst>
              <a:gd name="adj" fmla="val 821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50" name="Google Shape;515;p77" descr=""/>
          <p:cNvPicPr/>
          <p:nvPr/>
        </p:nvPicPr>
        <p:blipFill>
          <a:blip r:embed="rId3"/>
          <a:stretch/>
        </p:blipFill>
        <p:spPr>
          <a:xfrm>
            <a:off x="2448000" y="5182200"/>
            <a:ext cx="6231960" cy="1432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520;p78" descr=""/>
          <p:cNvPicPr/>
          <p:nvPr/>
        </p:nvPicPr>
        <p:blipFill>
          <a:blip r:embed="rId1"/>
          <a:stretch/>
        </p:blipFill>
        <p:spPr>
          <a:xfrm>
            <a:off x="272520" y="1737720"/>
            <a:ext cx="4606560" cy="4788360"/>
          </a:xfrm>
          <a:prstGeom prst="rect">
            <a:avLst/>
          </a:prstGeom>
          <a:ln>
            <a:noFill/>
          </a:ln>
        </p:spPr>
      </p:pic>
      <p:sp>
        <p:nvSpPr>
          <p:cNvPr id="35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Scope of closures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TextShape 2"/>
          <p:cNvSpPr txBox="1"/>
          <p:nvPr/>
        </p:nvSpPr>
        <p:spPr>
          <a:xfrm>
            <a:off x="5040000" y="1737720"/>
            <a:ext cx="3599280" cy="3382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Functions declared with 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or 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let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have block scope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Cannot be referenced outside of the block.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This example doesn't work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4" name="Google Shape;523;p78" descr=""/>
          <p:cNvPicPr/>
          <p:nvPr/>
        </p:nvPicPr>
        <p:blipFill>
          <a:blip r:embed="rId3"/>
          <a:stretch/>
        </p:blipFill>
        <p:spPr>
          <a:xfrm>
            <a:off x="3847680" y="5279400"/>
            <a:ext cx="4939200" cy="687960"/>
          </a:xfrm>
          <a:prstGeom prst="rect">
            <a:avLst/>
          </a:prstGeom>
          <a:ln>
            <a:noFill/>
          </a:ln>
        </p:spPr>
      </p:pic>
      <p:sp>
        <p:nvSpPr>
          <p:cNvPr id="355" name="CustomShape 3"/>
          <p:cNvSpPr/>
          <p:nvPr/>
        </p:nvSpPr>
        <p:spPr>
          <a:xfrm>
            <a:off x="618120" y="2244600"/>
            <a:ext cx="360" cy="295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4"/>
          <p:cNvSpPr/>
          <p:nvPr/>
        </p:nvSpPr>
        <p:spPr>
          <a:xfrm>
            <a:off x="1676520" y="5817960"/>
            <a:ext cx="2000880" cy="276840"/>
          </a:xfrm>
          <a:prstGeom prst="roundRect">
            <a:avLst>
              <a:gd name="adj" fmla="val 821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701640" y="31680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return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8" name="Google Shape;531;p79" descr=""/>
          <p:cNvPicPr/>
          <p:nvPr/>
        </p:nvPicPr>
        <p:blipFill>
          <a:blip r:embed="rId1"/>
          <a:stretch/>
        </p:blipFill>
        <p:spPr>
          <a:xfrm>
            <a:off x="918000" y="2786760"/>
            <a:ext cx="6417360" cy="3919320"/>
          </a:xfrm>
          <a:prstGeom prst="rect">
            <a:avLst/>
          </a:prstGeom>
          <a:ln>
            <a:noFill/>
          </a:ln>
        </p:spPr>
      </p:pic>
      <p:sp>
        <p:nvSpPr>
          <p:cNvPr id="359" name="CustomShape 2"/>
          <p:cNvSpPr/>
          <p:nvPr/>
        </p:nvSpPr>
        <p:spPr>
          <a:xfrm>
            <a:off x="7412040" y="5529960"/>
            <a:ext cx="1619640" cy="154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CodePen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TextShape 3"/>
          <p:cNvSpPr txBox="1"/>
          <p:nvPr/>
        </p:nvSpPr>
        <p:spPr>
          <a:xfrm>
            <a:off x="782640" y="1630440"/>
            <a:ext cx="7578360" cy="1051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JavaScript, we can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return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new functions as well.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(We kind of knew this already because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bind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returns a new function.)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62" name="Google Shape;539;p80" descr=""/>
          <p:cNvPicPr/>
          <p:nvPr/>
        </p:nvPicPr>
        <p:blipFill>
          <a:blip r:embed="rId1"/>
          <a:stretch/>
        </p:blipFill>
        <p:spPr>
          <a:xfrm>
            <a:off x="527400" y="1641960"/>
            <a:ext cx="6417360" cy="3919320"/>
          </a:xfrm>
          <a:prstGeom prst="rect">
            <a:avLst/>
          </a:prstGeom>
          <a:ln>
            <a:noFill/>
          </a:ln>
        </p:spPr>
      </p:pic>
      <p:sp>
        <p:nvSpPr>
          <p:cNvPr id="363" name="CustomShape 2"/>
          <p:cNvSpPr/>
          <p:nvPr/>
        </p:nvSpPr>
        <p:spPr>
          <a:xfrm>
            <a:off x="7320240" y="2921400"/>
            <a:ext cx="1619640" cy="154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CodePen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4" name="Google Shape;541;p80" descr=""/>
          <p:cNvPicPr/>
          <p:nvPr/>
        </p:nvPicPr>
        <p:blipFill>
          <a:blip r:embed="rId3"/>
          <a:stretch/>
        </p:blipFill>
        <p:spPr>
          <a:xfrm>
            <a:off x="3656880" y="4849560"/>
            <a:ext cx="4825440" cy="1819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Closure: an inner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66" name="Google Shape;547;p81" descr=""/>
          <p:cNvPicPr/>
          <p:nvPr/>
        </p:nvPicPr>
        <p:blipFill>
          <a:blip r:embed="rId1"/>
          <a:srcRect l="0" t="0" r="0" b="52304"/>
          <a:stretch/>
        </p:blipFill>
        <p:spPr>
          <a:xfrm>
            <a:off x="603000" y="1829160"/>
            <a:ext cx="7937280" cy="2529000"/>
          </a:xfrm>
          <a:prstGeom prst="rect">
            <a:avLst/>
          </a:prstGeom>
          <a:ln>
            <a:noFill/>
          </a:ln>
        </p:spPr>
      </p:pic>
      <p:sp>
        <p:nvSpPr>
          <p:cNvPr id="367" name="TextShape 2"/>
          <p:cNvSpPr txBox="1"/>
          <p:nvPr/>
        </p:nvSpPr>
        <p:spPr>
          <a:xfrm>
            <a:off x="203760" y="4592880"/>
            <a:ext cx="8736120" cy="1968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you declare a function inside another function, the inner function is called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closure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68" name="CustomShape 3"/>
          <p:cNvSpPr/>
          <p:nvPr/>
        </p:nvSpPr>
        <p:spPr>
          <a:xfrm>
            <a:off x="921600" y="2341080"/>
            <a:ext cx="5248440" cy="1066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99;p19" descr=""/>
          <p:cNvPicPr/>
          <p:nvPr/>
        </p:nvPicPr>
        <p:blipFill>
          <a:blip r:embed="rId1"/>
          <a:stretch/>
        </p:blipFill>
        <p:spPr>
          <a:xfrm>
            <a:off x="270720" y="319320"/>
            <a:ext cx="8200440" cy="5496480"/>
          </a:xfrm>
          <a:prstGeom prst="rect">
            <a:avLst/>
          </a:prstGeom>
          <a:ln>
            <a:noFill/>
          </a:ln>
        </p:spPr>
      </p:pic>
      <p:sp>
        <p:nvSpPr>
          <p:cNvPr id="170" name="TextShape 1"/>
          <p:cNvSpPr txBox="1"/>
          <p:nvPr/>
        </p:nvSpPr>
        <p:spPr>
          <a:xfrm>
            <a:off x="104400" y="590832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Custom Events: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Menu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listens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for a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'button-clicked'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641880" y="3772440"/>
            <a:ext cx="7647840" cy="42192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3"/>
          <p:cNvSpPr/>
          <p:nvPr/>
        </p:nvSpPr>
        <p:spPr>
          <a:xfrm>
            <a:off x="504720" y="4502880"/>
            <a:ext cx="7966080" cy="11606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Closure: an inner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70" name="Google Shape;555;p82" descr=""/>
          <p:cNvPicPr/>
          <p:nvPr/>
        </p:nvPicPr>
        <p:blipFill>
          <a:blip r:embed="rId1"/>
          <a:srcRect l="0" t="0" r="0" b="52304"/>
          <a:stretch/>
        </p:blipFill>
        <p:spPr>
          <a:xfrm>
            <a:off x="603000" y="1829160"/>
            <a:ext cx="7937280" cy="2529000"/>
          </a:xfrm>
          <a:prstGeom prst="rect">
            <a:avLst/>
          </a:prstGeom>
          <a:ln>
            <a:noFill/>
          </a:ln>
        </p:spPr>
      </p:pic>
      <p:sp>
        <p:nvSpPr>
          <p:cNvPr id="371" name="TextShape 2"/>
          <p:cNvSpPr txBox="1"/>
          <p:nvPr/>
        </p:nvSpPr>
        <p:spPr>
          <a:xfrm>
            <a:off x="203760" y="4592880"/>
            <a:ext cx="8736120" cy="1968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Within a closure, you can reference variables that were declared in the outer function, and those variables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will not go away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after the outer function returns.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4748040" y="1829160"/>
            <a:ext cx="1109880" cy="4399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4"/>
          <p:cNvSpPr/>
          <p:nvPr/>
        </p:nvSpPr>
        <p:spPr>
          <a:xfrm>
            <a:off x="5045760" y="2700360"/>
            <a:ext cx="730080" cy="3319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75" name="Google Shape;564;p83" descr=""/>
          <p:cNvPicPr/>
          <p:nvPr/>
        </p:nvPicPr>
        <p:blipFill>
          <a:blip r:embed="rId1"/>
          <a:stretch/>
        </p:blipFill>
        <p:spPr>
          <a:xfrm>
            <a:off x="527400" y="1641960"/>
            <a:ext cx="6417360" cy="3919320"/>
          </a:xfrm>
          <a:prstGeom prst="rect">
            <a:avLst/>
          </a:prstGeom>
          <a:ln>
            <a:noFill/>
          </a:ln>
        </p:spPr>
      </p:pic>
      <p:sp>
        <p:nvSpPr>
          <p:cNvPr id="376" name="CustomShape 2"/>
          <p:cNvSpPr/>
          <p:nvPr/>
        </p:nvSpPr>
        <p:spPr>
          <a:xfrm>
            <a:off x="782640" y="2033640"/>
            <a:ext cx="360" cy="122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TextShape 3"/>
          <p:cNvSpPr txBox="1"/>
          <p:nvPr/>
        </p:nvSpPr>
        <p:spPr>
          <a:xfrm>
            <a:off x="203760" y="5697360"/>
            <a:ext cx="8736120" cy="8632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scope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greeting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only in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makeHelloFunction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function, as well as the scope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79" name="Google Shape;572;p84" descr=""/>
          <p:cNvPicPr/>
          <p:nvPr/>
        </p:nvPicPr>
        <p:blipFill>
          <a:blip r:embed="rId1"/>
          <a:stretch/>
        </p:blipFill>
        <p:spPr>
          <a:xfrm>
            <a:off x="527400" y="1641960"/>
            <a:ext cx="6417360" cy="3919320"/>
          </a:xfrm>
          <a:prstGeom prst="rect">
            <a:avLst/>
          </a:prstGeom>
          <a:ln>
            <a:noFill/>
          </a:ln>
        </p:spPr>
      </p:pic>
      <p:sp>
        <p:nvSpPr>
          <p:cNvPr id="380" name="TextShape 2"/>
          <p:cNvSpPr txBox="1"/>
          <p:nvPr/>
        </p:nvSpPr>
        <p:spPr>
          <a:xfrm>
            <a:off x="203760" y="5697360"/>
            <a:ext cx="8736120" cy="8632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makeHelloFunction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returns a reference to the function, which is an object, so the function object doesn't go away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369720" y="2999520"/>
            <a:ext cx="346320" cy="27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5200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83" name="Google Shape;580;p85" descr=""/>
          <p:cNvPicPr/>
          <p:nvPr/>
        </p:nvPicPr>
        <p:blipFill>
          <a:blip r:embed="rId1"/>
          <a:stretch/>
        </p:blipFill>
        <p:spPr>
          <a:xfrm>
            <a:off x="527400" y="1641960"/>
            <a:ext cx="6417360" cy="3919320"/>
          </a:xfrm>
          <a:prstGeom prst="rect">
            <a:avLst/>
          </a:prstGeom>
          <a:ln>
            <a:noFill/>
          </a:ln>
        </p:spPr>
      </p:pic>
      <p:sp>
        <p:nvSpPr>
          <p:cNvPr id="384" name="TextShape 2"/>
          <p:cNvSpPr txBox="1"/>
          <p:nvPr/>
        </p:nvSpPr>
        <p:spPr>
          <a:xfrm>
            <a:off x="203760" y="5697360"/>
            <a:ext cx="8736120" cy="8632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And the function object keeps a reference 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parameter, so that when the created function is called...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85" name="CustomShape 3"/>
          <p:cNvSpPr/>
          <p:nvPr/>
        </p:nvSpPr>
        <p:spPr>
          <a:xfrm>
            <a:off x="203760" y="4838400"/>
            <a:ext cx="346320" cy="27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5200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87" name="Google Shape;588;p86" descr=""/>
          <p:cNvPicPr/>
          <p:nvPr/>
        </p:nvPicPr>
        <p:blipFill>
          <a:blip r:embed="rId1"/>
          <a:stretch/>
        </p:blipFill>
        <p:spPr>
          <a:xfrm>
            <a:off x="527400" y="1641960"/>
            <a:ext cx="6417360" cy="3919320"/>
          </a:xfrm>
          <a:prstGeom prst="rect">
            <a:avLst/>
          </a:prstGeom>
          <a:ln>
            <a:noFill/>
          </a:ln>
        </p:spPr>
      </p:pic>
      <p:sp>
        <p:nvSpPr>
          <p:cNvPr id="388" name="TextShape 2"/>
          <p:cNvSpPr txBox="1"/>
          <p:nvPr/>
        </p:nvSpPr>
        <p:spPr>
          <a:xfrm>
            <a:off x="203760" y="5697360"/>
            <a:ext cx="8736120" cy="8632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…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see that the new function returned from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makeHelloFunction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still has access 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variable.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89" name="CustomShape 3"/>
          <p:cNvSpPr/>
          <p:nvPr/>
        </p:nvSpPr>
        <p:spPr>
          <a:xfrm>
            <a:off x="203760" y="4838400"/>
            <a:ext cx="346320" cy="27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5200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0" name="Google Shape;591;p86" descr=""/>
          <p:cNvPicPr/>
          <p:nvPr/>
        </p:nvPicPr>
        <p:blipFill>
          <a:blip r:embed="rId2"/>
          <a:srcRect l="0" t="0" r="0" b="33942"/>
          <a:stretch/>
        </p:blipFill>
        <p:spPr>
          <a:xfrm>
            <a:off x="4114440" y="4306680"/>
            <a:ext cx="4825440" cy="125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Functions that create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92" name="Google Shape;597;p87" descr=""/>
          <p:cNvPicPr/>
          <p:nvPr/>
        </p:nvPicPr>
        <p:blipFill>
          <a:blip r:embed="rId1"/>
          <a:stretch/>
        </p:blipFill>
        <p:spPr>
          <a:xfrm>
            <a:off x="527400" y="1641960"/>
            <a:ext cx="6417360" cy="3919320"/>
          </a:xfrm>
          <a:prstGeom prst="rect">
            <a:avLst/>
          </a:prstGeom>
          <a:ln>
            <a:noFill/>
          </a:ln>
        </p:spPr>
      </p:pic>
      <p:sp>
        <p:nvSpPr>
          <p:cNvPr id="393" name="TextShape 2"/>
          <p:cNvSpPr txBox="1"/>
          <p:nvPr/>
        </p:nvSpPr>
        <p:spPr>
          <a:xfrm>
            <a:off x="585000" y="5697360"/>
            <a:ext cx="8736120" cy="8632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idea of constructing a new function that is "partially instantiated" with arguments is called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currying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article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)(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Wiki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3"/>
          <p:cNvSpPr/>
          <p:nvPr/>
        </p:nvSpPr>
        <p:spPr>
          <a:xfrm>
            <a:off x="435960" y="1641960"/>
            <a:ext cx="4733280" cy="200556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Anonymous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96" name="TextShape 2"/>
          <p:cNvSpPr txBox="1"/>
          <p:nvPr/>
        </p:nvSpPr>
        <p:spPr>
          <a:xfrm>
            <a:off x="782640" y="1560240"/>
            <a:ext cx="7578360" cy="2151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do not need to give an identifier to functions.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we define a function without an identifier, we call it 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anonymous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Also known as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 literal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or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lambda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7" name="Google Shape;606;p88" descr=""/>
          <p:cNvPicPr/>
          <p:nvPr/>
        </p:nvPicPr>
        <p:blipFill>
          <a:blip r:embed="rId1"/>
          <a:srcRect l="0" t="0" r="0" b="52304"/>
          <a:stretch/>
        </p:blipFill>
        <p:spPr>
          <a:xfrm>
            <a:off x="681120" y="3711240"/>
            <a:ext cx="7937280" cy="252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Anonymous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99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do not need to give an identifier to functions.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we define a function without an identifier, we call it 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anonymous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Also known as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 literal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or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lambda function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0" name="Google Shape;613;p89" descr=""/>
          <p:cNvPicPr/>
          <p:nvPr/>
        </p:nvPicPr>
        <p:blipFill>
          <a:blip r:embed="rId1"/>
          <a:stretch/>
        </p:blipFill>
        <p:spPr>
          <a:xfrm>
            <a:off x="1659240" y="3688560"/>
            <a:ext cx="5825160" cy="2084400"/>
          </a:xfrm>
          <a:prstGeom prst="rect">
            <a:avLst/>
          </a:prstGeom>
          <a:ln>
            <a:noFill/>
          </a:ln>
        </p:spPr>
      </p:pic>
      <p:sp>
        <p:nvSpPr>
          <p:cNvPr id="401" name="CustomShape 3"/>
          <p:cNvSpPr/>
          <p:nvPr/>
        </p:nvSpPr>
        <p:spPr>
          <a:xfrm>
            <a:off x="3762000" y="5311440"/>
            <a:ext cx="1619640" cy="154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CodePen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Back to our Playlist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General approach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749520" y="552024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want to do something like this...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05" name="Google Shape;626;p91" descr=""/>
          <p:cNvPicPr/>
          <p:nvPr/>
        </p:nvPicPr>
        <p:blipFill>
          <a:blip r:embed="rId1"/>
          <a:stretch/>
        </p:blipFill>
        <p:spPr>
          <a:xfrm>
            <a:off x="152280" y="1820880"/>
            <a:ext cx="8838720" cy="345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104400" y="5908320"/>
            <a:ext cx="8545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Custom Events: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Button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dispatches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'button-clicked'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event, with information on what was clicked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Google Shape;108;p20" descr=""/>
          <p:cNvPicPr/>
          <p:nvPr/>
        </p:nvPicPr>
        <p:blipFill>
          <a:blip r:embed="rId1"/>
          <a:stretch/>
        </p:blipFill>
        <p:spPr>
          <a:xfrm>
            <a:off x="750600" y="227880"/>
            <a:ext cx="7252920" cy="560340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1063800" y="3983400"/>
            <a:ext cx="6878880" cy="14122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General approach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07" name="TextShape 2"/>
          <p:cNvSpPr txBox="1"/>
          <p:nvPr/>
        </p:nvSpPr>
        <p:spPr>
          <a:xfrm>
            <a:off x="749520" y="552024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the problem is that we want to pass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doesSongTitleMatch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somehow.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08" name="Google Shape;633;p92" descr=""/>
          <p:cNvPicPr/>
          <p:nvPr/>
        </p:nvPicPr>
        <p:blipFill>
          <a:blip r:embed="rId1"/>
          <a:stretch/>
        </p:blipFill>
        <p:spPr>
          <a:xfrm>
            <a:off x="152280" y="1820880"/>
            <a:ext cx="8838720" cy="3458520"/>
          </a:xfrm>
          <a:prstGeom prst="rect">
            <a:avLst/>
          </a:prstGeom>
          <a:ln>
            <a:noFill/>
          </a:ln>
        </p:spPr>
      </p:pic>
      <p:sp>
        <p:nvSpPr>
          <p:cNvPr id="409" name="CustomShape 3"/>
          <p:cNvSpPr/>
          <p:nvPr/>
        </p:nvSpPr>
        <p:spPr>
          <a:xfrm>
            <a:off x="1854000" y="3597840"/>
            <a:ext cx="150696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Instantiating a function...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11" name="TextShape 2"/>
          <p:cNvSpPr txBox="1"/>
          <p:nvPr/>
        </p:nvSpPr>
        <p:spPr>
          <a:xfrm>
            <a:off x="749520" y="5520240"/>
            <a:ext cx="7644960" cy="1126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want to create a version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doesSongTitleMatch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with a value assigned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12" name="Google Shape;641;p93" descr=""/>
          <p:cNvPicPr/>
          <p:nvPr/>
        </p:nvPicPr>
        <p:blipFill>
          <a:blip r:embed="rId1"/>
          <a:stretch/>
        </p:blipFill>
        <p:spPr>
          <a:xfrm>
            <a:off x="152280" y="1820880"/>
            <a:ext cx="8838720" cy="3458520"/>
          </a:xfrm>
          <a:prstGeom prst="rect">
            <a:avLst/>
          </a:prstGeom>
          <a:ln>
            <a:noFill/>
          </a:ln>
        </p:spPr>
      </p:pic>
      <p:sp>
        <p:nvSpPr>
          <p:cNvPr id="413" name="CustomShape 3"/>
          <p:cNvSpPr/>
          <p:nvPr/>
        </p:nvSpPr>
        <p:spPr>
          <a:xfrm>
            <a:off x="1854000" y="3597840"/>
            <a:ext cx="1506960" cy="5533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4"/>
          <p:cNvSpPr/>
          <p:nvPr/>
        </p:nvSpPr>
        <p:spPr>
          <a:xfrm>
            <a:off x="152280" y="1820880"/>
            <a:ext cx="7372800" cy="15829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Currying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16" name="TextShape 2"/>
          <p:cNvSpPr txBox="1"/>
          <p:nvPr/>
        </p:nvSpPr>
        <p:spPr>
          <a:xfrm>
            <a:off x="749520" y="1567440"/>
            <a:ext cx="7644960" cy="480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do this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7" name="Google Shape;650;p94" descr=""/>
          <p:cNvPicPr/>
          <p:nvPr/>
        </p:nvPicPr>
        <p:blipFill>
          <a:blip r:embed="rId2"/>
          <a:stretch/>
        </p:blipFill>
        <p:spPr>
          <a:xfrm>
            <a:off x="749520" y="2395800"/>
            <a:ext cx="7833240" cy="385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Currying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9" name="TextShape 2"/>
          <p:cNvSpPr txBox="1"/>
          <p:nvPr/>
        </p:nvSpPr>
        <p:spPr>
          <a:xfrm>
            <a:off x="749520" y="1567440"/>
            <a:ext cx="7644960" cy="480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We've created a function whose signature matches what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expects.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20" name="Google Shape;657;p95" descr=""/>
          <p:cNvPicPr/>
          <p:nvPr/>
        </p:nvPicPr>
        <p:blipFill>
          <a:blip r:embed="rId1"/>
          <a:stretch/>
        </p:blipFill>
        <p:spPr>
          <a:xfrm>
            <a:off x="749520" y="2776680"/>
            <a:ext cx="7833240" cy="3857040"/>
          </a:xfrm>
          <a:prstGeom prst="rect">
            <a:avLst/>
          </a:prstGeom>
          <a:ln>
            <a:noFill/>
          </a:ln>
        </p:spPr>
      </p:pic>
      <p:sp>
        <p:nvSpPr>
          <p:cNvPr id="421" name="CustomShape 3"/>
          <p:cNvSpPr/>
          <p:nvPr/>
        </p:nvSpPr>
        <p:spPr>
          <a:xfrm>
            <a:off x="885600" y="3085920"/>
            <a:ext cx="7644960" cy="104904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Currying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TextShape 2"/>
          <p:cNvSpPr txBox="1"/>
          <p:nvPr/>
        </p:nvSpPr>
        <p:spPr>
          <a:xfrm>
            <a:off x="749520" y="1567440"/>
            <a:ext cx="7644960" cy="480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We're creating this function within an outer function that takes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24" name="Google Shape;665;p96" descr=""/>
          <p:cNvPicPr/>
          <p:nvPr/>
        </p:nvPicPr>
        <p:blipFill>
          <a:blip r:embed="rId1"/>
          <a:stretch/>
        </p:blipFill>
        <p:spPr>
          <a:xfrm>
            <a:off x="749520" y="2776680"/>
            <a:ext cx="7833240" cy="3857040"/>
          </a:xfrm>
          <a:prstGeom prst="rect">
            <a:avLst/>
          </a:prstGeom>
          <a:ln>
            <a:noFill/>
          </a:ln>
        </p:spPr>
      </p:pic>
      <p:sp>
        <p:nvSpPr>
          <p:cNvPr id="425" name="CustomShape 3"/>
          <p:cNvSpPr/>
          <p:nvPr/>
        </p:nvSpPr>
        <p:spPr>
          <a:xfrm>
            <a:off x="635040" y="2776680"/>
            <a:ext cx="7833240" cy="17449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Currying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27" name="TextShape 2"/>
          <p:cNvSpPr txBox="1"/>
          <p:nvPr/>
        </p:nvSpPr>
        <p:spPr>
          <a:xfrm>
            <a:off x="749520" y="1338840"/>
            <a:ext cx="7644960" cy="480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This allows us to essentially construct a new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with a set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songName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value.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This is called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currying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28" name="Google Shape;673;p97" descr=""/>
          <p:cNvPicPr/>
          <p:nvPr/>
        </p:nvPicPr>
        <p:blipFill>
          <a:blip r:embed="rId1"/>
          <a:stretch/>
        </p:blipFill>
        <p:spPr>
          <a:xfrm>
            <a:off x="749520" y="2776680"/>
            <a:ext cx="7833240" cy="3857040"/>
          </a:xfrm>
          <a:prstGeom prst="rect">
            <a:avLst/>
          </a:prstGeom>
          <a:ln>
            <a:noFill/>
          </a:ln>
        </p:spPr>
      </p:pic>
      <p:sp>
        <p:nvSpPr>
          <p:cNvPr id="429" name="CustomShape 3"/>
          <p:cNvSpPr/>
          <p:nvPr/>
        </p:nvSpPr>
        <p:spPr>
          <a:xfrm>
            <a:off x="635040" y="2776680"/>
            <a:ext cx="7833240" cy="17449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Cleaning up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797040" y="1596600"/>
            <a:ext cx="7644960" cy="1634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also define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directly in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instead of making a separate function to create one with the right parameters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2" name="Google Shape;681;p98" descr=""/>
          <p:cNvPicPr/>
          <p:nvPr/>
        </p:nvPicPr>
        <p:blipFill>
          <a:blip r:embed="rId2"/>
          <a:stretch/>
        </p:blipFill>
        <p:spPr>
          <a:xfrm>
            <a:off x="595440" y="3260160"/>
            <a:ext cx="7998120" cy="2329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686;p99" descr=""/>
          <p:cNvPicPr/>
          <p:nvPr/>
        </p:nvPicPr>
        <p:blipFill>
          <a:blip r:embed="rId1"/>
          <a:stretch/>
        </p:blipFill>
        <p:spPr>
          <a:xfrm>
            <a:off x="683640" y="3331080"/>
            <a:ext cx="7998120" cy="2405520"/>
          </a:xfrm>
          <a:prstGeom prst="rect">
            <a:avLst/>
          </a:prstGeom>
          <a:ln>
            <a:noFill/>
          </a:ln>
        </p:spPr>
      </p:pic>
      <p:sp>
        <p:nvSpPr>
          <p:cNvPr id="43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Cleaning up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35" name="TextShape 2"/>
          <p:cNvSpPr txBox="1"/>
          <p:nvPr/>
        </p:nvSpPr>
        <p:spPr>
          <a:xfrm>
            <a:off x="797040" y="1596600"/>
            <a:ext cx="7644960" cy="14965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don't need to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include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the parameters we aren't using: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Cleaning up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TextShape 2"/>
          <p:cNvSpPr txBox="1"/>
          <p:nvPr/>
        </p:nvSpPr>
        <p:spPr>
          <a:xfrm>
            <a:off x="797040" y="1596600"/>
            <a:ext cx="7644960" cy="16347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define the function directly in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findIndex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parameter instead of saving it in a variable: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38" name="Google Shape;695;p100" descr=""/>
          <p:cNvPicPr/>
          <p:nvPr/>
        </p:nvPicPr>
        <p:blipFill>
          <a:blip r:embed="rId1"/>
          <a:stretch/>
        </p:blipFill>
        <p:spPr>
          <a:xfrm>
            <a:off x="683640" y="3371040"/>
            <a:ext cx="7998120" cy="2034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700;p101" descr=""/>
          <p:cNvPicPr/>
          <p:nvPr/>
        </p:nvPicPr>
        <p:blipFill>
          <a:blip r:embed="rId1"/>
          <a:stretch/>
        </p:blipFill>
        <p:spPr>
          <a:xfrm>
            <a:off x="610920" y="3371040"/>
            <a:ext cx="8091360" cy="2034360"/>
          </a:xfrm>
          <a:prstGeom prst="rect">
            <a:avLst/>
          </a:prstGeom>
          <a:ln>
            <a:noFill/>
          </a:ln>
        </p:spPr>
      </p:pic>
      <p:sp>
        <p:nvSpPr>
          <p:cNvPr id="44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Cleaning up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TextShape 2"/>
          <p:cNvSpPr txBox="1"/>
          <p:nvPr/>
        </p:nvSpPr>
        <p:spPr>
          <a:xfrm>
            <a:off x="797040" y="1596600"/>
            <a:ext cx="7644960" cy="16347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use the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arrow function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syntax for defining functions: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How would we implement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the same thing with callbacks?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707;p102" descr=""/>
          <p:cNvPicPr/>
          <p:nvPr/>
        </p:nvPicPr>
        <p:blipFill>
          <a:blip r:embed="rId1"/>
          <a:stretch/>
        </p:blipFill>
        <p:spPr>
          <a:xfrm>
            <a:off x="228960" y="4332960"/>
            <a:ext cx="8681400" cy="1636200"/>
          </a:xfrm>
          <a:prstGeom prst="rect">
            <a:avLst/>
          </a:prstGeom>
          <a:ln>
            <a:noFill/>
          </a:ln>
        </p:spPr>
      </p:pic>
      <p:sp>
        <p:nvSpPr>
          <p:cNvPr id="44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Cleaning up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4" name="TextShape 2"/>
          <p:cNvSpPr txBox="1"/>
          <p:nvPr/>
        </p:nvSpPr>
        <p:spPr>
          <a:xfrm>
            <a:off x="707040" y="1541880"/>
            <a:ext cx="7644960" cy="2418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use the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concise version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the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arrow function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omit the parentheses if there is only one parameter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omit the curly braces if there's only one statement in the function, and it's a return statement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removeSong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before/after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46" name="Google Shape;715;p103" descr=""/>
          <p:cNvPicPr/>
          <p:nvPr/>
        </p:nvPicPr>
        <p:blipFill>
          <a:blip r:embed="rId1"/>
          <a:srcRect l="0" t="22789" r="0" b="0"/>
          <a:stretch/>
        </p:blipFill>
        <p:spPr>
          <a:xfrm>
            <a:off x="955440" y="1595520"/>
            <a:ext cx="7232760" cy="2803680"/>
          </a:xfrm>
          <a:prstGeom prst="rect">
            <a:avLst/>
          </a:prstGeom>
          <a:ln>
            <a:noFill/>
          </a:ln>
        </p:spPr>
      </p:pic>
      <p:sp>
        <p:nvSpPr>
          <p:cNvPr id="447" name="CustomShape 2"/>
          <p:cNvSpPr/>
          <p:nvPr/>
        </p:nvSpPr>
        <p:spPr>
          <a:xfrm>
            <a:off x="4077360" y="4469760"/>
            <a:ext cx="812160" cy="546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8" name="Google Shape;717;p103" descr=""/>
          <p:cNvPicPr/>
          <p:nvPr/>
        </p:nvPicPr>
        <p:blipFill>
          <a:blip r:embed="rId2"/>
          <a:stretch/>
        </p:blipFill>
        <p:spPr>
          <a:xfrm>
            <a:off x="235800" y="5086800"/>
            <a:ext cx="8495280" cy="160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More Array functions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graphicFrame>
        <p:nvGraphicFramePr>
          <p:cNvPr id="450" name="Table 2"/>
          <p:cNvGraphicFramePr/>
          <p:nvPr/>
        </p:nvGraphicFramePr>
        <p:xfrm>
          <a:off x="226800" y="1550160"/>
          <a:ext cx="8512200" cy="4666320"/>
        </p:xfrm>
        <a:graphic>
          <a:graphicData uri="http://schemas.openxmlformats.org/drawingml/2006/table">
            <a:tbl>
              <a:tblPr/>
              <a:tblGrid>
                <a:gridCol w="3457800"/>
                <a:gridCol w="5054760"/>
              </a:tblGrid>
              <a:tr h="43524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Function name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Description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</a:tr>
              <a:tr h="95940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i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list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.forEach(</a:t>
                      </a:r>
                      <a:r>
                        <a:rPr b="1" i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function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Executes the provided function once for each array element.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1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8615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i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list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.filter(</a:t>
                      </a:r>
                      <a:r>
                        <a:rPr b="1" i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function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Creates a new array with all elements that pass the test implemented by the provided function.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2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1048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i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list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.every(</a:t>
                      </a:r>
                      <a:r>
                        <a:rPr b="1" i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function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Tests whether all elements in the array pass the test implemented by the provided function.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3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1" name="CustomShape 3"/>
          <p:cNvSpPr/>
          <p:nvPr/>
        </p:nvSpPr>
        <p:spPr>
          <a:xfrm>
            <a:off x="817920" y="6138360"/>
            <a:ext cx="7341480" cy="85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4"/>
              </a:rPr>
              <a:t>All Array functions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Gotchas and style notes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Recall: Present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54" name="TextShape 2"/>
          <p:cNvSpPr txBox="1"/>
          <p:nvPr/>
        </p:nvSpPr>
        <p:spPr>
          <a:xfrm>
            <a:off x="782640" y="6003360"/>
            <a:ext cx="7578360" cy="854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TextShape 3"/>
          <p:cNvSpPr txBox="1"/>
          <p:nvPr/>
        </p:nvSpPr>
        <p:spPr>
          <a:xfrm>
            <a:off x="5970240" y="2214360"/>
            <a:ext cx="2391120" cy="3167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implemented a Present class that had a separate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_openPresent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method.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56" name="Google Shape;737;p106" descr=""/>
          <p:cNvPicPr/>
          <p:nvPr/>
        </p:nvPicPr>
        <p:blipFill>
          <a:blip r:embed="rId2"/>
          <a:stretch/>
        </p:blipFill>
        <p:spPr>
          <a:xfrm>
            <a:off x="187200" y="1590120"/>
            <a:ext cx="5664960" cy="4416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Shape 1"/>
          <p:cNvSpPr txBox="1"/>
          <p:nvPr/>
        </p:nvSpPr>
        <p:spPr>
          <a:xfrm>
            <a:off x="782640" y="5573160"/>
            <a:ext cx="7578360" cy="1023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What would happen if we defined the click event handler directly in the call to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addEventListener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8" name="Google Shape;743;p107" descr=""/>
          <p:cNvPicPr/>
          <p:nvPr/>
        </p:nvPicPr>
        <p:blipFill>
          <a:blip r:embed="rId2"/>
          <a:stretch/>
        </p:blipFill>
        <p:spPr>
          <a:xfrm>
            <a:off x="878760" y="720720"/>
            <a:ext cx="7386480" cy="4682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Shape 1"/>
          <p:cNvSpPr txBox="1"/>
          <p:nvPr/>
        </p:nvSpPr>
        <p:spPr>
          <a:xfrm>
            <a:off x="782640" y="5573160"/>
            <a:ext cx="7578360" cy="1023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didn't bind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so we have a bug: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img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instead of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Present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object.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60" name="Google Shape;749;p108" descr=""/>
          <p:cNvPicPr/>
          <p:nvPr/>
        </p:nvPicPr>
        <p:blipFill>
          <a:blip r:embed="rId1"/>
          <a:stretch/>
        </p:blipFill>
        <p:spPr>
          <a:xfrm>
            <a:off x="140400" y="754200"/>
            <a:ext cx="5958000" cy="3777120"/>
          </a:xfrm>
          <a:prstGeom prst="rect">
            <a:avLst/>
          </a:prstGeom>
          <a:ln>
            <a:noFill/>
          </a:ln>
        </p:spPr>
      </p:pic>
      <p:pic>
        <p:nvPicPr>
          <p:cNvPr id="461" name="Google Shape;750;p108" descr=""/>
          <p:cNvPicPr/>
          <p:nvPr/>
        </p:nvPicPr>
        <p:blipFill>
          <a:blip r:embed="rId2"/>
          <a:stretch/>
        </p:blipFill>
        <p:spPr>
          <a:xfrm>
            <a:off x="6233400" y="1784520"/>
            <a:ext cx="2740320" cy="2245320"/>
          </a:xfrm>
          <a:prstGeom prst="rect">
            <a:avLst/>
          </a:prstGeom>
          <a:ln>
            <a:noFill/>
          </a:ln>
        </p:spPr>
      </p:pic>
      <p:sp>
        <p:nvSpPr>
          <p:cNvPr id="462" name="CustomShape 2"/>
          <p:cNvSpPr/>
          <p:nvPr/>
        </p:nvSpPr>
        <p:spPr>
          <a:xfrm>
            <a:off x="2048760" y="3044520"/>
            <a:ext cx="711720" cy="4399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 txBox="1"/>
          <p:nvPr/>
        </p:nvSpPr>
        <p:spPr>
          <a:xfrm>
            <a:off x="782640" y="5573160"/>
            <a:ext cx="7578360" cy="1023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Fixed 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4" name="Google Shape;757;p109" descr=""/>
          <p:cNvPicPr/>
          <p:nvPr/>
        </p:nvPicPr>
        <p:blipFill>
          <a:blip r:embed="rId2"/>
          <a:stretch/>
        </p:blipFill>
        <p:spPr>
          <a:xfrm>
            <a:off x="504720" y="360720"/>
            <a:ext cx="8133840" cy="497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763;p110" descr=""/>
          <p:cNvPicPr/>
          <p:nvPr/>
        </p:nvPicPr>
        <p:blipFill>
          <a:blip r:embed="rId1"/>
          <a:stretch/>
        </p:blipFill>
        <p:spPr>
          <a:xfrm>
            <a:off x="504720" y="360720"/>
            <a:ext cx="8133840" cy="4971600"/>
          </a:xfrm>
          <a:prstGeom prst="rect">
            <a:avLst/>
          </a:prstGeom>
          <a:ln>
            <a:noFill/>
          </a:ln>
        </p:spPr>
      </p:pic>
      <p:sp>
        <p:nvSpPr>
          <p:cNvPr id="466" name="CustomShape 1"/>
          <p:cNvSpPr/>
          <p:nvPr/>
        </p:nvSpPr>
        <p:spPr>
          <a:xfrm>
            <a:off x="1548000" y="3828960"/>
            <a:ext cx="1605240" cy="439920"/>
          </a:xfrm>
          <a:prstGeom prst="roundRect">
            <a:avLst>
              <a:gd name="adj" fmla="val 1254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TextShape 2"/>
          <p:cNvSpPr txBox="1"/>
          <p:nvPr/>
        </p:nvSpPr>
        <p:spPr>
          <a:xfrm>
            <a:off x="783000" y="5573160"/>
            <a:ext cx="7578360" cy="1023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Fixed 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769;p111" descr=""/>
          <p:cNvPicPr/>
          <p:nvPr/>
        </p:nvPicPr>
        <p:blipFill>
          <a:blip r:embed="rId1"/>
          <a:stretch/>
        </p:blipFill>
        <p:spPr>
          <a:xfrm>
            <a:off x="952560" y="412920"/>
            <a:ext cx="7238520" cy="5124240"/>
          </a:xfrm>
          <a:prstGeom prst="rect">
            <a:avLst/>
          </a:prstGeom>
          <a:ln>
            <a:noFill/>
          </a:ln>
        </p:spPr>
      </p:pic>
      <p:sp>
        <p:nvSpPr>
          <p:cNvPr id="469" name="TextShape 1"/>
          <p:cNvSpPr txBox="1"/>
          <p:nvPr/>
        </p:nvSpPr>
        <p:spPr>
          <a:xfrm>
            <a:off x="782640" y="5573160"/>
            <a:ext cx="7578360" cy="1023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What would happen if we defined the click event handler like this, with the arrow function instead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zh-CN</dc:language>
  <cp:lastModifiedBy>jjean</cp:lastModifiedBy>
  <dcterms:modified xsi:type="dcterms:W3CDTF">2019-05-01T22:33:21Z</dcterms:modified>
  <cp:revision>33</cp:revision>
  <dc:subject/>
  <dc:title/>
</cp:coreProperties>
</file>