
<file path=[Content_Types].xml><?xml version="1.0" encoding="utf-8"?>
<Types xmlns="http://schemas.openxmlformats.org/package/2006/content-types">
  <Override PartName="/_rels/.rels" ContentType="application/vnd.openxmlformats-package.relationships+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7.xml" ContentType="application/vnd.openxmlformats-officedocument.presentationml.slide+xml"/>
  <Override PartName="/ppt/slides/slide9.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_rels/slide62.xml.rels" ContentType="application/vnd.openxmlformats-package.relationships+xml"/>
  <Override PartName="/ppt/slides/_rels/slide61.xml.rels" ContentType="application/vnd.openxmlformats-package.relationships+xml"/>
  <Override PartName="/ppt/slides/_rels/slide60.xml.rels" ContentType="application/vnd.openxmlformats-package.relationships+xml"/>
  <Override PartName="/ppt/slides/_rels/slide59.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5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58.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3.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_rels/presentation.xml.rels" ContentType="application/vnd.openxmlformats-package.relationships+xml"/>
  <Override PartName="/ppt/media/image35.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9.png" ContentType="image/png"/>
  <Override PartName="/ppt/media/image10.png" ContentType="image/png"/>
  <Override PartName="/ppt/media/image23.png" ContentType="image/png"/>
  <Override PartName="/ppt/media/image8.png" ContentType="image/png"/>
  <Override PartName="/ppt/media/image36.png" ContentType="image/png"/>
  <Override PartName="/ppt/media/image1.png" ContentType="image/png"/>
  <Override PartName="/ppt/media/image6.png" ContentType="image/png"/>
  <Override PartName="/ppt/media/image21.png" ContentType="image/png"/>
  <Override PartName="/ppt/media/image37.png" ContentType="image/png"/>
  <Override PartName="/ppt/media/image2.png" ContentType="image/png"/>
  <Override PartName="/ppt/media/image7.png" ContentType="image/png"/>
  <Override PartName="/ppt/media/image22.png" ContentType="image/png"/>
  <Override PartName="/ppt/media/image19.jpeg" ContentType="image/jpeg"/>
  <Override PartName="/ppt/media/image3.png" ContentType="image/png"/>
  <Override PartName="/ppt/media/image4.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5.png" ContentType="image/png"/>
  <Override PartName="/ppt/media/image20.png" ContentType="image/png"/>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0"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1"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35" name="" descr=""/>
          <p:cNvPicPr/>
          <p:nvPr/>
        </p:nvPicPr>
        <p:blipFill>
          <a:blip r:embed="rId2"/>
          <a:stretch/>
        </p:blipFill>
        <p:spPr>
          <a:xfrm>
            <a:off x="1717560" y="1560240"/>
            <a:ext cx="5707800" cy="4554720"/>
          </a:xfrm>
          <a:prstGeom prst="rect">
            <a:avLst/>
          </a:prstGeom>
          <a:ln>
            <a:noFill/>
          </a:ln>
        </p:spPr>
      </p:pic>
      <p:pic>
        <p:nvPicPr>
          <p:cNvPr id="36" name="" descr=""/>
          <p:cNvPicPr/>
          <p:nvPr/>
        </p:nvPicPr>
        <p:blipFill>
          <a:blip r:embed="rId3"/>
          <a:stretch/>
        </p:blipFill>
        <p:spPr>
          <a:xfrm>
            <a:off x="1717560" y="1560240"/>
            <a:ext cx="5707800" cy="45547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2"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2"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3"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9"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73" name="" descr=""/>
          <p:cNvPicPr/>
          <p:nvPr/>
        </p:nvPicPr>
        <p:blipFill>
          <a:blip r:embed="rId2"/>
          <a:stretch/>
        </p:blipFill>
        <p:spPr>
          <a:xfrm>
            <a:off x="1717560" y="1560240"/>
            <a:ext cx="5707800" cy="4554720"/>
          </a:xfrm>
          <a:prstGeom prst="rect">
            <a:avLst/>
          </a:prstGeom>
          <a:ln>
            <a:noFill/>
          </a:ln>
        </p:spPr>
      </p:pic>
      <p:pic>
        <p:nvPicPr>
          <p:cNvPr id="74" name="" descr=""/>
          <p:cNvPicPr/>
          <p:nvPr/>
        </p:nvPicPr>
        <p:blipFill>
          <a:blip r:embed="rId3"/>
          <a:stretch/>
        </p:blipFill>
        <p:spPr>
          <a:xfrm>
            <a:off x="1717560" y="1560240"/>
            <a:ext cx="5707800" cy="45547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9"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1"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4"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8"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00"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1"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03"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4"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5"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6"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08"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9"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110" name="" descr=""/>
          <p:cNvPicPr/>
          <p:nvPr/>
        </p:nvPicPr>
        <p:blipFill>
          <a:blip r:embed="rId2"/>
          <a:stretch/>
        </p:blipFill>
        <p:spPr>
          <a:xfrm>
            <a:off x="1717560" y="1560240"/>
            <a:ext cx="5707800" cy="4554720"/>
          </a:xfrm>
          <a:prstGeom prst="rect">
            <a:avLst/>
          </a:prstGeom>
          <a:ln>
            <a:noFill/>
          </a:ln>
        </p:spPr>
      </p:pic>
      <p:pic>
        <p:nvPicPr>
          <p:cNvPr id="111" name="" descr=""/>
          <p:cNvPicPr/>
          <p:nvPr/>
        </p:nvPicPr>
        <p:blipFill>
          <a:blip r:embed="rId3"/>
          <a:stretch/>
        </p:blipFill>
        <p:spPr>
          <a:xfrm>
            <a:off x="1717560" y="1560240"/>
            <a:ext cx="5707800" cy="45547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6"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8"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0"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1"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5"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6"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7"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9"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0"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1"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3"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4"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5"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7"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8"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2"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3"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45"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6"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147" name="" descr=""/>
          <p:cNvPicPr/>
          <p:nvPr/>
        </p:nvPicPr>
        <p:blipFill>
          <a:blip r:embed="rId2"/>
          <a:stretch/>
        </p:blipFill>
        <p:spPr>
          <a:xfrm>
            <a:off x="1717560" y="1560240"/>
            <a:ext cx="5707800" cy="4554720"/>
          </a:xfrm>
          <a:prstGeom prst="rect">
            <a:avLst/>
          </a:prstGeom>
          <a:ln>
            <a:noFill/>
          </a:ln>
        </p:spPr>
      </p:pic>
      <p:pic>
        <p:nvPicPr>
          <p:cNvPr id="148" name="" descr=""/>
          <p:cNvPicPr/>
          <p:nvPr/>
        </p:nvPicPr>
        <p:blipFill>
          <a:blip r:embed="rId3"/>
          <a:stretch/>
        </p:blipFill>
        <p:spPr>
          <a:xfrm>
            <a:off x="1717560" y="1560240"/>
            <a:ext cx="5707800" cy="455472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53" name="PlaceHolder 2"/>
          <p:cNvSpPr>
            <a:spLocks noGrp="1"/>
          </p:cNvSpPr>
          <p:nvPr>
            <p:ph type="subTitle"/>
          </p:nvPr>
        </p:nvSpPr>
        <p:spPr>
          <a:xfrm>
            <a:off x="782640" y="1560240"/>
            <a:ext cx="7578360" cy="45547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55"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57"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58" name="PlaceHolder 3"/>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62"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63"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64"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66"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67"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68"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72"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74" name="PlaceHolder 2"/>
          <p:cNvSpPr>
            <a:spLocks noGrp="1"/>
          </p:cNvSpPr>
          <p:nvPr>
            <p:ph type="body"/>
          </p:nvPr>
        </p:nvSpPr>
        <p:spPr>
          <a:xfrm>
            <a:off x="782640" y="156024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77"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78"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79"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80" name="PlaceHolder 5"/>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782640" y="347040"/>
            <a:ext cx="7578360" cy="35391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82" name="PlaceHolder 2"/>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83" name="PlaceHolder 3"/>
          <p:cNvSpPr>
            <a:spLocks noGrp="1"/>
          </p:cNvSpPr>
          <p:nvPr>
            <p:ph type="body"/>
          </p:nvPr>
        </p:nvSpPr>
        <p:spPr>
          <a:xfrm>
            <a:off x="782640" y="1560240"/>
            <a:ext cx="757836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184" name="" descr=""/>
          <p:cNvPicPr/>
          <p:nvPr/>
        </p:nvPicPr>
        <p:blipFill>
          <a:blip r:embed="rId2"/>
          <a:stretch/>
        </p:blipFill>
        <p:spPr>
          <a:xfrm>
            <a:off x="1717560" y="1560240"/>
            <a:ext cx="5707800" cy="4554720"/>
          </a:xfrm>
          <a:prstGeom prst="rect">
            <a:avLst/>
          </a:prstGeom>
          <a:ln>
            <a:noFill/>
          </a:ln>
        </p:spPr>
      </p:pic>
      <p:pic>
        <p:nvPicPr>
          <p:cNvPr id="185" name="" descr=""/>
          <p:cNvPicPr/>
          <p:nvPr/>
        </p:nvPicPr>
        <p:blipFill>
          <a:blip r:embed="rId3"/>
          <a:stretch/>
        </p:blipFill>
        <p:spPr>
          <a:xfrm>
            <a:off x="1717560" y="1560240"/>
            <a:ext cx="5707800" cy="455472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 name="PlaceHolder 3"/>
          <p:cNvSpPr>
            <a:spLocks noGrp="1"/>
          </p:cNvSpPr>
          <p:nvPr>
            <p:ph type="body"/>
          </p:nvPr>
        </p:nvSpPr>
        <p:spPr>
          <a:xfrm>
            <a:off x="78264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5" name="PlaceHolder 4"/>
          <p:cNvSpPr>
            <a:spLocks noGrp="1"/>
          </p:cNvSpPr>
          <p:nvPr>
            <p:ph type="body"/>
          </p:nvPr>
        </p:nvSpPr>
        <p:spPr>
          <a:xfrm>
            <a:off x="466596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782640" y="1560240"/>
            <a:ext cx="3697920" cy="45547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9" name="PlaceHolder 4"/>
          <p:cNvSpPr>
            <a:spLocks noGrp="1"/>
          </p:cNvSpPr>
          <p:nvPr>
            <p:ph type="body"/>
          </p:nvPr>
        </p:nvSpPr>
        <p:spPr>
          <a:xfrm>
            <a:off x="4665960" y="393912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82640" y="347040"/>
            <a:ext cx="7578360" cy="763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78264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4665960" y="1560240"/>
            <a:ext cx="369792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782640" y="3939120"/>
            <a:ext cx="7578360" cy="217224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992880"/>
            <a:ext cx="8520120" cy="273636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a:t>
            </a:r>
            <a:r>
              <a:rPr b="0" lang="en-US" sz="1400" spc="-1" strike="noStrike">
                <a:solidFill>
                  <a:srgbClr val="000000"/>
                </a:solidFill>
                <a:uFill>
                  <a:solidFill>
                    <a:srgbClr val="ffffff"/>
                  </a:solidFill>
                </a:uFill>
                <a:latin typeface="Arial"/>
              </a:rPr>
              <a:t>字格式</a:t>
            </a:r>
            <a:endParaRPr b="0" lang="en-US" sz="1400" spc="-1" strike="noStrike">
              <a:solidFill>
                <a:srgbClr val="000000"/>
              </a:solidFill>
              <a:uFill>
                <a:solidFill>
                  <a:srgbClr val="ffffff"/>
                </a:solidFill>
              </a:uFill>
              <a:latin typeface="Arial"/>
            </a:endParaRPr>
          </a:p>
        </p:txBody>
      </p:sp>
      <p:sp>
        <p:nvSpPr>
          <p:cNvPr id="1" name="PlaceHolder 2"/>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B32370A4-062E-45D0-A72C-F75C6C4E8FC1}"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
        <p:nvSpPr>
          <p:cNvPr id="2"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a:t>
            </a:r>
            <a:r>
              <a:rPr b="0" lang="en-US" sz="1400" spc="-1" strike="noStrike">
                <a:solidFill>
                  <a:srgbClr val="000000"/>
                </a:solidFill>
                <a:uFill>
                  <a:solidFill>
                    <a:srgbClr val="ffffff"/>
                  </a:solidFill>
                </a:uFill>
                <a:latin typeface="Arial"/>
              </a:rPr>
              <a:t>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a:t>
            </a:r>
            <a:r>
              <a:rPr b="0" lang="en-US" sz="1400" spc="-1" strike="noStrike">
                <a:solidFill>
                  <a:srgbClr val="000000"/>
                </a:solidFill>
                <a:uFill>
                  <a:solidFill>
                    <a:srgbClr val="ffffff"/>
                  </a:solidFill>
                </a:uFill>
                <a:latin typeface="Arial"/>
              </a:rPr>
              <a:t>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a:t>
            </a:r>
            <a:r>
              <a:rPr b="0" lang="en-US" sz="2000" spc="-1" strike="noStrike">
                <a:solidFill>
                  <a:srgbClr val="000000"/>
                </a:solidFill>
                <a:uFill>
                  <a:solidFill>
                    <a:srgbClr val="ffffff"/>
                  </a:solidFill>
                </a:uFill>
                <a:latin typeface="Arial"/>
              </a:rPr>
              <a:t>五</a:t>
            </a:r>
            <a:r>
              <a:rPr b="0" lang="en-US" sz="2000" spc="-1" strike="noStrike">
                <a:solidFill>
                  <a:srgbClr val="000000"/>
                </a:solidFill>
                <a:uFill>
                  <a:solidFill>
                    <a:srgbClr val="ffffff"/>
                  </a:solidFill>
                </a:uFill>
                <a:latin typeface="Arial"/>
              </a:rPr>
              <a:t>大</a:t>
            </a:r>
            <a:r>
              <a:rPr b="0" lang="en-US" sz="2000" spc="-1" strike="noStrike">
                <a:solidFill>
                  <a:srgbClr val="000000"/>
                </a:solidFill>
                <a:uFill>
                  <a:solidFill>
                    <a:srgbClr val="ffffff"/>
                  </a:solidFill>
                </a:uFill>
                <a:latin typeface="Arial"/>
              </a:rPr>
              <a:t>纲</a:t>
            </a:r>
            <a:r>
              <a:rPr b="0" lang="en-US" sz="2000" spc="-1" strike="noStrike">
                <a:solidFill>
                  <a:srgbClr val="000000"/>
                </a:solidFill>
                <a:uFill>
                  <a:solidFill>
                    <a:srgbClr val="ffffff"/>
                  </a:solidFill>
                </a:uFill>
                <a:latin typeface="Arial"/>
              </a:rPr>
              <a:t>级</a:t>
            </a:r>
            <a:r>
              <a:rPr b="0" lang="en-US" sz="2000" spc="-1" strike="noStrike">
                <a:solidFill>
                  <a:srgbClr val="000000"/>
                </a:solidFill>
                <a:uFill>
                  <a:solidFill>
                    <a:srgbClr val="ffffff"/>
                  </a:solidFill>
                </a:uFill>
                <a:latin typeface="Arial"/>
              </a:rPr>
              <a:t>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a:t>
            </a:r>
            <a:r>
              <a:rPr b="0" lang="en-US" sz="2000" spc="-1" strike="noStrike">
                <a:solidFill>
                  <a:srgbClr val="000000"/>
                </a:solidFill>
                <a:uFill>
                  <a:solidFill>
                    <a:srgbClr val="ffffff"/>
                  </a:solidFill>
                </a:uFill>
                <a:latin typeface="Arial"/>
              </a:rPr>
              <a:t>六</a:t>
            </a:r>
            <a:r>
              <a:rPr b="0" lang="en-US" sz="2000" spc="-1" strike="noStrike">
                <a:solidFill>
                  <a:srgbClr val="000000"/>
                </a:solidFill>
                <a:uFill>
                  <a:solidFill>
                    <a:srgbClr val="ffffff"/>
                  </a:solidFill>
                </a:uFill>
                <a:latin typeface="Arial"/>
              </a:rPr>
              <a:t>大</a:t>
            </a:r>
            <a:r>
              <a:rPr b="0" lang="en-US" sz="2000" spc="-1" strike="noStrike">
                <a:solidFill>
                  <a:srgbClr val="000000"/>
                </a:solidFill>
                <a:uFill>
                  <a:solidFill>
                    <a:srgbClr val="ffffff"/>
                  </a:solidFill>
                </a:uFill>
                <a:latin typeface="Arial"/>
              </a:rPr>
              <a:t>纲</a:t>
            </a:r>
            <a:r>
              <a:rPr b="0" lang="en-US" sz="2000" spc="-1" strike="noStrike">
                <a:solidFill>
                  <a:srgbClr val="000000"/>
                </a:solidFill>
                <a:uFill>
                  <a:solidFill>
                    <a:srgbClr val="ffffff"/>
                  </a:solidFill>
                </a:uFill>
                <a:latin typeface="Arial"/>
              </a:rPr>
              <a:t>级</a:t>
            </a:r>
            <a:r>
              <a:rPr b="0" lang="en-US" sz="2000" spc="-1" strike="noStrike">
                <a:solidFill>
                  <a:srgbClr val="000000"/>
                </a:solidFill>
                <a:uFill>
                  <a:solidFill>
                    <a:srgbClr val="ffffff"/>
                  </a:solidFill>
                </a:uFill>
                <a:latin typeface="Arial"/>
              </a:rPr>
              <a:t>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a:t>
            </a:r>
            <a:r>
              <a:rPr b="0" lang="en-US" sz="2000" spc="-1" strike="noStrike">
                <a:solidFill>
                  <a:srgbClr val="000000"/>
                </a:solidFill>
                <a:uFill>
                  <a:solidFill>
                    <a:srgbClr val="ffffff"/>
                  </a:solidFill>
                </a:uFill>
                <a:latin typeface="Arial"/>
              </a:rPr>
              <a:t>七</a:t>
            </a:r>
            <a:r>
              <a:rPr b="0" lang="en-US" sz="2000" spc="-1" strike="noStrike">
                <a:solidFill>
                  <a:srgbClr val="000000"/>
                </a:solidFill>
                <a:uFill>
                  <a:solidFill>
                    <a:srgbClr val="ffffff"/>
                  </a:solidFill>
                </a:uFill>
                <a:latin typeface="Arial"/>
              </a:rPr>
              <a:t>大</a:t>
            </a:r>
            <a:r>
              <a:rPr b="0" lang="en-US" sz="2000" spc="-1" strike="noStrike">
                <a:solidFill>
                  <a:srgbClr val="000000"/>
                </a:solidFill>
                <a:uFill>
                  <a:solidFill>
                    <a:srgbClr val="ffffff"/>
                  </a:solidFill>
                </a:uFill>
                <a:latin typeface="Arial"/>
              </a:rPr>
              <a:t>纲</a:t>
            </a:r>
            <a:r>
              <a:rPr b="0" lang="en-US" sz="2000" spc="-1" strike="noStrike">
                <a:solidFill>
                  <a:srgbClr val="000000"/>
                </a:solidFill>
                <a:uFill>
                  <a:solidFill>
                    <a:srgbClr val="ffffff"/>
                  </a:solidFill>
                </a:uFill>
                <a:latin typeface="Arial"/>
              </a:rPr>
              <a:t>级</a:t>
            </a:r>
            <a:r>
              <a:rPr b="0" lang="en-US" sz="2000" spc="-1" strike="noStrike">
                <a:solidFill>
                  <a:srgbClr val="000000"/>
                </a:solidFill>
                <a:uFill>
                  <a:solidFill>
                    <a:srgbClr val="ffffff"/>
                  </a:solidFill>
                </a:uFill>
                <a:latin typeface="Arial"/>
              </a:rPr>
              <a:t>别</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CustomShape 1"/>
          <p:cNvSpPr/>
          <p:nvPr/>
        </p:nvSpPr>
        <p:spPr>
          <a:xfrm>
            <a:off x="0" y="0"/>
            <a:ext cx="9143640" cy="1457640"/>
          </a:xfrm>
          <a:prstGeom prst="rect">
            <a:avLst/>
          </a:prstGeom>
          <a:solidFill>
            <a:srgbClr val="f3f3f3"/>
          </a:solidFill>
          <a:ln>
            <a:noFill/>
          </a:ln>
        </p:spPr>
        <p:style>
          <a:lnRef idx="0"/>
          <a:fillRef idx="0"/>
          <a:effectRef idx="0"/>
          <a:fontRef idx="minor"/>
        </p:style>
      </p:sp>
      <p:sp>
        <p:nvSpPr>
          <p:cNvPr id="38" name="PlaceHolder 2"/>
          <p:cNvSpPr>
            <a:spLocks noGrp="1"/>
          </p:cNvSpPr>
          <p:nvPr>
            <p:ph type="title"/>
          </p:nvPr>
        </p:nvSpPr>
        <p:spPr>
          <a:xfrm>
            <a:off x="782640" y="347040"/>
            <a:ext cx="7578360" cy="76320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单击鼠标编辑标题文字格式</a:t>
            </a:r>
            <a:endParaRPr b="0" lang="en-US" sz="14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782640" y="1560240"/>
            <a:ext cx="7578360" cy="455472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
        <p:nvSpPr>
          <p:cNvPr id="40" name="PlaceHolder 4"/>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7E947CF7-B7B5-4F5D-8A28-FE07D974B57B}"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311760" y="2867760"/>
            <a:ext cx="8520120" cy="112212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单击鼠标编辑标题文字格式</a:t>
            </a:r>
            <a:endParaRPr b="0" lang="en-US" sz="1400" spc="-1" strike="noStrike">
              <a:solidFill>
                <a:srgbClr val="000000"/>
              </a:solidFill>
              <a:uFill>
                <a:solidFill>
                  <a:srgbClr val="ffffff"/>
                </a:solidFill>
              </a:uFill>
              <a:latin typeface="Arial"/>
            </a:endParaRPr>
          </a:p>
        </p:txBody>
      </p:sp>
      <p:sp>
        <p:nvSpPr>
          <p:cNvPr id="76" name="PlaceHolder 2"/>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E8200563-EAC3-4E1F-B335-5B39FCB64D35}"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
        <p:nvSpPr>
          <p:cNvPr id="77"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FC19E2B9-D2EE-46A1-B060-ED93FA63438C}"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
        <p:nvSpPr>
          <p:cNvPr id="113" name="PlaceHolder 2"/>
          <p:cNvSpPr>
            <a:spLocks noGrp="1"/>
          </p:cNvSpPr>
          <p:nvPr>
            <p:ph type="title"/>
          </p:nvPr>
        </p:nvSpPr>
        <p:spPr>
          <a:xfrm>
            <a:off x="457200" y="273600"/>
            <a:ext cx="8229240" cy="114480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单击鼠标编辑标题文字格式</a:t>
            </a:r>
            <a:endParaRPr b="0" lang="en-US" sz="1400" spc="-1" strike="noStrike">
              <a:solidFill>
                <a:srgbClr val="000000"/>
              </a:solidFill>
              <a:uFill>
                <a:solidFill>
                  <a:srgbClr val="ffffff"/>
                </a:solidFill>
              </a:uFill>
              <a:latin typeface="Arial"/>
            </a:endParaRPr>
          </a:p>
        </p:txBody>
      </p:sp>
      <p:sp>
        <p:nvSpPr>
          <p:cNvPr id="114"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490320" y="600120"/>
            <a:ext cx="6367320" cy="5454000"/>
          </a:xfrm>
          <a:prstGeom prst="rect">
            <a:avLst/>
          </a:prstGeom>
        </p:spPr>
        <p:txBody>
          <a:bodyPr lIns="0" rIns="0" tIns="0" bIns="0" anchor="ctr"/>
          <a:p>
            <a:r>
              <a:rPr b="0" lang="en-US" sz="1400" spc="-1" strike="noStrike">
                <a:solidFill>
                  <a:srgbClr val="000000"/>
                </a:solidFill>
                <a:uFill>
                  <a:solidFill>
                    <a:srgbClr val="ffffff"/>
                  </a:solidFill>
                </a:uFill>
                <a:latin typeface="Arial"/>
              </a:rPr>
              <a:t>单击鼠标编辑标题文字格式</a:t>
            </a:r>
            <a:endParaRPr b="0" lang="en-US" sz="1400" spc="-1" strike="noStrike">
              <a:solidFill>
                <a:srgbClr val="000000"/>
              </a:solidFill>
              <a:uFill>
                <a:solidFill>
                  <a:srgbClr val="ffffff"/>
                </a:solidFill>
              </a:uFill>
              <a:latin typeface="Arial"/>
            </a:endParaRPr>
          </a:p>
        </p:txBody>
      </p:sp>
      <p:sp>
        <p:nvSpPr>
          <p:cNvPr id="150" name="PlaceHolder 2"/>
          <p:cNvSpPr>
            <a:spLocks noGrp="1"/>
          </p:cNvSpPr>
          <p:nvPr>
            <p:ph type="sldNum"/>
          </p:nvPr>
        </p:nvSpPr>
        <p:spPr>
          <a:xfrm>
            <a:off x="8472600" y="6217560"/>
            <a:ext cx="548280" cy="524520"/>
          </a:xfrm>
          <a:prstGeom prst="rect">
            <a:avLst/>
          </a:prstGeom>
        </p:spPr>
        <p:txBody>
          <a:bodyPr tIns="91440" bIns="91440" anchor="ctr"/>
          <a:p>
            <a:pPr algn="r">
              <a:lnSpc>
                <a:spcPct val="100000"/>
              </a:lnSpc>
            </a:pPr>
            <a:fld id="{8F6A7F48-C97D-4479-96A5-9AB8481BDDE4}" type="slidenum">
              <a:rPr b="0" lang="en-US" sz="1000" spc="-1" strike="noStrike">
                <a:solidFill>
                  <a:srgbClr val="595959"/>
                </a:solidFill>
                <a:uFill>
                  <a:solidFill>
                    <a:srgbClr val="ffffff"/>
                  </a:solidFill>
                </a:uFill>
                <a:latin typeface="Arial"/>
                <a:ea typeface="Arial"/>
              </a:rPr>
              <a:t>&lt;编号&gt;</a:t>
            </a:fld>
            <a:endParaRPr b="0" lang="en-US" sz="1000" spc="-1" strike="noStrike">
              <a:solidFill>
                <a:srgbClr val="000000"/>
              </a:solidFill>
              <a:uFill>
                <a:solidFill>
                  <a:srgbClr val="ffffff"/>
                </a:solidFill>
              </a:uFill>
              <a:latin typeface="Times New Roman"/>
            </a:endParaRPr>
          </a:p>
        </p:txBody>
      </p:sp>
      <p:sp>
        <p:nvSpPr>
          <p:cNvPr id="151"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单击鼠标编辑大纲文字格式</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第二个大纲级</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第三大纲级别</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第四大纲级别</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第五大纲级别</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第六大纲级别</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第七大纲级别</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hyperlink" Target="https://codepen.io/fullstackccu/pen/VNQWyd" TargetMode="External"/><Relationship Id="rId3"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hyperlink" Target="https://codepen.io/fullstackccu/pen/ZZrywe" TargetMode="External"/><Relationship Id="rId2"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hyperlink" Target="https://developer.mozilla.org/en-US/docs/Web/API/Element/setPointerCapture" TargetMode="External"/><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hyperlink" Target="https://codepen.io/fullstackccu/pen/ZZrJOX" TargetMode="External"/><Relationship Id="rId2" Type="http://schemas.openxmlformats.org/officeDocument/2006/relationships/image" Target="../media/image18.png"/><Relationship Id="rId3"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hyperlink" Target="https://developer.mozilla.org/en-US/docs/Web/API/window/requestAnimationFrame" TargetMode="External"/><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hyperlink" Target="https://developer.mozilla.org/en-US/docs/Web/CSS/CSS_Animations/Using_CSS_animations" TargetMode="External"/><Relationship Id="rId2" Type="http://schemas.openxmlformats.org/officeDocument/2006/relationships/hyperlink" Target="https://developer.mozilla.org/en-US/docs/Web/CSS/CSS_Animations/Using_CSS_animations" TargetMode="External"/><Relationship Id="rId3" Type="http://schemas.openxmlformats.org/officeDocument/2006/relationships/hyperlink" Target="https://developer.mozilla.org/en-US/docs/Web/CSS/CSS_Animations/Using_CSS_animations" TargetMode="External"/><Relationship Id="rId4" Type="http://schemas.openxmlformats.org/officeDocument/2006/relationships/hyperlink" Target="https://codepen.io/fullstackccu/pen/ZZrQOa" TargetMode="External"/><Relationship Id="rId5" Type="http://schemas.openxmlformats.org/officeDocument/2006/relationships/slideLayout" Target="../slideLayouts/slideLayout15.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hyperlink" Target="https://developer.mozilla.org/en-US/docs/Web/CSS/CSS_Animations/Using_CSS_animations#Using_animation_events" TargetMode="External"/><Relationship Id="rId2" Type="http://schemas.openxmlformats.org/officeDocument/2006/relationships/hyperlink" Target="https://codepen.io/fullstackccu/pen/eoVyjK" TargetMode="External"/><Relationship Id="rId3" Type="http://schemas.openxmlformats.org/officeDocument/2006/relationships/slideLayout" Target="../slideLayouts/slideLayout15.xml"/>
</Relationships>
</file>

<file path=ppt/slides/_rels/slide24.xml.rels><?xml version="1.0" encoding="UTF-8"?>
<Relationships xmlns="http://schemas.openxmlformats.org/package/2006/relationships"><Relationship Id="rId1" Type="http://schemas.openxmlformats.org/officeDocument/2006/relationships/hyperlink" Target="https://developer.mozilla.org/en-US/docs/Web/CSS/CSS_Animations/Using_CSS_animations#Using_animation_events" TargetMode="External"/><Relationship Id="rId2" Type="http://schemas.openxmlformats.org/officeDocument/2006/relationships/hyperlink" Target="https://developer.mozilla.org/en-US/docs/Web/CSS/CSS_animated_properties" TargetMode="External"/><Relationship Id="rId3" Type="http://schemas.openxmlformats.org/officeDocument/2006/relationships/hyperlink" Target="https://codepen.io/fullstackccu/pen/zXRpVe" TargetMode="External"/><Relationship Id="rId4" Type="http://schemas.openxmlformats.org/officeDocument/2006/relationships/hyperlink" Target="https://css-tricks.com/almanac/properties/a/animation/" TargetMode="External"/><Relationship Id="rId5"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hyperlink" Target="https://developer.mozilla.org/en-US/docs/Web/CSS/CSS_Transitions/Using_CSS_transitions" TargetMode="External"/><Relationship Id="rId2" Type="http://schemas.openxmlformats.org/officeDocument/2006/relationships/hyperlink" Target="https://codepen.io/fullstackccu/pen/wZyyzP" TargetMode="External"/><Relationship Id="rId3"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hyperlink" Target="http://web.stanford.edu/class/cs193x/lectures/11/photos-mobile-finished.html" TargetMode="External"/><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hyperlink" Target="https://developer.mozilla.org/en-US/docs/Web/Events/drag" TargetMode="Externa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1.xml.rels><?xml version="1.0" encoding="UTF-8"?>
<Relationships xmlns="http://schemas.openxmlformats.org/package/2006/relationships"><Relationship Id="rId1" Type="http://schemas.openxmlformats.org/officeDocument/2006/relationships/hyperlink" Target="https://en.wikipedia.org/wiki/Syntactic_sugar" TargetMode="External"/><Relationship Id="rId2" Type="http://schemas.openxmlformats.org/officeDocument/2006/relationships/slideLayout" Target="../slideLayouts/slideLayout15.xml"/>
</Relationships>
</file>

<file path=ppt/slides/_rels/slide32.xml.rels><?xml version="1.0" encoding="UTF-8"?>
<Relationships xmlns="http://schemas.openxmlformats.org/package/2006/relationships"><Relationship Id="rId1" Type="http://schemas.openxmlformats.org/officeDocument/2006/relationships/hyperlink" Target="https://en.wikipedia.org/wiki/Syntactic_sugar" TargetMode="External"/><Relationship Id="rId2" Type="http://schemas.openxmlformats.org/officeDocument/2006/relationships/slideLayout" Target="../slideLayouts/slideLayout15.xml"/>
</Relationships>
</file>

<file path=ppt/slides/_rels/slide33.xml.rels><?xml version="1.0" encoding="UTF-8"?>
<Relationships xmlns="http://schemas.openxmlformats.org/package/2006/relationships"><Relationship Id="rId1" Type="http://schemas.openxmlformats.org/officeDocument/2006/relationships/hyperlink" Target="https://www.youtube.com/watch?v=rhV6hlL_wMc&amp;feature=youtu.be&amp;t=950" TargetMode="External"/><Relationship Id="rId2" Type="http://schemas.openxmlformats.org/officeDocument/2006/relationships/hyperlink" Target="http://tc39wiki.calculist.org/about/people/" TargetMode="External"/><Relationship Id="rId3" Type="http://schemas.openxmlformats.org/officeDocument/2006/relationships/image" Target="../media/image22.png"/><Relationship Id="rId4" Type="http://schemas.openxmlformats.org/officeDocument/2006/relationships/slideLayout" Target="../slideLayouts/slideLayout1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9.xml.rels><?xml version="1.0" encoding="UTF-8"?>
<Relationships xmlns="http://schemas.openxmlformats.org/package/2006/relationships"><Relationship Id="rId1" Type="http://schemas.openxmlformats.org/officeDocument/2006/relationships/hyperlink" Target="https://github.com/tc39/proposal-private-fields/blob/master/METHODS.md" TargetMode="External"/><Relationship Id="rId2" Type="http://schemas.openxmlformats.org/officeDocument/2006/relationships/hyperlink" Target="https://github.com/tc39/proposal-private-fields" TargetMode="External"/><Relationship Id="rId3"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hyperlink" Target="https://developer.mozilla.org/en-US/docs/Web/CSS/transform?v=example" TargetMode="External"/><Relationship Id="rId2" Type="http://schemas.openxmlformats.org/officeDocument/2006/relationships/hyperlink" Target="https://codepen.io/fullstackccu/pen/oOogEb" TargetMode="External"/><Relationship Id="rId3" Type="http://schemas.openxmlformats.org/officeDocument/2006/relationships/slideLayout" Target="../slideLayouts/slideLayout15.xml"/>
</Relationships>
</file>

<file path=ppt/slides/_rels/slide40.xml.rels><?xml version="1.0" encoding="UTF-8"?>
<Relationships xmlns="http://schemas.openxmlformats.org/package/2006/relationships"><Relationship Id="rId1" Type="http://schemas.openxmlformats.org/officeDocument/2006/relationships/hyperlink" Target="https://tc39.github.io/proposal-class-public-fields/" TargetMode="External"/><Relationship Id="rId2" Type="http://schemas.openxmlformats.org/officeDocument/2006/relationships/slideLayout" Target="../slideLayouts/slideLayout1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2.xml.rels><?xml version="1.0" encoding="UTF-8"?>
<Relationships xmlns="http://schemas.openxmlformats.org/package/2006/relationships"><Relationship Id="rId1" Type="http://schemas.openxmlformats.org/officeDocument/2006/relationships/hyperlink" Target="https://github.com/tc39/proposal-private-fields" TargetMode="External"/><Relationship Id="rId2" Type="http://schemas.openxmlformats.org/officeDocument/2006/relationships/slideLayout" Target="../slideLayouts/slideLayout15.xml"/>
</Relationships>
</file>

<file path=ppt/slides/_rels/slide43.xml.rels><?xml version="1.0" encoding="UTF-8"?>
<Relationships xmlns="http://schemas.openxmlformats.org/package/2006/relationships"><Relationship Id="rId1" Type="http://schemas.openxmlformats.org/officeDocument/2006/relationships/hyperlink" Target="https://www.sitepoint.com/javascript-private-class-fields/" TargetMode="External"/><Relationship Id="rId2" Type="http://schemas.openxmlformats.org/officeDocument/2006/relationships/slideLayout" Target="../slideLayouts/slideLayout1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5.xml.rels><?xml version="1.0" encoding="UTF-8"?>
<Relationships xmlns="http://schemas.openxmlformats.org/package/2006/relationships"><Relationship Id="rId1" Type="http://schemas.openxmlformats.org/officeDocument/2006/relationships/hyperlink" Target="https://codepen.io/fullstackccu/pen/NmbNxy" TargetMode="External"/><Relationship Id="rId2" Type="http://schemas.openxmlformats.org/officeDocument/2006/relationships/image" Target="../media/image23.png"/><Relationship Id="rId3" Type="http://schemas.openxmlformats.org/officeDocument/2006/relationships/slideLayout" Target="../slideLayouts/slideLayout15.xml"/>
</Relationships>
</file>

<file path=ppt/slides/_rels/slide4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5.xml"/>
</Relationships>
</file>

<file path=ppt/slides/_rels/slide4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5.xml"/>
</Relationships>
</file>

<file path=ppt/slides/_rels/slide4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5.xml"/>
</Relationships>
</file>

<file path=ppt/slides/_rels/slide4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hyperlink" Target="https://www.paulirish.com/2012/why-moving-elements-with-translate-is-better-than-posabs-topleft/" TargetMode="External"/><Relationship Id="rId2" Type="http://schemas.openxmlformats.org/officeDocument/2006/relationships/hyperlink" Target="http://codepen.io/paulirish/pen/nkwKs" TargetMode="External"/><Relationship Id="rId3" Type="http://schemas.openxmlformats.org/officeDocument/2006/relationships/hyperlink" Target="http://codepen.io/paulirish/pen/LsxyF" TargetMode="External"/><Relationship Id="rId4" Type="http://schemas.openxmlformats.org/officeDocument/2006/relationships/slideLayout" Target="../slideLayouts/slideLayout15.xml"/>
</Relationships>
</file>

<file path=ppt/slides/_rels/slide50.xml.rels><?xml version="1.0" encoding="UTF-8"?>
<Relationships xmlns="http://schemas.openxmlformats.org/package/2006/relationships"><Relationship Id="rId1" Type="http://schemas.openxmlformats.org/officeDocument/2006/relationships/hyperlink" Target="https://codepen.io/fullstackccu/project/full/ZqqBOy" TargetMode="External"/><Relationship Id="rId2" Type="http://schemas.openxmlformats.org/officeDocument/2006/relationships/hyperlink" Target="https://2b836255dfcb4b179191bec1d1d4a161.production.codepen.codes/" TargetMode="External"/><Relationship Id="rId3" Type="http://schemas.openxmlformats.org/officeDocument/2006/relationships/image" Target="../media/image29.png"/><Relationship Id="rId4" Type="http://schemas.openxmlformats.org/officeDocument/2006/relationships/slideLayout" Target="../slideLayouts/slideLayout15.xml"/>
</Relationships>
</file>

<file path=ppt/slides/_rels/slide51.xml.rels><?xml version="1.0" encoding="UTF-8"?>
<Relationships xmlns="http://schemas.openxmlformats.org/package/2006/relationships"><Relationship Id="rId1" Type="http://schemas.openxmlformats.org/officeDocument/2006/relationships/hyperlink" Target="https://developer.mozilla.org/en-US/docs/Web/JavaScript/Reference/Operators/this" TargetMode="External"/><Relationship Id="rId2" Type="http://schemas.openxmlformats.org/officeDocument/2006/relationships/hyperlink" Target="https://developer.mozilla.org/en-US/docs/Web/JavaScript/Reference/Operators/this#As_a_DOM_event_handler" TargetMode="External"/><Relationship Id="rId3" Type="http://schemas.openxmlformats.org/officeDocument/2006/relationships/slideLayout" Target="../slideLayouts/slideLayout15.xml"/>
</Relationships>
</file>

<file path=ppt/slides/_rels/slide5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5.xml"/>
</Relationships>
</file>

<file path=ppt/slides/_rels/slide5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5.xml"/>
</Relationships>
</file>

<file path=ppt/slides/_rels/slide54.xml.rels><?xml version="1.0" encoding="UTF-8"?>
<Relationships xmlns="http://schemas.openxmlformats.org/package/2006/relationships"><Relationship Id="rId1" Type="http://schemas.openxmlformats.org/officeDocument/2006/relationships/hyperlink" Target="https://codepen.io/fullstackccu/project/full/ZqqBOy" TargetMode="External"/><Relationship Id="rId2" Type="http://schemas.openxmlformats.org/officeDocument/2006/relationships/hyperlink" Target="https://2b836255dfcb4b179191bec1d1d4a161.production.codepen.codes/" TargetMode="Externa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5.xml"/>
</Relationships>
</file>

<file path=ppt/slides/_rels/slide5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3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7.xml.rels><?xml version="1.0" encoding="UTF-8"?>
<Relationships xmlns="http://schemas.openxmlformats.org/package/2006/relationships"><Relationship Id="rId1" Type="http://schemas.openxmlformats.org/officeDocument/2006/relationships/hyperlink" Target="https://fullstackccu.github.io/lectures/12/ex3/index.html" TargetMode="External"/><Relationship Id="rId2" Type="http://schemas.openxmlformats.org/officeDocument/2006/relationships/image" Target="../media/image36.png"/><Relationship Id="rId3" Type="http://schemas.openxmlformats.org/officeDocument/2006/relationships/slideLayout" Target="../slideLayouts/slideLayout15.xml"/>
</Relationships>
</file>

<file path=ppt/slides/_rels/slide58.xml.rels><?xml version="1.0" encoding="UTF-8"?>
<Relationships xmlns="http://schemas.openxmlformats.org/package/2006/relationships"><Relationship Id="rId1" Type="http://schemas.openxmlformats.org/officeDocument/2006/relationships/hyperlink" Target="https://fullstackccu.github.io/lectures/12/ex3/index.html" TargetMode="External"/><Relationship Id="rId2" Type="http://schemas.openxmlformats.org/officeDocument/2006/relationships/slideLayout" Target="../slideLayouts/slideLayout15.xml"/>
</Relationships>
</file>

<file path=ppt/slides/_rels/slide59.xml.rels><?xml version="1.0" encoding="UTF-8"?>
<Relationships xmlns="http://schemas.openxmlformats.org/package/2006/relationships"><Relationship Id="rId1" Type="http://schemas.openxmlformats.org/officeDocument/2006/relationships/hyperlink" Target="https://fullstackccu.github.io/lectures/12/ex3/index.html" TargetMode="External"/><Relationship Id="rId2" Type="http://schemas.openxmlformats.org/officeDocument/2006/relationships/image" Target="../media/image37.png"/><Relationship Id="rId3"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hyperlink" Target="https://codepen.io/fullstackccu/pen/pBaPGm" TargetMode="External"/><Relationship Id="rId2" Type="http://schemas.openxmlformats.org/officeDocument/2006/relationships/image" Target="../media/image13.png"/><Relationship Id="rId3" Type="http://schemas.openxmlformats.org/officeDocument/2006/relationships/slideLayout" Target="../slideLayouts/slideLayout1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1.xml.rels><?xml version="1.0" encoding="UTF-8"?>
<Relationships xmlns="http://schemas.openxmlformats.org/package/2006/relationships"><Relationship Id="rId1" Type="http://schemas.openxmlformats.org/officeDocument/2006/relationships/hyperlink" Target="https://developer.mozilla.org/en-US/docs/Web/Guide/Events/Creating_and_triggering_events" TargetMode="External"/><Relationship Id="rId2" Type="http://schemas.openxmlformats.org/officeDocument/2006/relationships/slideLayout" Target="../slideLayouts/slideLayout15.xml"/>
</Relationships>
</file>

<file path=ppt/slides/_rels/slide62.xml.rels><?xml version="1.0" encoding="UTF-8"?>
<Relationships xmlns="http://schemas.openxmlformats.org/package/2006/relationships"><Relationship Id="rId1" Type="http://schemas.openxmlformats.org/officeDocument/2006/relationships/hyperlink" Target="https://codepen.io/bee-arcade/project/editor/AbJmLA/#" TargetMode="External"/><Relationship Id="rId2" Type="http://schemas.openxmlformats.org/officeDocument/2006/relationships/hyperlink" Target="https://0851ba8817224b3f8d17e7221ae2c63f.production.codepen.codes/" TargetMode="External"/><Relationship Id="rId3"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hyperlink" Target="https://developer.mozilla.org/en-US/docs/Web/API/Event/preventDefault" TargetMode="External"/><Relationship Id="rId2" Type="http://schemas.openxmlformats.org/officeDocument/2006/relationships/image" Target="../media/image14.png"/><Relationship Id="rId3"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hyperlink" Target="https://codepen.io/fullstackccu/pen/VNQWyd" TargetMode="External"/><Relationship Id="rId2" Type="http://schemas.openxmlformats.org/officeDocument/2006/relationships/image" Target="../media/image15.png"/><Relationship Id="rId3"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hyperlink" Target="https://codepen.io/fullstackccu/pen/VNQWyd" TargetMode="External"/><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220680" y="1074600"/>
            <a:ext cx="8520120" cy="2736360"/>
          </a:xfrm>
          <a:prstGeom prst="rect">
            <a:avLst/>
          </a:prstGeom>
          <a:noFill/>
          <a:ln>
            <a:noFill/>
          </a:ln>
        </p:spPr>
        <p:txBody>
          <a:bodyPr tIns="91440" bIns="91440" anchor="b"/>
          <a:p>
            <a:pPr algn="ctr">
              <a:lnSpc>
                <a:spcPct val="100000"/>
              </a:lnSpc>
            </a:pPr>
            <a:r>
              <a:rPr b="0" lang="en-US" sz="5200" spc="-1" strike="noStrike">
                <a:solidFill>
                  <a:srgbClr val="000000"/>
                </a:solidFill>
                <a:uFill>
                  <a:solidFill>
                    <a:srgbClr val="ffffff"/>
                  </a:solidFill>
                </a:uFill>
                <a:latin typeface="Montserrat"/>
                <a:ea typeface="Montserrat"/>
              </a:rPr>
              <a:t>4102165:</a:t>
            </a:r>
            <a:r>
              <a:rPr b="0" lang="en-US" sz="5200" spc="-1" strike="noStrike">
                <a:solidFill>
                  <a:srgbClr val="000000"/>
                </a:solidFill>
                <a:uFill>
                  <a:solidFill>
                    <a:srgbClr val="ffffff"/>
                  </a:solidFill>
                </a:uFill>
                <a:latin typeface="Montserrat"/>
                <a:ea typeface="Montserrat"/>
              </a:rPr>
              <a:t>
</a:t>
            </a:r>
            <a:r>
              <a:rPr b="0" lang="en-US" sz="4400" spc="-1" strike="noStrike">
                <a:solidFill>
                  <a:srgbClr val="000000"/>
                </a:solidFill>
                <a:uFill>
                  <a:solidFill>
                    <a:srgbClr val="ffffff"/>
                  </a:solidFill>
                </a:uFill>
                <a:latin typeface="Montserrat"/>
                <a:ea typeface="Montserrat"/>
              </a:rPr>
              <a:t>Full Stack Web Development Fundamentals</a:t>
            </a:r>
            <a:endParaRPr b="0" lang="en-US" sz="1400" spc="-1" strike="noStrike">
              <a:solidFill>
                <a:srgbClr val="000000"/>
              </a:solidFill>
              <a:uFill>
                <a:solidFill>
                  <a:srgbClr val="ffffff"/>
                </a:solidFill>
              </a:uFill>
              <a:latin typeface="Arial"/>
            </a:endParaRPr>
          </a:p>
        </p:txBody>
      </p:sp>
      <p:sp>
        <p:nvSpPr>
          <p:cNvPr id="187" name="TextShape 2"/>
          <p:cNvSpPr txBox="1"/>
          <p:nvPr/>
        </p:nvSpPr>
        <p:spPr>
          <a:xfrm>
            <a:off x="311760" y="3811320"/>
            <a:ext cx="8520120" cy="1971720"/>
          </a:xfrm>
          <a:prstGeom prst="rect">
            <a:avLst/>
          </a:prstGeom>
          <a:noFill/>
          <a:ln>
            <a:noFill/>
          </a:ln>
        </p:spPr>
        <p:txBody>
          <a:bodyPr tIns="91440" bIns="91440"/>
          <a:p>
            <a:pPr algn="ctr">
              <a:lnSpc>
                <a:spcPct val="100000"/>
              </a:lnSpc>
            </a:pPr>
            <a:r>
              <a:rPr b="0" lang="en-US" sz="2800" spc="-1" strike="noStrike">
                <a:solidFill>
                  <a:srgbClr val="595959"/>
                </a:solidFill>
                <a:uFill>
                  <a:solidFill>
                    <a:srgbClr val="ffffff"/>
                  </a:solidFill>
                </a:uFill>
                <a:latin typeface="Montserrat"/>
                <a:ea typeface="Montserrat"/>
              </a:rPr>
              <a:t>Spring 2019</a:t>
            </a:r>
            <a:endParaRPr b="0" lang="en-US" sz="3200" spc="-1" strike="noStrike">
              <a:solidFill>
                <a:srgbClr val="000000"/>
              </a:solidFill>
              <a:uFill>
                <a:solidFill>
                  <a:srgbClr val="ffffff"/>
                </a:solidFill>
              </a:uFill>
              <a:latin typeface="Arial"/>
            </a:endParaRPr>
          </a:p>
          <a:p>
            <a:pPr algn="ctr">
              <a:lnSpc>
                <a:spcPct val="100000"/>
              </a:lnSpc>
            </a:pPr>
            <a:endParaRPr b="0" lang="en-US" sz="3200" spc="-1" strike="noStrike">
              <a:solidFill>
                <a:srgbClr val="000000"/>
              </a:solidFill>
              <a:uFill>
                <a:solidFill>
                  <a:srgbClr val="ffffff"/>
                </a:solidFill>
              </a:uFill>
              <a:latin typeface="Arial"/>
            </a:endParaRPr>
          </a:p>
          <a:p>
            <a:pPr algn="ctr">
              <a:lnSpc>
                <a:spcPct val="100000"/>
              </a:lnSpc>
            </a:pPr>
            <a:r>
              <a:rPr b="0" lang="en-US" sz="2800" spc="-1" strike="noStrike">
                <a:solidFill>
                  <a:srgbClr val="595959"/>
                </a:solidFill>
                <a:uFill>
                  <a:solidFill>
                    <a:srgbClr val="ffffff"/>
                  </a:solidFill>
                </a:uFill>
                <a:latin typeface="Montserrat"/>
                <a:ea typeface="Montserrat"/>
              </a:rPr>
              <a:t>簡立仁 </a:t>
            </a:r>
            <a:r>
              <a:rPr b="0" lang="en-US" sz="2800" spc="-1" strike="noStrike">
                <a:solidFill>
                  <a:srgbClr val="595959"/>
                </a:solidFill>
                <a:uFill>
                  <a:solidFill>
                    <a:srgbClr val="ffffff"/>
                  </a:solidFill>
                </a:uFill>
                <a:latin typeface="Montserrat"/>
                <a:ea typeface="Montserrat"/>
              </a:rPr>
              <a:t>Li-Ren Chien</a:t>
            </a:r>
            <a:endParaRPr b="0" lang="en-US" sz="3200" spc="-1" strike="noStrike">
              <a:solidFill>
                <a:srgbClr val="000000"/>
              </a:solidFill>
              <a:uFill>
                <a:solidFill>
                  <a:srgbClr val="ffffff"/>
                </a:solidFill>
              </a:uFill>
              <a:latin typeface="Arial"/>
            </a:endParaRPr>
          </a:p>
          <a:p>
            <a:pPr algn="ctr">
              <a:lnSpc>
                <a:spcPct val="100000"/>
              </a:lnSpc>
            </a:pPr>
            <a:r>
              <a:rPr b="0" lang="en-US" sz="2800" spc="-1" strike="noStrike">
                <a:solidFill>
                  <a:srgbClr val="595959"/>
                </a:solidFill>
                <a:uFill>
                  <a:solidFill>
                    <a:srgbClr val="ffffff"/>
                  </a:solidFill>
                </a:uFill>
                <a:latin typeface="Montserrat"/>
                <a:ea typeface="Montserrat"/>
              </a:rPr>
              <a:t>ccumouse@gmail.com</a:t>
            </a:r>
            <a:endParaRPr b="0" lang="en-U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Google Shape;134;p22" descr=""/>
          <p:cNvPicPr/>
          <p:nvPr/>
        </p:nvPicPr>
        <p:blipFill>
          <a:blip r:embed="rId1"/>
          <a:srcRect l="12544" t="0" r="-12544" b="36062"/>
          <a:stretch/>
        </p:blipFill>
        <p:spPr>
          <a:xfrm>
            <a:off x="1168920" y="2100600"/>
            <a:ext cx="6437520" cy="2224800"/>
          </a:xfrm>
          <a:prstGeom prst="rect">
            <a:avLst/>
          </a:prstGeom>
          <a:ln w="38160">
            <a:solidFill>
              <a:srgbClr val="595959"/>
            </a:solidFill>
            <a:round/>
          </a:ln>
        </p:spPr>
      </p:pic>
      <p:sp>
        <p:nvSpPr>
          <p:cNvPr id="23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Dragon walk bug (</a:t>
            </a:r>
            <a:r>
              <a:rPr b="0" lang="en-US" sz="3600" spc="-1" strike="noStrike" u="sng">
                <a:solidFill>
                  <a:srgbClr val="0097a7"/>
                </a:solidFill>
                <a:uFill>
                  <a:solidFill>
                    <a:srgbClr val="ffffff"/>
                  </a:solidFill>
                </a:uFill>
                <a:latin typeface="Montserrat"/>
                <a:ea typeface="Montserrat"/>
                <a:hlinkClick r:id="rId2"/>
              </a:rPr>
              <a:t>buggy code</a:t>
            </a:r>
            <a:r>
              <a:rPr b="0" lang="en-US" sz="3600" spc="-1" strike="noStrike">
                <a:solidFill>
                  <a:srgbClr val="000000"/>
                </a:solidFill>
                <a:uFill>
                  <a:solidFill>
                    <a:srgbClr val="ffffff"/>
                  </a:solidFill>
                </a:uFill>
                <a:latin typeface="Montserrat"/>
                <a:ea typeface="Montserrat"/>
              </a:rPr>
              <a:t>)</a:t>
            </a:r>
            <a:endParaRPr b="0" lang="en-US" sz="1400" spc="-1" strike="noStrike">
              <a:solidFill>
                <a:srgbClr val="000000"/>
              </a:solidFill>
              <a:uFill>
                <a:solidFill>
                  <a:srgbClr val="ffffff"/>
                </a:solidFill>
              </a:uFill>
              <a:latin typeface="Arial"/>
            </a:endParaRPr>
          </a:p>
        </p:txBody>
      </p:sp>
      <p:sp>
        <p:nvSpPr>
          <p:cNvPr id="231" name="TextShape 2"/>
          <p:cNvSpPr txBox="1"/>
          <p:nvPr/>
        </p:nvSpPr>
        <p:spPr>
          <a:xfrm>
            <a:off x="1355400" y="4717800"/>
            <a:ext cx="5999760" cy="12920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Our buggy code moves our dragon from where it originally started, rather than from its newly translated position</a:t>
            </a:r>
            <a:endParaRPr b="0" lang="en-US" sz="1400" spc="-1" strike="noStrike">
              <a:solidFill>
                <a:srgbClr val="000000"/>
              </a:solidFill>
              <a:uFill>
                <a:solidFill>
                  <a:srgbClr val="ffffff"/>
                </a:solidFill>
              </a:uFill>
              <a:latin typeface="文泉驛微米黑"/>
            </a:endParaRPr>
          </a:p>
        </p:txBody>
      </p:sp>
      <p:sp>
        <p:nvSpPr>
          <p:cNvPr id="232" name="CustomShape 3"/>
          <p:cNvSpPr/>
          <p:nvPr/>
        </p:nvSpPr>
        <p:spPr>
          <a:xfrm>
            <a:off x="4295520" y="3285720"/>
            <a:ext cx="150120" cy="150120"/>
          </a:xfrm>
          <a:prstGeom prst="ellipse">
            <a:avLst/>
          </a:prstGeom>
          <a:solidFill>
            <a:srgbClr val="ff0000"/>
          </a:solidFill>
          <a:ln w="9360">
            <a:solidFill>
              <a:srgbClr val="595959"/>
            </a:solidFill>
            <a:round/>
          </a:ln>
        </p:spPr>
        <p:style>
          <a:lnRef idx="0"/>
          <a:fillRef idx="0"/>
          <a:effectRef idx="0"/>
          <a:fontRef idx="minor"/>
        </p:style>
      </p:sp>
      <p:sp>
        <p:nvSpPr>
          <p:cNvPr id="233" name="CustomShape 4"/>
          <p:cNvSpPr/>
          <p:nvPr/>
        </p:nvSpPr>
        <p:spPr>
          <a:xfrm>
            <a:off x="5591160" y="3285720"/>
            <a:ext cx="150120" cy="150120"/>
          </a:xfrm>
          <a:prstGeom prst="ellipse">
            <a:avLst/>
          </a:prstGeom>
          <a:solidFill>
            <a:srgbClr val="38761d"/>
          </a:solidFill>
          <a:ln w="9360">
            <a:solidFill>
              <a:srgbClr val="595959"/>
            </a:solidFill>
            <a:round/>
          </a:ln>
        </p:spPr>
        <p:style>
          <a:lnRef idx="0"/>
          <a:fillRef idx="0"/>
          <a:effectRef idx="0"/>
          <a:fontRef idx="minor"/>
        </p:style>
      </p:sp>
      <p:sp>
        <p:nvSpPr>
          <p:cNvPr id="234" name="CustomShape 5"/>
          <p:cNvSpPr/>
          <p:nvPr/>
        </p:nvSpPr>
        <p:spPr>
          <a:xfrm>
            <a:off x="4446360" y="3360960"/>
            <a:ext cx="1130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35" name="CustomShape 6"/>
          <p:cNvSpPr/>
          <p:nvPr/>
        </p:nvSpPr>
        <p:spPr>
          <a:xfrm>
            <a:off x="1169640" y="268704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100px</a:t>
            </a:r>
            <a:endParaRPr b="0" lang="en-US" sz="1800" spc="-1" strike="noStrike">
              <a:solidFill>
                <a:srgbClr val="000000"/>
              </a:solidFill>
              <a:uFill>
                <a:solidFill>
                  <a:srgbClr val="ffffff"/>
                </a:solidFill>
              </a:uFill>
              <a:latin typeface="Arial"/>
            </a:endParaRPr>
          </a:p>
        </p:txBody>
      </p:sp>
      <p:sp>
        <p:nvSpPr>
          <p:cNvPr id="236" name="CustomShape 7"/>
          <p:cNvSpPr/>
          <p:nvPr/>
        </p:nvSpPr>
        <p:spPr>
          <a:xfrm>
            <a:off x="1169640" y="3285000"/>
            <a:ext cx="1130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37" name="CustomShape 8"/>
          <p:cNvSpPr/>
          <p:nvPr/>
        </p:nvSpPr>
        <p:spPr>
          <a:xfrm>
            <a:off x="6822720" y="3824280"/>
            <a:ext cx="783720" cy="501120"/>
          </a:xfrm>
          <a:prstGeom prst="rect">
            <a:avLst/>
          </a:prstGeom>
          <a:solidFill>
            <a:srgbClr val="d3d3d3"/>
          </a:solidFill>
          <a:ln>
            <a:noFill/>
          </a:ln>
        </p:spPr>
        <p:style>
          <a:lnRef idx="0"/>
          <a:fillRef idx="0"/>
          <a:effectRef idx="0"/>
          <a:fontRef idx="minor"/>
        </p:style>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Dragon walk bug fix</a:t>
            </a:r>
            <a:endParaRPr b="0" lang="en-US" sz="1400" spc="-1" strike="noStrike">
              <a:solidFill>
                <a:srgbClr val="000000"/>
              </a:solidFill>
              <a:uFill>
                <a:solidFill>
                  <a:srgbClr val="ffffff"/>
                </a:solidFill>
              </a:uFill>
              <a:latin typeface="文泉驛微米黑"/>
            </a:endParaRPr>
          </a:p>
        </p:txBody>
      </p:sp>
      <p:pic>
        <p:nvPicPr>
          <p:cNvPr id="239" name="Google Shape;148;p23" descr=""/>
          <p:cNvPicPr/>
          <p:nvPr/>
        </p:nvPicPr>
        <p:blipFill>
          <a:blip r:embed="rId1"/>
          <a:srcRect l="0" t="0" r="0" b="36062"/>
          <a:stretch/>
        </p:blipFill>
        <p:spPr>
          <a:xfrm>
            <a:off x="1168920" y="2100600"/>
            <a:ext cx="6437520" cy="2224800"/>
          </a:xfrm>
          <a:prstGeom prst="rect">
            <a:avLst/>
          </a:prstGeom>
          <a:ln w="38160">
            <a:solidFill>
              <a:srgbClr val="595959"/>
            </a:solidFill>
            <a:round/>
          </a:ln>
        </p:spPr>
      </p:pic>
      <p:sp>
        <p:nvSpPr>
          <p:cNvPr id="240" name="CustomShape 2"/>
          <p:cNvSpPr/>
          <p:nvPr/>
        </p:nvSpPr>
        <p:spPr>
          <a:xfrm>
            <a:off x="1160640" y="3222000"/>
            <a:ext cx="1778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41" name="CustomShape 3"/>
          <p:cNvSpPr/>
          <p:nvPr/>
        </p:nvSpPr>
        <p:spPr>
          <a:xfrm>
            <a:off x="1582920" y="257724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174px</a:t>
            </a:r>
            <a:endParaRPr b="0" lang="en-US" sz="1800" spc="-1" strike="noStrike">
              <a:solidFill>
                <a:srgbClr val="000000"/>
              </a:solidFill>
              <a:uFill>
                <a:solidFill>
                  <a:srgbClr val="ffffff"/>
                </a:solidFill>
              </a:uFill>
              <a:latin typeface="Arial"/>
            </a:endParaRPr>
          </a:p>
        </p:txBody>
      </p:sp>
      <p:sp>
        <p:nvSpPr>
          <p:cNvPr id="242" name="TextShape 4"/>
          <p:cNvSpPr txBox="1"/>
          <p:nvPr/>
        </p:nvSpPr>
        <p:spPr>
          <a:xfrm>
            <a:off x="1355400" y="4717800"/>
            <a:ext cx="6029640" cy="12920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What we actually want to do is move our dragon 100px from where it was last dragged.</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
        <p:nvSpPr>
          <p:cNvPr id="243" name="CustomShape 5"/>
          <p:cNvSpPr/>
          <p:nvPr/>
        </p:nvSpPr>
        <p:spPr>
          <a:xfrm>
            <a:off x="4295520" y="3285720"/>
            <a:ext cx="150120" cy="150120"/>
          </a:xfrm>
          <a:prstGeom prst="ellipse">
            <a:avLst/>
          </a:prstGeom>
          <a:solidFill>
            <a:srgbClr val="ff0000"/>
          </a:solidFill>
          <a:ln w="9360">
            <a:solidFill>
              <a:srgbClr val="595959"/>
            </a:solidFill>
            <a:round/>
          </a:ln>
        </p:spPr>
        <p:style>
          <a:lnRef idx="0"/>
          <a:fillRef idx="0"/>
          <a:effectRef idx="0"/>
          <a:fontRef idx="minor"/>
        </p:style>
      </p:sp>
      <p:sp>
        <p:nvSpPr>
          <p:cNvPr id="244" name="CustomShape 6"/>
          <p:cNvSpPr/>
          <p:nvPr/>
        </p:nvSpPr>
        <p:spPr>
          <a:xfrm>
            <a:off x="5591160" y="3285720"/>
            <a:ext cx="150120" cy="150120"/>
          </a:xfrm>
          <a:prstGeom prst="ellipse">
            <a:avLst/>
          </a:prstGeom>
          <a:solidFill>
            <a:srgbClr val="38761d"/>
          </a:solidFill>
          <a:ln w="9360">
            <a:solidFill>
              <a:srgbClr val="595959"/>
            </a:solidFill>
            <a:round/>
          </a:ln>
        </p:spPr>
        <p:style>
          <a:lnRef idx="0"/>
          <a:fillRef idx="0"/>
          <a:effectRef idx="0"/>
          <a:fontRef idx="minor"/>
        </p:style>
      </p:sp>
      <p:sp>
        <p:nvSpPr>
          <p:cNvPr id="245" name="CustomShape 7"/>
          <p:cNvSpPr/>
          <p:nvPr/>
        </p:nvSpPr>
        <p:spPr>
          <a:xfrm>
            <a:off x="4446360" y="3360960"/>
            <a:ext cx="1130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46" name="CustomShape 8"/>
          <p:cNvSpPr/>
          <p:nvPr/>
        </p:nvSpPr>
        <p:spPr>
          <a:xfrm>
            <a:off x="4691160" y="280260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100px</a:t>
            </a:r>
            <a:endParaRPr b="0" lang="en-US"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Google Shape;160;p24" descr=""/>
          <p:cNvPicPr/>
          <p:nvPr/>
        </p:nvPicPr>
        <p:blipFill>
          <a:blip r:embed=""/>
          <a:srcRect l="-2147483648" t="-2147483648" r="-2147483648" b="-2147483648"/>
          <a:stretch/>
        </p:blipFill>
        <p:spPr>
          <a:xfrm>
            <a:off x="1168920" y="2100600"/>
            <a:ext cx="6437520" cy="2224800"/>
          </a:xfrm>
          <a:prstGeom prst="rect">
            <a:avLst/>
          </a:prstGeom>
          <a:ln w="38160">
            <a:solidFill>
              <a:srgbClr val="595959"/>
            </a:solidFill>
            <a:round/>
          </a:ln>
        </p:spPr>
      </p:pic>
      <p:sp>
        <p:nvSpPr>
          <p:cNvPr id="24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Dragon walk bug fix</a:t>
            </a:r>
            <a:endParaRPr b="0" lang="en-US" sz="1400" spc="-1" strike="noStrike">
              <a:solidFill>
                <a:srgbClr val="000000"/>
              </a:solidFill>
              <a:uFill>
                <a:solidFill>
                  <a:srgbClr val="ffffff"/>
                </a:solidFill>
              </a:uFill>
              <a:latin typeface="文泉驛微米黑"/>
            </a:endParaRPr>
          </a:p>
        </p:txBody>
      </p:sp>
      <p:pic>
        <p:nvPicPr>
          <p:cNvPr id="249" name="Google Shape;162;p24" descr=""/>
          <p:cNvPicPr/>
          <p:nvPr/>
        </p:nvPicPr>
        <p:blipFill>
          <a:blip r:embed=""/>
          <a:srcRect l="-2147483648" t="-2147483648" r="-2147483648" b="-2147483648"/>
          <a:stretch/>
        </p:blipFill>
        <p:spPr>
          <a:xfrm>
            <a:off x="2396520" y="2100600"/>
            <a:ext cx="5209560" cy="2224800"/>
          </a:xfrm>
          <a:prstGeom prst="rect">
            <a:avLst/>
          </a:prstGeom>
          <a:ln>
            <a:noFill/>
          </a:ln>
        </p:spPr>
      </p:pic>
      <p:sp>
        <p:nvSpPr>
          <p:cNvPr id="250" name="CustomShape 2"/>
          <p:cNvSpPr/>
          <p:nvPr/>
        </p:nvSpPr>
        <p:spPr>
          <a:xfrm>
            <a:off x="1160640" y="3222000"/>
            <a:ext cx="1778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51" name="CustomShape 3"/>
          <p:cNvSpPr/>
          <p:nvPr/>
        </p:nvSpPr>
        <p:spPr>
          <a:xfrm>
            <a:off x="1582920" y="257724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174px</a:t>
            </a:r>
            <a:endParaRPr b="0" lang="en-US" sz="1800" spc="-1" strike="noStrike">
              <a:solidFill>
                <a:srgbClr val="000000"/>
              </a:solidFill>
              <a:uFill>
                <a:solidFill>
                  <a:srgbClr val="ffffff"/>
                </a:solidFill>
              </a:uFill>
              <a:latin typeface="Arial"/>
            </a:endParaRPr>
          </a:p>
        </p:txBody>
      </p:sp>
      <p:sp>
        <p:nvSpPr>
          <p:cNvPr id="252" name="CustomShape 4"/>
          <p:cNvSpPr/>
          <p:nvPr/>
        </p:nvSpPr>
        <p:spPr>
          <a:xfrm>
            <a:off x="4295520" y="3285720"/>
            <a:ext cx="150120" cy="150120"/>
          </a:xfrm>
          <a:prstGeom prst="ellipse">
            <a:avLst/>
          </a:prstGeom>
          <a:solidFill>
            <a:srgbClr val="ff0000"/>
          </a:solidFill>
          <a:ln w="9360">
            <a:solidFill>
              <a:srgbClr val="595959"/>
            </a:solidFill>
            <a:round/>
          </a:ln>
        </p:spPr>
        <p:style>
          <a:lnRef idx="0"/>
          <a:fillRef idx="0"/>
          <a:effectRef idx="0"/>
          <a:fontRef idx="minor"/>
        </p:style>
      </p:sp>
      <p:sp>
        <p:nvSpPr>
          <p:cNvPr id="253" name="CustomShape 5"/>
          <p:cNvSpPr/>
          <p:nvPr/>
        </p:nvSpPr>
        <p:spPr>
          <a:xfrm>
            <a:off x="5591160" y="3285720"/>
            <a:ext cx="150120" cy="150120"/>
          </a:xfrm>
          <a:prstGeom prst="ellipse">
            <a:avLst/>
          </a:prstGeom>
          <a:solidFill>
            <a:srgbClr val="38761d"/>
          </a:solidFill>
          <a:ln w="9360">
            <a:solidFill>
              <a:srgbClr val="595959"/>
            </a:solidFill>
            <a:round/>
          </a:ln>
        </p:spPr>
        <p:style>
          <a:lnRef idx="0"/>
          <a:fillRef idx="0"/>
          <a:effectRef idx="0"/>
          <a:fontRef idx="minor"/>
        </p:style>
      </p:sp>
      <p:sp>
        <p:nvSpPr>
          <p:cNvPr id="254" name="CustomShape 6"/>
          <p:cNvSpPr/>
          <p:nvPr/>
        </p:nvSpPr>
        <p:spPr>
          <a:xfrm>
            <a:off x="4446360" y="3360960"/>
            <a:ext cx="1130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55" name="CustomShape 7"/>
          <p:cNvSpPr/>
          <p:nvPr/>
        </p:nvSpPr>
        <p:spPr>
          <a:xfrm>
            <a:off x="2939400" y="3222000"/>
            <a:ext cx="1130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56" name="CustomShape 8"/>
          <p:cNvSpPr/>
          <p:nvPr/>
        </p:nvSpPr>
        <p:spPr>
          <a:xfrm>
            <a:off x="3137040" y="257724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100px</a:t>
            </a:r>
            <a:endParaRPr b="0" lang="en-US" sz="1800" spc="-1" strike="noStrike">
              <a:solidFill>
                <a:srgbClr val="000000"/>
              </a:solidFill>
              <a:uFill>
                <a:solidFill>
                  <a:srgbClr val="ffffff"/>
                </a:solidFill>
              </a:uFill>
              <a:latin typeface="Arial"/>
            </a:endParaRPr>
          </a:p>
        </p:txBody>
      </p:sp>
      <p:sp>
        <p:nvSpPr>
          <p:cNvPr id="257" name="TextShape 9"/>
          <p:cNvSpPr txBox="1"/>
          <p:nvPr/>
        </p:nvSpPr>
        <p:spPr>
          <a:xfrm>
            <a:off x="1355400" y="4717800"/>
            <a:ext cx="6029640" cy="129204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驛微米黑"/>
                <a:ea typeface="Calibri"/>
              </a:rPr>
              <a:t>What we actually want to do is move our dragon 100px from where it was last dragged.</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200" spc="-1" strike="noStrike">
                <a:solidFill>
                  <a:srgbClr val="434343"/>
                </a:solidFill>
                <a:uFill>
                  <a:solidFill>
                    <a:srgbClr val="ffffff"/>
                  </a:solidFill>
                </a:uFill>
                <a:latin typeface="文泉驛微米黑"/>
                <a:ea typeface="Calibri"/>
              </a:rPr>
              <a:t>Fixed code: </a:t>
            </a:r>
            <a:r>
              <a:rPr b="0" lang="en-US" sz="2200" spc="-1" strike="noStrike" u="sng">
                <a:solidFill>
                  <a:srgbClr val="0097a7"/>
                </a:solidFill>
                <a:uFill>
                  <a:solidFill>
                    <a:srgbClr val="ffffff"/>
                  </a:solidFill>
                </a:uFill>
                <a:latin typeface="文泉驛微米黑"/>
                <a:ea typeface="Calibri"/>
                <a:hlinkClick r:id="rId1"/>
              </a:rPr>
              <a:t>CodePen</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setPointerCapture()</a:t>
            </a:r>
            <a:endParaRPr b="0" lang="en-US" sz="1400" spc="-1" strike="noStrike">
              <a:solidFill>
                <a:srgbClr val="000000"/>
              </a:solidFill>
              <a:uFill>
                <a:solidFill>
                  <a:srgbClr val="ffffff"/>
                </a:solidFill>
              </a:uFill>
              <a:latin typeface="文泉驛微米黑"/>
            </a:endParaRPr>
          </a:p>
        </p:txBody>
      </p:sp>
      <p:sp>
        <p:nvSpPr>
          <p:cNvPr id="259" name="TextShape 2"/>
          <p:cNvSpPr txBox="1"/>
          <p:nvPr/>
        </p:nvSpPr>
        <p:spPr>
          <a:xfrm>
            <a:off x="782640" y="1560240"/>
            <a:ext cx="7578360" cy="14691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To listen to pointer events that occur when the pointer goes offscreen, call </a:t>
            </a:r>
            <a:r>
              <a:rPr b="0" lang="en-US" sz="2400" spc="-1" strike="noStrike" u="sng">
                <a:solidFill>
                  <a:srgbClr val="0097a7"/>
                </a:solidFill>
                <a:uFill>
                  <a:solidFill>
                    <a:srgbClr val="ffffff"/>
                  </a:solidFill>
                </a:uFill>
                <a:latin typeface="文泉驛微米黑"/>
                <a:ea typeface="Consolas"/>
                <a:hlinkClick r:id="rId1"/>
              </a:rPr>
              <a:t>setPointerCapture</a:t>
            </a:r>
            <a:r>
              <a:rPr b="0" lang="en-US" sz="2400" spc="-1" strike="noStrike">
                <a:solidFill>
                  <a:srgbClr val="434343"/>
                </a:solidFill>
                <a:uFill>
                  <a:solidFill>
                    <a:srgbClr val="ffffff"/>
                  </a:solidFill>
                </a:uFill>
                <a:latin typeface="文泉驛微米黑"/>
                <a:ea typeface="Calibri"/>
              </a:rPr>
              <a:t> on the target you want to keep tracking:</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
        <p:nvSpPr>
          <p:cNvPr id="260" name="CustomShape 3"/>
          <p:cNvSpPr/>
          <p:nvPr/>
        </p:nvSpPr>
        <p:spPr>
          <a:xfrm>
            <a:off x="782640" y="3029760"/>
            <a:ext cx="8064720" cy="1386360"/>
          </a:xfrm>
          <a:prstGeom prst="rect">
            <a:avLst/>
          </a:prstGeom>
          <a:noFill/>
          <a:ln>
            <a:noFill/>
          </a:ln>
        </p:spPr>
        <p:style>
          <a:lnRef idx="0"/>
          <a:fillRef idx="0"/>
          <a:effectRef idx="0"/>
          <a:fontRef idx="minor"/>
        </p:style>
        <p:txBody>
          <a:bodyPr tIns="91440" bIns="91440" anchor="ctr"/>
          <a:p>
            <a:pPr>
              <a:lnSpc>
                <a:spcPct val="115000"/>
              </a:lnSpc>
            </a:pPr>
            <a:r>
              <a:rPr b="0" lang="en-US" sz="2000" spc="-1" strike="noStrike">
                <a:solidFill>
                  <a:srgbClr val="434343"/>
                </a:solidFill>
                <a:uFill>
                  <a:solidFill>
                    <a:srgbClr val="ffffff"/>
                  </a:solidFill>
                </a:uFill>
                <a:latin typeface="文泉驛微米黑"/>
                <a:ea typeface="Consolas"/>
              </a:rPr>
              <a:t>event.currentTarget.setPointerCapture(event.pointerId);</a:t>
            </a:r>
            <a:endParaRPr b="0" lang="en-US" sz="1800" spc="-1" strike="noStrike">
              <a:solidFill>
                <a:srgbClr val="000000"/>
              </a:solidFill>
              <a:uFill>
                <a:solidFill>
                  <a:srgbClr val="ffffff"/>
                </a:solidFill>
              </a:uFill>
              <a:latin typeface="文泉驛微米黑"/>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2-D dragon walk</a:t>
            </a:r>
            <a:endParaRPr b="0" lang="en-US" sz="1400" spc="-1" strike="noStrike">
              <a:solidFill>
                <a:srgbClr val="000000"/>
              </a:solidFill>
              <a:uFill>
                <a:solidFill>
                  <a:srgbClr val="ffffff"/>
                </a:solidFill>
              </a:uFill>
              <a:latin typeface="文泉驛微米黑"/>
            </a:endParaRPr>
          </a:p>
        </p:txBody>
      </p:sp>
      <p:sp>
        <p:nvSpPr>
          <p:cNvPr id="262"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驛微米黑"/>
                <a:ea typeface="Calibri"/>
              </a:rPr>
              <a:t>We can make our dragon move in both the X and Y direction using the same technique for the Y-direction:</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alibri"/>
                <a:hlinkClick r:id="rId1"/>
              </a:rPr>
              <a:t>Solved CodePen for 2-D walk</a:t>
            </a:r>
            <a:r>
              <a:rPr b="0" lang="en-US" sz="2400" spc="-1" strike="noStrike">
                <a:solidFill>
                  <a:srgbClr val="434343"/>
                </a:solidFill>
                <a:uFill>
                  <a:solidFill>
                    <a:srgbClr val="ffffff"/>
                  </a:solidFill>
                </a:uFill>
                <a:latin typeface="文泉驛微米黑"/>
                <a:ea typeface="Calibri"/>
              </a:rPr>
              <a:t> </a:t>
            </a:r>
            <a:endParaRPr b="0" lang="en-US" sz="1400" spc="-1" strike="noStrike">
              <a:solidFill>
                <a:srgbClr val="000000"/>
              </a:solidFill>
              <a:uFill>
                <a:solidFill>
                  <a:srgbClr val="ffffff"/>
                </a:solidFill>
              </a:uFill>
              <a:latin typeface="Arial"/>
            </a:endParaRPr>
          </a:p>
        </p:txBody>
      </p:sp>
      <p:pic>
        <p:nvPicPr>
          <p:cNvPr id="263" name="Google Shape;184;p26" descr=""/>
          <p:cNvPicPr/>
          <p:nvPr/>
        </p:nvPicPr>
        <p:blipFill>
          <a:blip r:embed="rId2"/>
          <a:stretch/>
        </p:blipFill>
        <p:spPr>
          <a:xfrm>
            <a:off x="1681920" y="2680200"/>
            <a:ext cx="5779800" cy="2775600"/>
          </a:xfrm>
          <a:prstGeom prst="rect">
            <a:avLst/>
          </a:prstGeom>
          <a:ln w="38160">
            <a:solidFill>
              <a:srgbClr val="595959"/>
            </a:solidFill>
            <a:round/>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驛微米黑"/>
                <a:ea typeface="Montserrat"/>
              </a:rPr>
              <a:t>Back to our photo album example</a:t>
            </a:r>
            <a:endParaRPr b="0" lang="en-US" sz="1400" spc="-1" strike="noStrike">
              <a:solidFill>
                <a:srgbClr val="000000"/>
              </a:solidFill>
              <a:uFill>
                <a:solidFill>
                  <a:srgbClr val="ffffff"/>
                </a:solidFill>
              </a:uFill>
              <a:latin typeface="文泉驛微米黑"/>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style</a:t>
            </a:r>
            <a:r>
              <a:rPr b="0" lang="en-US" sz="3600" spc="-1" strike="noStrike">
                <a:solidFill>
                  <a:srgbClr val="000000"/>
                </a:solidFill>
                <a:uFill>
                  <a:solidFill>
                    <a:srgbClr val="ffffff"/>
                  </a:solidFill>
                </a:uFill>
                <a:latin typeface="文泉驛微米黑"/>
                <a:ea typeface="Montserrat"/>
              </a:rPr>
              <a:t> attribute</a:t>
            </a:r>
            <a:endParaRPr b="0" lang="en-US" sz="1400" spc="-1" strike="noStrike">
              <a:solidFill>
                <a:srgbClr val="000000"/>
              </a:solidFill>
              <a:uFill>
                <a:solidFill>
                  <a:srgbClr val="ffffff"/>
                </a:solidFill>
              </a:uFill>
              <a:latin typeface="文泉驛微米黑"/>
            </a:endParaRPr>
          </a:p>
        </p:txBody>
      </p:sp>
      <p:sp>
        <p:nvSpPr>
          <p:cNvPr id="266"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The </a:t>
            </a:r>
            <a:r>
              <a:rPr b="0" lang="en-US" sz="2400" spc="-1" strike="noStrike">
                <a:solidFill>
                  <a:srgbClr val="434343"/>
                </a:solidFill>
                <a:uFill>
                  <a:solidFill>
                    <a:srgbClr val="ffffff"/>
                  </a:solidFill>
                </a:uFill>
                <a:latin typeface="文泉驛微米黑"/>
                <a:ea typeface="Consolas"/>
              </a:rPr>
              <a:t>style</a:t>
            </a:r>
            <a:r>
              <a:rPr b="0" lang="en-US" sz="2400" spc="-1" strike="noStrike">
                <a:solidFill>
                  <a:srgbClr val="434343"/>
                </a:solidFill>
                <a:uFill>
                  <a:solidFill>
                    <a:srgbClr val="ffffff"/>
                  </a:solidFill>
                </a:uFill>
                <a:latin typeface="文泉驛微米黑"/>
                <a:ea typeface="Calibri"/>
              </a:rPr>
              <a:t> attribute has </a:t>
            </a:r>
            <a:r>
              <a:rPr b="1" lang="en-US" sz="2400" spc="-1" strike="noStrike">
                <a:solidFill>
                  <a:srgbClr val="434343"/>
                </a:solidFill>
                <a:uFill>
                  <a:solidFill>
                    <a:srgbClr val="ffffff"/>
                  </a:solidFill>
                </a:uFill>
                <a:latin typeface="文泉驛微米黑"/>
                <a:ea typeface="Calibri"/>
              </a:rPr>
              <a:t>higher precedence</a:t>
            </a:r>
            <a:r>
              <a:rPr b="0" lang="en-US" sz="2400" spc="-1" strike="noStrike">
                <a:solidFill>
                  <a:srgbClr val="434343"/>
                </a:solidFill>
                <a:uFill>
                  <a:solidFill>
                    <a:srgbClr val="ffffff"/>
                  </a:solidFill>
                </a:uFill>
                <a:latin typeface="文泉驛微米黑"/>
                <a:ea typeface="Calibri"/>
              </a:rPr>
              <a:t> than any CSS property.</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To undo a style set via the </a:t>
            </a:r>
            <a:r>
              <a:rPr b="0" lang="en-US" sz="2400" spc="-1" strike="noStrike">
                <a:solidFill>
                  <a:srgbClr val="434343"/>
                </a:solidFill>
                <a:uFill>
                  <a:solidFill>
                    <a:srgbClr val="ffffff"/>
                  </a:solidFill>
                </a:uFill>
                <a:latin typeface="文泉驛微米黑"/>
                <a:ea typeface="Consolas"/>
              </a:rPr>
              <a:t>style</a:t>
            </a:r>
            <a:r>
              <a:rPr b="0" lang="en-US" sz="2400" spc="-1" strike="noStrike">
                <a:solidFill>
                  <a:srgbClr val="434343"/>
                </a:solidFill>
                <a:uFill>
                  <a:solidFill>
                    <a:srgbClr val="ffffff"/>
                  </a:solidFill>
                </a:uFill>
                <a:latin typeface="文泉驛微米黑"/>
                <a:ea typeface="Calibri"/>
              </a:rPr>
              <a:t> attribute, you can set it to the empty string:</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gn="ctr">
              <a:lnSpc>
                <a:spcPct val="115000"/>
              </a:lnSpc>
            </a:pPr>
            <a:r>
              <a:rPr b="0" lang="en-US" sz="2400" spc="-1" strike="noStrike">
                <a:solidFill>
                  <a:srgbClr val="434343"/>
                </a:solidFill>
                <a:uFill>
                  <a:solidFill>
                    <a:srgbClr val="ffffff"/>
                  </a:solidFill>
                </a:uFill>
                <a:latin typeface="文泉驛微米黑"/>
                <a:ea typeface="Consolas"/>
              </a:rPr>
              <a:t>element.</a:t>
            </a:r>
            <a:r>
              <a:rPr b="1" lang="en-US" sz="2400" spc="-1" strike="noStrike">
                <a:solidFill>
                  <a:srgbClr val="434343"/>
                </a:solidFill>
                <a:uFill>
                  <a:solidFill>
                    <a:srgbClr val="ffffff"/>
                  </a:solidFill>
                </a:uFill>
                <a:latin typeface="文泉驛微米黑"/>
                <a:ea typeface="Consolas"/>
              </a:rPr>
              <a:t>style</a:t>
            </a:r>
            <a:r>
              <a:rPr b="0" lang="en-US" sz="2400" spc="-1" strike="noStrike">
                <a:solidFill>
                  <a:srgbClr val="434343"/>
                </a:solidFill>
                <a:uFill>
                  <a:solidFill>
                    <a:srgbClr val="ffffff"/>
                  </a:solidFill>
                </a:uFill>
                <a:latin typeface="文泉驛微米黑"/>
                <a:ea typeface="Consolas"/>
              </a:rPr>
              <a:t>.transform = '';</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Now the element will be styled according to any rules in the CSS file(s). </a:t>
            </a:r>
            <a:endParaRPr b="0" lang="en-US" sz="1400" spc="-1" strike="noStrike">
              <a:solidFill>
                <a:srgbClr val="000000"/>
              </a:solidFill>
              <a:uFill>
                <a:solidFill>
                  <a:srgbClr val="ffffff"/>
                </a:solidFill>
              </a:uFill>
              <a:latin typeface="文泉驛微米黑"/>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a:t>
            </a:r>
            <a:r>
              <a:rPr b="0" lang="en-US" sz="3600" spc="-1" strike="noStrike">
                <a:solidFill>
                  <a:srgbClr val="000000"/>
                </a:solidFill>
                <a:uFill>
                  <a:solidFill>
                    <a:srgbClr val="ffffff"/>
                  </a:solidFill>
                </a:uFill>
                <a:latin typeface="文泉驛微米黑"/>
                <a:ea typeface="Consolas"/>
              </a:rPr>
              <a:t>requestAnimationFrame</a:t>
            </a:r>
            <a:r>
              <a:rPr b="0" lang="en-US" sz="3600" spc="-1" strike="noStrike">
                <a:solidFill>
                  <a:srgbClr val="000000"/>
                </a:solidFill>
                <a:uFill>
                  <a:solidFill>
                    <a:srgbClr val="ffffff"/>
                  </a:solidFill>
                </a:uFill>
                <a:latin typeface="文泉驛微米黑"/>
                <a:ea typeface="Montserrat"/>
              </a:rPr>
              <a:t>)</a:t>
            </a:r>
            <a:endParaRPr b="0" lang="en-US" sz="1400" spc="-1" strike="noStrike">
              <a:solidFill>
                <a:srgbClr val="000000"/>
              </a:solidFill>
              <a:uFill>
                <a:solidFill>
                  <a:srgbClr val="ffffff"/>
                </a:solidFill>
              </a:uFill>
              <a:latin typeface="文泉驛微米黑"/>
            </a:endParaRPr>
          </a:p>
        </p:txBody>
      </p:sp>
      <p:sp>
        <p:nvSpPr>
          <p:cNvPr id="268"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(We are missing one key piece of getting smooth dragging motion, which is: </a:t>
            </a:r>
            <a:r>
              <a:rPr b="0" lang="en-US" sz="2400" spc="-1" strike="noStrike" u="sng">
                <a:solidFill>
                  <a:srgbClr val="0097a7"/>
                </a:solidFill>
                <a:uFill>
                  <a:solidFill>
                    <a:srgbClr val="ffffff"/>
                  </a:solidFill>
                </a:uFill>
                <a:latin typeface="文泉驛微米黑"/>
                <a:ea typeface="Consolas"/>
                <a:hlinkClick r:id="rId1"/>
              </a:rPr>
              <a:t>requestAnimationFrame</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However, using </a:t>
            </a:r>
            <a:r>
              <a:rPr b="0" lang="en-US" sz="2400" spc="-1" strike="noStrike">
                <a:solidFill>
                  <a:srgbClr val="434343"/>
                </a:solidFill>
                <a:uFill>
                  <a:solidFill>
                    <a:srgbClr val="ffffff"/>
                  </a:solidFill>
                </a:uFill>
                <a:latin typeface="文泉驛微米黑"/>
                <a:ea typeface="Consolas"/>
              </a:rPr>
              <a:t>requestAnimationFrame</a:t>
            </a:r>
            <a:r>
              <a:rPr b="0" lang="en-US" sz="2400" spc="-1" strike="noStrike">
                <a:solidFill>
                  <a:srgbClr val="434343"/>
                </a:solidFill>
                <a:uFill>
                  <a:solidFill>
                    <a:srgbClr val="ffffff"/>
                  </a:solidFill>
                </a:uFill>
                <a:latin typeface="文泉驛微米黑"/>
                <a:ea typeface="Calibri"/>
              </a:rPr>
              <a:t> well requires us to know a little bit more about the JavaScript event loop. Functional programming also helps. We'll get there next week!)</a:t>
            </a:r>
            <a:endParaRPr b="0" lang="en-US" sz="1400" spc="-1" strike="noStrike">
              <a:solidFill>
                <a:srgbClr val="000000"/>
              </a:solidFill>
              <a:uFill>
                <a:solidFill>
                  <a:srgbClr val="ffffff"/>
                </a:solidFill>
              </a:uFill>
              <a:latin typeface="文泉驛微米黑"/>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Photo album jerkiness</a:t>
            </a:r>
            <a:endParaRPr b="0" lang="en-US" sz="1400" spc="-1" strike="noStrike">
              <a:solidFill>
                <a:srgbClr val="000000"/>
              </a:solidFill>
              <a:uFill>
                <a:solidFill>
                  <a:srgbClr val="ffffff"/>
                </a:solidFill>
              </a:uFill>
              <a:latin typeface="文泉驛微米黑"/>
            </a:endParaRPr>
          </a:p>
        </p:txBody>
      </p:sp>
      <p:sp>
        <p:nvSpPr>
          <p:cNvPr id="270" name="TextShape 2"/>
          <p:cNvSpPr txBox="1"/>
          <p:nvPr/>
        </p:nvSpPr>
        <p:spPr>
          <a:xfrm>
            <a:off x="782640" y="1560240"/>
            <a:ext cx="7578360" cy="8510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It feels a little jerky when we swipe through photos:</a:t>
            </a:r>
            <a:endParaRPr b="0" lang="en-US" sz="1400" spc="-1" strike="noStrike">
              <a:solidFill>
                <a:srgbClr val="000000"/>
              </a:solidFill>
              <a:uFill>
                <a:solidFill>
                  <a:srgbClr val="ffffff"/>
                </a:solidFill>
              </a:uFill>
              <a:latin typeface="文泉驛微米黑"/>
            </a:endParaRPr>
          </a:p>
        </p:txBody>
      </p:sp>
      <p:pic>
        <p:nvPicPr>
          <p:cNvPr id="271" name="Google Shape;208;p30" descr=""/>
          <p:cNvPicPr/>
          <p:nvPr/>
        </p:nvPicPr>
        <p:blipFill>
          <a:blip r:embed="rId1"/>
          <a:stretch/>
        </p:blipFill>
        <p:spPr>
          <a:xfrm>
            <a:off x="1739520" y="2217240"/>
            <a:ext cx="5664600" cy="424836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Softening the edges</a:t>
            </a:r>
            <a:endParaRPr b="0" lang="en-US" sz="1400" spc="-1" strike="noStrike">
              <a:solidFill>
                <a:srgbClr val="000000"/>
              </a:solidFill>
              <a:uFill>
                <a:solidFill>
                  <a:srgbClr val="ffffff"/>
                </a:solidFill>
              </a:uFill>
              <a:latin typeface="文泉驛微米黑"/>
            </a:endParaRPr>
          </a:p>
        </p:txBody>
      </p:sp>
      <p:sp>
        <p:nvSpPr>
          <p:cNvPr id="273" name="TextShape 2"/>
          <p:cNvSpPr txBox="1"/>
          <p:nvPr/>
        </p:nvSpPr>
        <p:spPr>
          <a:xfrm>
            <a:off x="782640" y="1560240"/>
            <a:ext cx="7578360" cy="305208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This is mostly a perception issue. We can make the UI </a:t>
            </a:r>
            <a:r>
              <a:rPr b="1" lang="en-US" sz="2400" spc="-1" strike="noStrike">
                <a:solidFill>
                  <a:srgbClr val="434343"/>
                </a:solidFill>
                <a:uFill>
                  <a:solidFill>
                    <a:srgbClr val="ffffff"/>
                  </a:solidFill>
                </a:uFill>
                <a:latin typeface="文泉驛微米黑"/>
                <a:ea typeface="Calibri"/>
              </a:rPr>
              <a:t>feel</a:t>
            </a:r>
            <a:r>
              <a:rPr b="0" lang="en-US" sz="2400" spc="-1" strike="noStrike">
                <a:solidFill>
                  <a:srgbClr val="434343"/>
                </a:solidFill>
                <a:uFill>
                  <a:solidFill>
                    <a:srgbClr val="ffffff"/>
                  </a:solidFill>
                </a:uFill>
                <a:latin typeface="文泉驛微米黑"/>
                <a:ea typeface="Calibri"/>
              </a:rPr>
              <a:t> a little smoother if we added some animations.</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The image should </a:t>
            </a:r>
            <a:r>
              <a:rPr b="1" lang="en-US" sz="2400" spc="-1" strike="noStrike">
                <a:solidFill>
                  <a:srgbClr val="434343"/>
                </a:solidFill>
                <a:uFill>
                  <a:solidFill>
                    <a:srgbClr val="ffffff"/>
                  </a:solidFill>
                </a:uFill>
                <a:latin typeface="文泉驛微米黑"/>
                <a:ea typeface="Calibri"/>
              </a:rPr>
              <a:t>slide in from the left</a:t>
            </a:r>
            <a:r>
              <a:rPr b="0" lang="en-US" sz="2400" spc="-1" strike="noStrike">
                <a:solidFill>
                  <a:srgbClr val="434343"/>
                </a:solidFill>
                <a:uFill>
                  <a:solidFill>
                    <a:srgbClr val="ffffff"/>
                  </a:solidFill>
                </a:uFill>
                <a:latin typeface="文泉驛微米黑"/>
                <a:ea typeface="Calibri"/>
              </a:rPr>
              <a:t> if we are going to the previous picture</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The image should </a:t>
            </a:r>
            <a:r>
              <a:rPr b="1" lang="en-US" sz="2400" spc="-1" strike="noStrike">
                <a:solidFill>
                  <a:srgbClr val="434343"/>
                </a:solidFill>
                <a:uFill>
                  <a:solidFill>
                    <a:srgbClr val="ffffff"/>
                  </a:solidFill>
                </a:uFill>
                <a:latin typeface="文泉驛微米黑"/>
                <a:ea typeface="Calibri"/>
              </a:rPr>
              <a:t>slide in from the right</a:t>
            </a:r>
            <a:r>
              <a:rPr b="0" lang="en-US" sz="2400" spc="-1" strike="noStrike">
                <a:solidFill>
                  <a:srgbClr val="434343"/>
                </a:solidFill>
                <a:uFill>
                  <a:solidFill>
                    <a:srgbClr val="ffffff"/>
                  </a:solidFill>
                </a:uFill>
                <a:latin typeface="文泉驛微米黑"/>
                <a:ea typeface="Calibri"/>
              </a:rPr>
              <a:t> if we are going to the next picture</a:t>
            </a:r>
            <a:endParaRPr b="0" lang="en-US" sz="1400" spc="-1" strike="noStrike">
              <a:solidFill>
                <a:srgbClr val="000000"/>
              </a:solidFill>
              <a:uFill>
                <a:solidFill>
                  <a:srgbClr val="ffffff"/>
                </a:solidFill>
              </a:uFill>
              <a:latin typeface="文泉驛微米黑"/>
            </a:endParaRPr>
          </a:p>
        </p:txBody>
      </p:sp>
      <p:sp>
        <p:nvSpPr>
          <p:cNvPr id="274" name="CustomShape 3"/>
          <p:cNvSpPr/>
          <p:nvPr/>
        </p:nvSpPr>
        <p:spPr>
          <a:xfrm>
            <a:off x="2809440" y="4858200"/>
            <a:ext cx="1356120" cy="1039680"/>
          </a:xfrm>
          <a:prstGeom prst="leftArrow">
            <a:avLst>
              <a:gd name="adj1" fmla="val 50000"/>
              <a:gd name="adj2" fmla="val 50000"/>
            </a:avLst>
          </a:prstGeom>
          <a:solidFill>
            <a:srgbClr val="eeeeee"/>
          </a:solidFill>
          <a:ln w="9360">
            <a:solidFill>
              <a:srgbClr val="595959"/>
            </a:solidFill>
            <a:round/>
          </a:ln>
        </p:spPr>
        <p:style>
          <a:lnRef idx="0"/>
          <a:fillRef idx="0"/>
          <a:effectRef idx="0"/>
          <a:fontRef idx="minor"/>
        </p:style>
      </p:sp>
      <p:sp>
        <p:nvSpPr>
          <p:cNvPr id="275" name="CustomShape 4"/>
          <p:cNvSpPr/>
          <p:nvPr/>
        </p:nvSpPr>
        <p:spPr>
          <a:xfrm rot="10800000">
            <a:off x="6334560" y="5898240"/>
            <a:ext cx="1356120" cy="1039680"/>
          </a:xfrm>
          <a:prstGeom prst="leftArrow">
            <a:avLst>
              <a:gd name="adj1" fmla="val 50000"/>
              <a:gd name="adj2" fmla="val 50000"/>
            </a:avLst>
          </a:prstGeom>
          <a:solidFill>
            <a:srgbClr val="eeeeee"/>
          </a:solidFill>
          <a:ln w="9360">
            <a:solidFill>
              <a:srgbClr val="595959"/>
            </a:solidFill>
            <a:round/>
          </a:ln>
        </p:spPr>
        <p:style>
          <a:lnRef idx="0"/>
          <a:fillRef idx="0"/>
          <a:effectRef idx="0"/>
          <a:fontRef idx="minor"/>
        </p:style>
      </p:sp>
      <p:sp>
        <p:nvSpPr>
          <p:cNvPr id="276" name="CustomShape 5"/>
          <p:cNvSpPr/>
          <p:nvPr/>
        </p:nvSpPr>
        <p:spPr>
          <a:xfrm>
            <a:off x="1951200" y="5725440"/>
            <a:ext cx="2214360" cy="856440"/>
          </a:xfrm>
          <a:prstGeom prst="rect">
            <a:avLst/>
          </a:prstGeom>
          <a:noFill/>
          <a:ln>
            <a:noFill/>
          </a:ln>
        </p:spPr>
        <p:style>
          <a:lnRef idx="0"/>
          <a:fillRef idx="0"/>
          <a:effectRef idx="0"/>
          <a:fontRef idx="minor"/>
        </p:style>
        <p:txBody>
          <a:bodyPr tIns="91440" bIns="91440" anchor="ctr"/>
          <a:p>
            <a:pPr algn="r">
              <a:lnSpc>
                <a:spcPct val="100000"/>
              </a:lnSpc>
            </a:pPr>
            <a:r>
              <a:rPr b="0" lang="en-US" sz="2400" spc="-1" strike="noStrike">
                <a:solidFill>
                  <a:srgbClr val="000000"/>
                </a:solidFill>
                <a:uFill>
                  <a:solidFill>
                    <a:srgbClr val="ffffff"/>
                  </a:solidFill>
                </a:uFill>
                <a:latin typeface="Calibri"/>
                <a:ea typeface="Calibri"/>
              </a:rPr>
              <a:t>Next</a:t>
            </a:r>
            <a:endParaRPr b="0" lang="en-US" sz="1800" spc="-1" strike="noStrike">
              <a:solidFill>
                <a:srgbClr val="000000"/>
              </a:solidFill>
              <a:uFill>
                <a:solidFill>
                  <a:srgbClr val="ffffff"/>
                </a:solidFill>
              </a:uFill>
              <a:latin typeface="Arial"/>
            </a:endParaRPr>
          </a:p>
        </p:txBody>
      </p:sp>
      <p:sp>
        <p:nvSpPr>
          <p:cNvPr id="277" name="CustomShape 6"/>
          <p:cNvSpPr/>
          <p:nvPr/>
        </p:nvSpPr>
        <p:spPr>
          <a:xfrm>
            <a:off x="4978080" y="5725440"/>
            <a:ext cx="2214360" cy="856440"/>
          </a:xfrm>
          <a:prstGeom prst="rect">
            <a:avLst/>
          </a:prstGeom>
          <a:noFill/>
          <a:ln>
            <a:noFill/>
          </a:ln>
        </p:spPr>
        <p:style>
          <a:lnRef idx="0"/>
          <a:fillRef idx="0"/>
          <a:effectRef idx="0"/>
          <a:fontRef idx="minor"/>
        </p:style>
        <p:txBody>
          <a:bodyPr tIns="91440" bIns="91440" anchor="ctr"/>
          <a:p>
            <a:pPr>
              <a:lnSpc>
                <a:spcPct val="100000"/>
              </a:lnSpc>
            </a:pPr>
            <a:r>
              <a:rPr b="0" lang="en-US" sz="2400" spc="-1" strike="noStrike">
                <a:solidFill>
                  <a:srgbClr val="000000"/>
                </a:solidFill>
                <a:uFill>
                  <a:solidFill>
                    <a:srgbClr val="ffffff"/>
                  </a:solidFill>
                </a:uFill>
                <a:latin typeface="Calibri"/>
                <a:ea typeface="Calibri"/>
              </a:rPr>
              <a:t>Previous</a:t>
            </a:r>
            <a:endParaRPr b="0" lang="en-US"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Today's schedule</a:t>
            </a:r>
            <a:endParaRPr b="0" lang="en-US" sz="1400" spc="-1" strike="noStrike">
              <a:solidFill>
                <a:srgbClr val="000000"/>
              </a:solidFill>
              <a:uFill>
                <a:solidFill>
                  <a:srgbClr val="ffffff"/>
                </a:solidFill>
              </a:uFill>
              <a:latin typeface="文泉驛微米黑"/>
            </a:endParaRPr>
          </a:p>
        </p:txBody>
      </p:sp>
      <p:sp>
        <p:nvSpPr>
          <p:cNvPr id="189" name="TextShape 2"/>
          <p:cNvSpPr txBox="1"/>
          <p:nvPr/>
        </p:nvSpPr>
        <p:spPr>
          <a:xfrm>
            <a:off x="782640" y="1560240"/>
            <a:ext cx="7578360" cy="4554720"/>
          </a:xfrm>
          <a:prstGeom prst="rect">
            <a:avLst/>
          </a:prstGeom>
          <a:noFill/>
          <a:ln>
            <a:noFill/>
          </a:ln>
        </p:spPr>
        <p:txBody>
          <a:bodyPr tIns="91440" bIns="91440"/>
          <a:p>
            <a:pPr>
              <a:lnSpc>
                <a:spcPct val="100000"/>
              </a:lnSpc>
            </a:pPr>
            <a:r>
              <a:rPr b="1" lang="en-US" sz="2400" spc="-1" strike="noStrike">
                <a:solidFill>
                  <a:srgbClr val="434343"/>
                </a:solidFill>
                <a:uFill>
                  <a:solidFill>
                    <a:srgbClr val="ffffff"/>
                  </a:solidFill>
                </a:uFill>
                <a:latin typeface="Calibri"/>
                <a:ea typeface="Calibri"/>
              </a:rPr>
              <a:t>Today</a:t>
            </a:r>
            <a:endParaRPr b="0" lang="en-US" sz="1400" spc="-1" strike="noStrike">
              <a:solidFill>
                <a:srgbClr val="000000"/>
              </a:solidFill>
              <a:uFill>
                <a:solidFill>
                  <a:srgbClr val="ffffff"/>
                </a:solidFill>
              </a:uFill>
              <a:latin typeface="Arial"/>
            </a:endParaRPr>
          </a:p>
          <a:p>
            <a:pPr marL="457200" indent="-355320">
              <a:lnSpc>
                <a:spcPct val="100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Mobile events</a:t>
            </a:r>
            <a:endParaRPr b="0" lang="en-US" sz="1400" spc="-1" strike="noStrike">
              <a:solidFill>
                <a:srgbClr val="000000"/>
              </a:solidFill>
              <a:uFill>
                <a:solidFill>
                  <a:srgbClr val="ffffff"/>
                </a:solidFill>
              </a:uFill>
              <a:latin typeface="Arial"/>
            </a:endParaRPr>
          </a:p>
          <a:p>
            <a:pPr marL="457200" indent="-355320">
              <a:lnSpc>
                <a:spcPct val="100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Simple CSS animations</a:t>
            </a:r>
            <a:endParaRPr b="0" lang="en-US" sz="1400" spc="-1" strike="noStrike">
              <a:solidFill>
                <a:srgbClr val="000000"/>
              </a:solidFill>
              <a:uFill>
                <a:solidFill>
                  <a:srgbClr val="ffffff"/>
                </a:solidFill>
              </a:uFill>
              <a:latin typeface="Arial"/>
            </a:endParaRPr>
          </a:p>
          <a:p>
            <a:pPr marL="457200" indent="-355320">
              <a:lnSpc>
                <a:spcPct val="100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Classes and objects in JavaScript</a:t>
            </a:r>
            <a:endParaRPr b="0" lang="en-US" sz="1400" spc="-1" strike="noStrike">
              <a:solidFill>
                <a:srgbClr val="000000"/>
              </a:solidFill>
              <a:uFill>
                <a:solidFill>
                  <a:srgbClr val="ffffff"/>
                </a:solidFill>
              </a:uFill>
              <a:latin typeface="Arial"/>
            </a:endParaRPr>
          </a:p>
          <a:p>
            <a:pPr marL="457200" indent="-355320">
              <a:lnSpc>
                <a:spcPct val="100000"/>
              </a:lnSpc>
              <a:buClr>
                <a:srgbClr val="434343"/>
              </a:buClr>
              <a:buFont typeface="Calibri"/>
              <a:buChar char="-"/>
            </a:pPr>
            <a:r>
              <a:rPr b="0" lang="en-US" sz="2400" spc="-1" strike="noStrike">
                <a:solidFill>
                  <a:srgbClr val="434343"/>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keyword and </a:t>
            </a:r>
            <a:r>
              <a:rPr b="0" lang="en-US" sz="2400" spc="-1" strike="noStrike">
                <a:solidFill>
                  <a:srgbClr val="434343"/>
                </a:solidFill>
                <a:uFill>
                  <a:solidFill>
                    <a:srgbClr val="ffffff"/>
                  </a:solidFill>
                </a:uFill>
                <a:latin typeface="文泉驛微米黑"/>
                <a:ea typeface="Consolas"/>
              </a:rPr>
              <a:t>bind</a:t>
            </a:r>
            <a:endParaRPr b="0" lang="en-US" sz="1400" spc="-1" strike="noStrike">
              <a:solidFill>
                <a:srgbClr val="000000"/>
              </a:solidFill>
              <a:uFill>
                <a:solidFill>
                  <a:srgbClr val="ffffff"/>
                </a:solidFill>
              </a:uFill>
              <a:latin typeface="Arial"/>
            </a:endParaRPr>
          </a:p>
          <a:p>
            <a:pPr marL="457200" indent="-355320">
              <a:lnSpc>
                <a:spcPct val="100000"/>
              </a:lnSpc>
              <a:buClr>
                <a:srgbClr val="0000ff"/>
              </a:buClr>
              <a:buFont typeface="Calibri"/>
              <a:buChar char="-"/>
            </a:pPr>
            <a:r>
              <a:rPr b="1" lang="en-US" sz="2400" spc="-1" strike="noStrike">
                <a:solidFill>
                  <a:srgbClr val="0000ff"/>
                </a:solidFill>
                <a:uFill>
                  <a:solidFill>
                    <a:srgbClr val="ffffff"/>
                  </a:solidFill>
                </a:uFill>
                <a:latin typeface="文泉驛微米黑"/>
                <a:ea typeface="Calibri"/>
              </a:rPr>
              <a:t>HW2 due; HW3 assigned</a:t>
            </a:r>
            <a:endParaRPr b="0" lang="en-US" sz="1400" spc="-1" strike="noStrike">
              <a:solidFill>
                <a:srgbClr val="000000"/>
              </a:solidFill>
              <a:uFill>
                <a:solidFill>
                  <a:srgbClr val="ffffff"/>
                </a:solidFill>
              </a:uFill>
              <a:latin typeface="Arial"/>
            </a:endParaRPr>
          </a:p>
          <a:p>
            <a:pPr marL="457200" indent="-355320">
              <a:lnSpc>
                <a:spcPct val="100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 </a:t>
            </a:r>
            <a:endParaRPr b="0" lang="en-US" sz="14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驛微米黑"/>
                <a:ea typeface="Montserrat"/>
              </a:rPr>
              <a:t>CSS animations</a:t>
            </a:r>
            <a:endParaRPr b="0" lang="en-US" sz="1400" spc="-1" strike="noStrike">
              <a:solidFill>
                <a:srgbClr val="000000"/>
              </a:solidFill>
              <a:uFill>
                <a:solidFill>
                  <a:srgbClr val="ffffff"/>
                </a:solidFill>
              </a:uFill>
              <a:latin typeface="文泉驛微米黑"/>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u="sng">
                <a:solidFill>
                  <a:srgbClr val="0097a7"/>
                </a:solidFill>
                <a:uFill>
                  <a:solidFill>
                    <a:srgbClr val="ffffff"/>
                  </a:solidFill>
                </a:uFill>
                <a:latin typeface="文泉驛微米黑"/>
                <a:ea typeface="Montserrat"/>
                <a:hlinkClick r:id="rId1"/>
              </a:rPr>
              <a:t>CSS animat</a:t>
            </a:r>
            <a:r>
              <a:rPr b="0" lang="en-US" sz="3600" spc="-1" strike="noStrike" u="sng">
                <a:solidFill>
                  <a:srgbClr val="0097a7"/>
                </a:solidFill>
                <a:uFill>
                  <a:solidFill>
                    <a:srgbClr val="ffffff"/>
                  </a:solidFill>
                </a:uFill>
                <a:latin typeface="文泉驛微米黑"/>
                <a:ea typeface="Montserrat"/>
                <a:hlinkClick r:id="rId2"/>
              </a:rPr>
              <a:t>i</a:t>
            </a:r>
            <a:r>
              <a:rPr b="0" lang="en-US" sz="3600" spc="-1" strike="noStrike" u="sng">
                <a:solidFill>
                  <a:srgbClr val="0097a7"/>
                </a:solidFill>
                <a:uFill>
                  <a:solidFill>
                    <a:srgbClr val="ffffff"/>
                  </a:solidFill>
                </a:uFill>
                <a:latin typeface="文泉驛微米黑"/>
                <a:ea typeface="Montserrat"/>
                <a:hlinkClick r:id="rId3"/>
              </a:rPr>
              <a:t>ons</a:t>
            </a:r>
            <a:r>
              <a:rPr b="0" lang="en-US" sz="3600" spc="-1" strike="noStrike">
                <a:solidFill>
                  <a:srgbClr val="000000"/>
                </a:solidFill>
                <a:uFill>
                  <a:solidFill>
                    <a:srgbClr val="ffffff"/>
                  </a:solidFill>
                </a:uFill>
                <a:latin typeface="文泉驛微米黑"/>
                <a:ea typeface="Montserrat"/>
              </a:rPr>
              <a:t> syntax</a:t>
            </a:r>
            <a:endParaRPr b="0" lang="en-US" sz="1400" spc="-1" strike="noStrike">
              <a:solidFill>
                <a:srgbClr val="000000"/>
              </a:solidFill>
              <a:uFill>
                <a:solidFill>
                  <a:srgbClr val="ffffff"/>
                </a:solidFill>
              </a:uFill>
              <a:latin typeface="Arial"/>
            </a:endParaRPr>
          </a:p>
        </p:txBody>
      </p:sp>
      <p:sp>
        <p:nvSpPr>
          <p:cNvPr id="280" name="TextShape 2"/>
          <p:cNvSpPr txBox="1"/>
          <p:nvPr/>
        </p:nvSpPr>
        <p:spPr>
          <a:xfrm>
            <a:off x="782640" y="1560240"/>
            <a:ext cx="7578360" cy="49154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onsolas"/>
              </a:rPr>
              <a:t>@keyframes</a:t>
            </a:r>
            <a:r>
              <a:rPr b="0" lang="en-US" sz="2400" spc="-1" strike="noStrike">
                <a:solidFill>
                  <a:srgbClr val="434343"/>
                </a:solidFill>
                <a:uFill>
                  <a:solidFill>
                    <a:srgbClr val="ffffff"/>
                  </a:solidFill>
                </a:uFill>
                <a:latin typeface="文泉驛微米黑"/>
                <a:ea typeface="Calibri"/>
              </a:rPr>
              <a:t> </a:t>
            </a:r>
            <a:r>
              <a:rPr b="1" i="1" lang="en-US" sz="2400" spc="-1" strike="noStrike">
                <a:solidFill>
                  <a:srgbClr val="434343"/>
                </a:solidFill>
                <a:uFill>
                  <a:solidFill>
                    <a:srgbClr val="ffffff"/>
                  </a:solidFill>
                </a:uFill>
                <a:latin typeface="文泉驛微米黑"/>
                <a:ea typeface="Calibri"/>
              </a:rPr>
              <a:t>animation-name</a:t>
            </a:r>
            <a:r>
              <a:rPr b="0" i="1"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a:t>
            </a:r>
            <a:r>
              <a:rPr b="0"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  from {</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    </a:t>
            </a:r>
            <a:r>
              <a:rPr b="1" i="1" lang="en-US" sz="2400" spc="-1" strike="noStrike">
                <a:solidFill>
                  <a:srgbClr val="434343"/>
                </a:solidFill>
                <a:uFill>
                  <a:solidFill>
                    <a:srgbClr val="ffffff"/>
                  </a:solidFill>
                </a:uFill>
                <a:latin typeface="文泉驛微米黑"/>
                <a:ea typeface="Calibri"/>
              </a:rPr>
              <a:t>CSS styles</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to {</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    </a:t>
            </a:r>
            <a:r>
              <a:rPr b="1" i="1" lang="en-US" sz="2400" spc="-1" strike="noStrike">
                <a:solidFill>
                  <a:srgbClr val="434343"/>
                </a:solidFill>
                <a:uFill>
                  <a:solidFill>
                    <a:srgbClr val="ffffff"/>
                  </a:solidFill>
                </a:uFill>
                <a:latin typeface="文泉驛微米黑"/>
                <a:ea typeface="Calibri"/>
              </a:rPr>
              <a:t>CSS styles</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Then set the following CSS property:</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animation:</a:t>
            </a:r>
            <a:r>
              <a:rPr b="0" lang="en-US" sz="2400" spc="-1" strike="noStrike">
                <a:solidFill>
                  <a:srgbClr val="434343"/>
                </a:solidFill>
                <a:uFill>
                  <a:solidFill>
                    <a:srgbClr val="ffffff"/>
                  </a:solidFill>
                </a:uFill>
                <a:latin typeface="文泉驛微米黑"/>
                <a:ea typeface="Calibri"/>
              </a:rPr>
              <a:t> </a:t>
            </a:r>
            <a:r>
              <a:rPr b="1" i="1" lang="en-US" sz="2400" spc="-1" strike="noStrike">
                <a:solidFill>
                  <a:srgbClr val="434343"/>
                </a:solidFill>
                <a:uFill>
                  <a:solidFill>
                    <a:srgbClr val="ffffff"/>
                  </a:solidFill>
                </a:uFill>
                <a:latin typeface="文泉驛微米黑"/>
                <a:ea typeface="Calibri"/>
              </a:rPr>
              <a:t>animation-name</a:t>
            </a:r>
            <a:r>
              <a:rPr b="0" i="1" lang="en-US" sz="2400" spc="-1" strike="noStrike">
                <a:solidFill>
                  <a:srgbClr val="434343"/>
                </a:solidFill>
                <a:uFill>
                  <a:solidFill>
                    <a:srgbClr val="ffffff"/>
                  </a:solidFill>
                </a:uFill>
                <a:latin typeface="文泉驛微米黑"/>
                <a:ea typeface="Calibri"/>
              </a:rPr>
              <a:t> </a:t>
            </a:r>
            <a:r>
              <a:rPr b="1" i="1" lang="en-US" sz="2400" spc="-1" strike="noStrike">
                <a:solidFill>
                  <a:srgbClr val="434343"/>
                </a:solidFill>
                <a:uFill>
                  <a:solidFill>
                    <a:srgbClr val="ffffff"/>
                  </a:solidFill>
                </a:uFill>
                <a:latin typeface="文泉驛微米黑"/>
                <a:ea typeface="Calibri"/>
              </a:rPr>
              <a:t>duration</a:t>
            </a: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文泉驛微米黑"/>
            </a:endParaRPr>
          </a:p>
        </p:txBody>
      </p:sp>
      <p:sp>
        <p:nvSpPr>
          <p:cNvPr id="281" name="CustomShape 3"/>
          <p:cNvSpPr/>
          <p:nvPr/>
        </p:nvSpPr>
        <p:spPr>
          <a:xfrm>
            <a:off x="6155280" y="3177360"/>
            <a:ext cx="2484720" cy="856440"/>
          </a:xfrm>
          <a:prstGeom prst="rect">
            <a:avLst/>
          </a:prstGeom>
          <a:noFill/>
          <a:ln>
            <a:noFill/>
          </a:ln>
        </p:spPr>
        <p:style>
          <a:lnRef idx="0"/>
          <a:fillRef idx="0"/>
          <a:effectRef idx="0"/>
          <a:fontRef idx="minor"/>
        </p:style>
        <p:txBody>
          <a:bodyPr tIns="91440" bIns="91440" anchor="ctr"/>
          <a:p>
            <a:pPr algn="ctr">
              <a:lnSpc>
                <a:spcPct val="100000"/>
              </a:lnSpc>
            </a:pPr>
            <a:r>
              <a:rPr b="0" lang="en-US" sz="3600" spc="-1" strike="noStrike" u="sng">
                <a:solidFill>
                  <a:srgbClr val="0097a7"/>
                </a:solidFill>
                <a:uFill>
                  <a:solidFill>
                    <a:srgbClr val="ffffff"/>
                  </a:solidFill>
                </a:uFill>
                <a:latin typeface="Calibri"/>
                <a:ea typeface="Calibri"/>
                <a:hlinkClick r:id="rId4"/>
              </a:rPr>
              <a:t>Examples</a:t>
            </a:r>
            <a:endParaRPr b="0" lang="en-US"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Example: Fade in</a:t>
            </a:r>
            <a:endParaRPr b="0" lang="en-US" sz="1400" spc="-1" strike="noStrike">
              <a:solidFill>
                <a:srgbClr val="000000"/>
              </a:solidFill>
              <a:uFill>
                <a:solidFill>
                  <a:srgbClr val="ffffff"/>
                </a:solidFill>
              </a:uFill>
              <a:latin typeface="文泉驛微米黑"/>
            </a:endParaRPr>
          </a:p>
        </p:txBody>
      </p:sp>
      <p:pic>
        <p:nvPicPr>
          <p:cNvPr id="283" name="Google Shape;236;p34" descr=""/>
          <p:cNvPicPr/>
          <p:nvPr/>
        </p:nvPicPr>
        <p:blipFill>
          <a:blip r:embed="rId1"/>
          <a:stretch/>
        </p:blipFill>
        <p:spPr>
          <a:xfrm>
            <a:off x="782640" y="1583640"/>
            <a:ext cx="4571640" cy="510516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269640" y="31680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CSS animations events</a:t>
            </a:r>
            <a:endParaRPr b="0" lang="en-US" sz="1400" spc="-1" strike="noStrike">
              <a:solidFill>
                <a:srgbClr val="000000"/>
              </a:solidFill>
              <a:uFill>
                <a:solidFill>
                  <a:srgbClr val="ffffff"/>
                </a:solidFill>
              </a:uFill>
              <a:latin typeface="文泉驛微米黑"/>
            </a:endParaRPr>
          </a:p>
        </p:txBody>
      </p:sp>
      <p:sp>
        <p:nvSpPr>
          <p:cNvPr id="285" name="TextShape 2"/>
          <p:cNvSpPr txBox="1"/>
          <p:nvPr/>
        </p:nvSpPr>
        <p:spPr>
          <a:xfrm>
            <a:off x="599760" y="1605600"/>
            <a:ext cx="7944120" cy="534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You can listen to animation events (</a:t>
            </a:r>
            <a:r>
              <a:rPr b="0" lang="en-US" sz="2400" spc="-1" strike="noStrike" u="sng">
                <a:solidFill>
                  <a:srgbClr val="0097a7"/>
                </a:solidFill>
                <a:uFill>
                  <a:solidFill>
                    <a:srgbClr val="ffffff"/>
                  </a:solidFill>
                </a:uFill>
                <a:latin typeface="文泉驛微米黑"/>
                <a:ea typeface="Calibri"/>
                <a:hlinkClick r:id="rId1"/>
              </a:rPr>
              <a:t>mdn</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9900ff"/>
                </a:solidFill>
                <a:uFill>
                  <a:solidFill>
                    <a:srgbClr val="ffffff"/>
                  </a:solidFill>
                </a:uFill>
                <a:latin typeface="文泉驛微米黑"/>
                <a:ea typeface="Consolas"/>
              </a:rPr>
              <a:t>animationstart</a:t>
            </a:r>
            <a:r>
              <a:rPr b="0" lang="en-US" sz="2400" spc="-1" strike="noStrike">
                <a:solidFill>
                  <a:srgbClr val="434343"/>
                </a:solidFill>
                <a:uFill>
                  <a:solidFill>
                    <a:srgbClr val="ffffff"/>
                  </a:solidFill>
                </a:uFill>
                <a:latin typeface="文泉驛微米黑"/>
                <a:ea typeface="Calibri"/>
              </a:rPr>
              <a:t>: fires at the beginning of the animation</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0000ff"/>
                </a:solidFill>
                <a:uFill>
                  <a:solidFill>
                    <a:srgbClr val="ffffff"/>
                  </a:solidFill>
                </a:uFill>
                <a:latin typeface="文泉驛微米黑"/>
                <a:ea typeface="Consolas"/>
              </a:rPr>
              <a:t>animationend</a:t>
            </a:r>
            <a:r>
              <a:rPr b="0" lang="en-US" sz="2400" spc="-1" strike="noStrike">
                <a:solidFill>
                  <a:srgbClr val="434343"/>
                </a:solidFill>
                <a:uFill>
                  <a:solidFill>
                    <a:srgbClr val="ffffff"/>
                  </a:solidFill>
                </a:uFill>
                <a:latin typeface="文泉驛微米黑"/>
                <a:ea typeface="Calibri"/>
              </a:rPr>
              <a:t>: fires at the end of the animation</a:t>
            </a:r>
            <a:endParaRPr b="0" lang="en-US" sz="1400" spc="-1" strike="noStrike">
              <a:solidFill>
                <a:srgbClr val="000000"/>
              </a:solidFill>
              <a:uFill>
                <a:solidFill>
                  <a:srgbClr val="ffffff"/>
                </a:solidFill>
              </a:uFill>
              <a:latin typeface="文泉驛微米黑"/>
            </a:endParaRPr>
          </a:p>
        </p:txBody>
      </p:sp>
      <p:sp>
        <p:nvSpPr>
          <p:cNvPr id="286" name="CustomShape 3"/>
          <p:cNvSpPr/>
          <p:nvPr/>
        </p:nvSpPr>
        <p:spPr>
          <a:xfrm>
            <a:off x="743400" y="3331080"/>
            <a:ext cx="7657200" cy="2034720"/>
          </a:xfrm>
          <a:prstGeom prst="rect">
            <a:avLst/>
          </a:prstGeom>
          <a:noFill/>
          <a:ln>
            <a:noFill/>
          </a:ln>
        </p:spPr>
        <p:style>
          <a:lnRef idx="0"/>
          <a:fillRef idx="0"/>
          <a:effectRef idx="0"/>
          <a:fontRef idx="minor"/>
        </p:style>
        <p:txBody>
          <a:bodyPr tIns="91440" bIns="91440"/>
          <a:p>
            <a:pPr>
              <a:lnSpc>
                <a:spcPct val="100000"/>
              </a:lnSpc>
            </a:pPr>
            <a:r>
              <a:rPr b="0" lang="en-US" sz="2000" spc="-1" strike="noStrike">
                <a:solidFill>
                  <a:srgbClr val="000000"/>
                </a:solidFill>
                <a:uFill>
                  <a:solidFill>
                    <a:srgbClr val="ffffff"/>
                  </a:solidFill>
                </a:uFill>
                <a:latin typeface="文泉驛微米黑"/>
                <a:ea typeface="Consolas"/>
              </a:rPr>
              <a:t>const image = document.querySelector('img');</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000000"/>
                </a:solidFill>
                <a:uFill>
                  <a:solidFill>
                    <a:srgbClr val="ffffff"/>
                  </a:solidFill>
                </a:uFill>
                <a:latin typeface="文泉驛微米黑"/>
                <a:ea typeface="Consolas"/>
              </a:rPr>
              <a:t>image.addEventListener(</a:t>
            </a:r>
            <a:r>
              <a:rPr b="0" lang="en-US" sz="2000" spc="-1" strike="noStrike">
                <a:solidFill>
                  <a:srgbClr val="9900ff"/>
                </a:solidFill>
                <a:uFill>
                  <a:solidFill>
                    <a:srgbClr val="ffffff"/>
                  </a:solidFill>
                </a:uFill>
                <a:latin typeface="文泉驛微米黑"/>
                <a:ea typeface="Consolas"/>
              </a:rPr>
              <a:t>'animationstart'</a:t>
            </a:r>
            <a:r>
              <a:rPr b="0" lang="en-US" sz="2000" spc="-1" strike="noStrike">
                <a:solidFill>
                  <a:srgbClr val="000000"/>
                </a:solidFill>
                <a:uFill>
                  <a:solidFill>
                    <a:srgbClr val="ffffff"/>
                  </a:solidFill>
                </a:uFill>
                <a:latin typeface="文泉驛微米黑"/>
                <a:ea typeface="Consolas"/>
              </a:rPr>
              <a:t>, onStart);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000000"/>
                </a:solidFill>
                <a:uFill>
                  <a:solidFill>
                    <a:srgbClr val="ffffff"/>
                  </a:solidFill>
                </a:uFill>
                <a:latin typeface="文泉驛微米黑"/>
                <a:ea typeface="Consolas"/>
              </a:rPr>
              <a:t>image.addEventListener(</a:t>
            </a:r>
            <a:r>
              <a:rPr b="0" lang="en-US" sz="2000" spc="-1" strike="noStrike">
                <a:solidFill>
                  <a:srgbClr val="0000ff"/>
                </a:solidFill>
                <a:uFill>
                  <a:solidFill>
                    <a:srgbClr val="ffffff"/>
                  </a:solidFill>
                </a:uFill>
                <a:latin typeface="文泉驛微米黑"/>
                <a:ea typeface="Consolas"/>
              </a:rPr>
              <a:t>'animationend'</a:t>
            </a:r>
            <a:r>
              <a:rPr b="0" lang="en-US" sz="2000" spc="-1" strike="noStrike">
                <a:solidFill>
                  <a:srgbClr val="000000"/>
                </a:solidFill>
                <a:uFill>
                  <a:solidFill>
                    <a:srgbClr val="ffffff"/>
                  </a:solidFill>
                </a:uFill>
                <a:latin typeface="文泉驛微米黑"/>
                <a:ea typeface="Consolas"/>
              </a:rPr>
              <a:t>, onEnd);</a:t>
            </a:r>
            <a:endParaRPr b="0" lang="en-US" sz="1800" spc="-1" strike="noStrike">
              <a:solidFill>
                <a:srgbClr val="000000"/>
              </a:solidFill>
              <a:uFill>
                <a:solidFill>
                  <a:srgbClr val="ffffff"/>
                </a:solidFill>
              </a:uFill>
              <a:latin typeface="文泉驛微米黑"/>
            </a:endParaRPr>
          </a:p>
          <a:p>
            <a:pPr>
              <a:lnSpc>
                <a:spcPct val="100000"/>
              </a:lnSpc>
            </a:pP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000000"/>
                </a:solidFill>
                <a:uFill>
                  <a:solidFill>
                    <a:srgbClr val="ffffff"/>
                  </a:solidFill>
                </a:uFill>
                <a:latin typeface="文泉驛微米黑"/>
                <a:ea typeface="Consolas"/>
              </a:rPr>
              <a:t>image.classList.add('fade-grow');</a:t>
            </a:r>
            <a:endParaRPr b="0" lang="en-US" sz="1800" spc="-1" strike="noStrike">
              <a:solidFill>
                <a:srgbClr val="000000"/>
              </a:solidFill>
              <a:uFill>
                <a:solidFill>
                  <a:srgbClr val="ffffff"/>
                </a:solidFill>
              </a:uFill>
              <a:latin typeface="文泉驛微米黑"/>
            </a:endParaRPr>
          </a:p>
          <a:p>
            <a:pPr>
              <a:lnSpc>
                <a:spcPct val="100000"/>
              </a:lnSpc>
            </a:pPr>
            <a:endParaRPr b="0" lang="en-US" sz="1800" spc="-1" strike="noStrike">
              <a:solidFill>
                <a:srgbClr val="000000"/>
              </a:solidFill>
              <a:uFill>
                <a:solidFill>
                  <a:srgbClr val="ffffff"/>
                </a:solidFill>
              </a:uFill>
              <a:latin typeface="文泉驛微米黑"/>
            </a:endParaRPr>
          </a:p>
        </p:txBody>
      </p:sp>
      <p:sp>
        <p:nvSpPr>
          <p:cNvPr id="287" name="CustomShape 4"/>
          <p:cNvSpPr/>
          <p:nvPr/>
        </p:nvSpPr>
        <p:spPr>
          <a:xfrm>
            <a:off x="1039320" y="5365800"/>
            <a:ext cx="7202520" cy="123732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2"/>
              </a:rPr>
              <a:t>CodePen example</a:t>
            </a:r>
            <a:endParaRPr b="0" lang="en-US"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CSS animations</a:t>
            </a:r>
            <a:endParaRPr b="0" lang="en-US" sz="1400" spc="-1" strike="noStrike">
              <a:solidFill>
                <a:srgbClr val="000000"/>
              </a:solidFill>
              <a:uFill>
                <a:solidFill>
                  <a:srgbClr val="ffffff"/>
                </a:solidFill>
              </a:uFill>
              <a:latin typeface="文泉驛微米黑"/>
            </a:endParaRPr>
          </a:p>
        </p:txBody>
      </p:sp>
      <p:sp>
        <p:nvSpPr>
          <p:cNvPr id="289" name="TextShape 2"/>
          <p:cNvSpPr txBox="1"/>
          <p:nvPr/>
        </p:nvSpPr>
        <p:spPr>
          <a:xfrm>
            <a:off x="599760" y="1605600"/>
            <a:ext cx="7944120" cy="28407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There are all kinds of customizations (</a:t>
            </a:r>
            <a:r>
              <a:rPr b="0" lang="en-US" sz="2400" spc="-1" strike="noStrike" u="sng">
                <a:solidFill>
                  <a:srgbClr val="0097a7"/>
                </a:solidFill>
                <a:uFill>
                  <a:solidFill>
                    <a:srgbClr val="ffffff"/>
                  </a:solidFill>
                </a:uFill>
                <a:latin typeface="文泉驛微米黑"/>
                <a:ea typeface="Calibri"/>
                <a:hlinkClick r:id="rId1"/>
              </a:rPr>
              <a:t>mdn</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Set multiple keyframes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Set keyframes by percentage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Make animations repeat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Make animations alternate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Change the timing function</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alibri"/>
              </a:rPr>
              <a:t>Also note that not all CSS is animatable: </a:t>
            </a:r>
            <a:r>
              <a:rPr b="0" lang="en-US" sz="2400" spc="-1" strike="noStrike" u="sng">
                <a:solidFill>
                  <a:srgbClr val="0097a7"/>
                </a:solidFill>
                <a:uFill>
                  <a:solidFill>
                    <a:srgbClr val="ffffff"/>
                  </a:solidFill>
                </a:uFill>
                <a:latin typeface="文泉驛微米黑"/>
                <a:ea typeface="Calibri"/>
                <a:hlinkClick r:id="rId2"/>
              </a:rPr>
              <a:t>see list</a:t>
            </a:r>
            <a:endParaRPr b="0" lang="en-US" sz="1400" spc="-1" strike="noStrike">
              <a:solidFill>
                <a:srgbClr val="000000"/>
              </a:solidFill>
              <a:uFill>
                <a:solidFill>
                  <a:srgbClr val="ffffff"/>
                </a:solidFill>
              </a:uFill>
              <a:latin typeface="Arial"/>
            </a:endParaRPr>
          </a:p>
        </p:txBody>
      </p:sp>
      <p:sp>
        <p:nvSpPr>
          <p:cNvPr id="290" name="CustomShape 3"/>
          <p:cNvSpPr/>
          <p:nvPr/>
        </p:nvSpPr>
        <p:spPr>
          <a:xfrm>
            <a:off x="1039320" y="5365800"/>
            <a:ext cx="7202520" cy="1237320"/>
          </a:xfrm>
          <a:prstGeom prst="rect">
            <a:avLst/>
          </a:prstGeom>
          <a:noFill/>
          <a:ln>
            <a:noFill/>
          </a:ln>
        </p:spPr>
        <p:style>
          <a:lnRef idx="0"/>
          <a:fillRef idx="0"/>
          <a:effectRef idx="0"/>
          <a:fontRef idx="minor"/>
        </p:style>
        <p:txBody>
          <a:bodyPr tIns="91440" bIns="91440"/>
          <a:p>
            <a:pPr algn="ctr">
              <a:lnSpc>
                <a:spcPct val="100000"/>
              </a:lnSpc>
            </a:pPr>
            <a:r>
              <a:rPr b="0" lang="en-US" sz="2400" spc="-1" strike="noStrike" u="sng">
                <a:solidFill>
                  <a:srgbClr val="0097a7"/>
                </a:solidFill>
                <a:uFill>
                  <a:solidFill>
                    <a:srgbClr val="ffffff"/>
                  </a:solidFill>
                </a:uFill>
                <a:latin typeface="Calibri"/>
                <a:ea typeface="Calibri"/>
                <a:hlinkClick r:id="rId3"/>
              </a:rPr>
              <a:t>Fancy CodePen example</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000000"/>
                </a:solidFill>
                <a:uFill>
                  <a:solidFill>
                    <a:srgbClr val="ffffff"/>
                  </a:solidFill>
                </a:uFill>
                <a:latin typeface="文泉驛微米黑"/>
                <a:ea typeface="Calibri"/>
              </a:rPr>
              <a:t>(credit </a:t>
            </a:r>
            <a:r>
              <a:rPr b="0" lang="en-US" sz="1800" spc="-1" strike="noStrike" u="sng">
                <a:solidFill>
                  <a:srgbClr val="0097a7"/>
                </a:solidFill>
                <a:uFill>
                  <a:solidFill>
                    <a:srgbClr val="ffffff"/>
                  </a:solidFill>
                </a:uFill>
                <a:latin typeface="文泉驛微米黑"/>
                <a:ea typeface="Calibri"/>
                <a:hlinkClick r:id="rId4"/>
              </a:rPr>
              <a:t>CSS tricks</a:t>
            </a:r>
            <a:r>
              <a:rPr b="0" lang="en-US" sz="1800" spc="-1" strike="noStrike">
                <a:solidFill>
                  <a:srgbClr val="000000"/>
                </a:solidFill>
                <a:uFill>
                  <a:solidFill>
                    <a:srgbClr val="ffffff"/>
                  </a:solidFill>
                </a:uFill>
                <a:latin typeface="文泉驛微米黑"/>
                <a:ea typeface="Calibri"/>
              </a:rPr>
              <a:t> -- check out their article for more details)</a:t>
            </a:r>
            <a:endParaRPr b="0" lang="en-US" sz="1800" spc="-1" strike="noStrike">
              <a:solidFill>
                <a:srgbClr val="000000"/>
              </a:solidFill>
              <a:uFill>
                <a:solidFill>
                  <a:srgbClr val="ffffff"/>
                </a:solidFill>
              </a:uFill>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CSS transitions</a:t>
            </a:r>
            <a:endParaRPr b="0" lang="en-US" sz="1400" spc="-1" strike="noStrike">
              <a:solidFill>
                <a:srgbClr val="000000"/>
              </a:solidFill>
              <a:uFill>
                <a:solidFill>
                  <a:srgbClr val="ffffff"/>
                </a:solidFill>
              </a:uFill>
              <a:latin typeface="文泉驛微米黑"/>
            </a:endParaRPr>
          </a:p>
        </p:txBody>
      </p:sp>
      <p:sp>
        <p:nvSpPr>
          <p:cNvPr id="292" name="TextShape 2"/>
          <p:cNvSpPr txBox="1"/>
          <p:nvPr/>
        </p:nvSpPr>
        <p:spPr>
          <a:xfrm>
            <a:off x="782640" y="1560240"/>
            <a:ext cx="7578360" cy="278028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You can also set a </a:t>
            </a:r>
            <a:r>
              <a:rPr b="1" lang="en-US" sz="2400" spc="-1" strike="noStrike">
                <a:solidFill>
                  <a:srgbClr val="434343"/>
                </a:solidFill>
                <a:uFill>
                  <a:solidFill>
                    <a:srgbClr val="ffffff"/>
                  </a:solidFill>
                </a:uFill>
                <a:latin typeface="文泉驛微米黑"/>
                <a:ea typeface="Calibri"/>
              </a:rPr>
              <a:t>CSS transition</a:t>
            </a:r>
            <a:r>
              <a:rPr b="0" lang="en-US" sz="2400" spc="-1" strike="noStrike">
                <a:solidFill>
                  <a:srgbClr val="434343"/>
                </a:solidFill>
                <a:uFill>
                  <a:solidFill>
                    <a:srgbClr val="ffffff"/>
                  </a:solidFill>
                </a:uFill>
                <a:latin typeface="文泉驛微米黑"/>
                <a:ea typeface="Calibri"/>
              </a:rPr>
              <a:t> on an element, which controls the animation speed of a changing CSS property (</a:t>
            </a:r>
            <a:r>
              <a:rPr b="0" lang="en-US" sz="2400" spc="-1" strike="noStrike" u="sng">
                <a:solidFill>
                  <a:srgbClr val="0097a7"/>
                </a:solidFill>
                <a:uFill>
                  <a:solidFill>
                    <a:srgbClr val="ffffff"/>
                  </a:solidFill>
                </a:uFill>
                <a:latin typeface="文泉驛微米黑"/>
                <a:ea typeface="Calibri"/>
                <a:hlinkClick r:id="rId1"/>
              </a:rPr>
              <a:t>mdn</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3000" spc="-1" strike="noStrike">
                <a:solidFill>
                  <a:srgbClr val="434343"/>
                </a:solidFill>
                <a:uFill>
                  <a:solidFill>
                    <a:srgbClr val="ffffff"/>
                  </a:solidFill>
                </a:uFill>
                <a:latin typeface="文泉驛微米黑"/>
                <a:ea typeface="Consolas"/>
              </a:rPr>
              <a:t>transition: </a:t>
            </a:r>
            <a:r>
              <a:rPr b="1" i="1" lang="en-US" sz="3000" spc="-1" strike="noStrike">
                <a:solidFill>
                  <a:srgbClr val="434343"/>
                </a:solidFill>
                <a:uFill>
                  <a:solidFill>
                    <a:srgbClr val="ffffff"/>
                  </a:solidFill>
                </a:uFill>
                <a:latin typeface="文泉驛微米黑"/>
                <a:ea typeface="Consolas"/>
              </a:rPr>
              <a:t>N</a:t>
            </a:r>
            <a:r>
              <a:rPr b="0" lang="en-US" sz="3000" spc="-1" strike="noStrike">
                <a:solidFill>
                  <a:srgbClr val="434343"/>
                </a:solidFill>
                <a:uFill>
                  <a:solidFill>
                    <a:srgbClr val="ffffff"/>
                  </a:solidFill>
                </a:uFill>
                <a:latin typeface="文泉驛微米黑"/>
                <a:ea typeface="Consolas"/>
              </a:rPr>
              <a:t>s;</a:t>
            </a:r>
            <a:endParaRPr b="0" lang="en-US" sz="1400" spc="-1" strike="noStrike">
              <a:solidFill>
                <a:srgbClr val="000000"/>
              </a:solidFill>
              <a:uFill>
                <a:solidFill>
                  <a:srgbClr val="ffffff"/>
                </a:solidFill>
              </a:uFill>
              <a:latin typeface="文泉驛微米黑"/>
            </a:endParaRPr>
          </a:p>
        </p:txBody>
      </p:sp>
      <p:sp>
        <p:nvSpPr>
          <p:cNvPr id="293" name="CustomShape 3"/>
          <p:cNvSpPr/>
          <p:nvPr/>
        </p:nvSpPr>
        <p:spPr>
          <a:xfrm>
            <a:off x="849960" y="4790520"/>
            <a:ext cx="7202520" cy="1237320"/>
          </a:xfrm>
          <a:prstGeom prst="rect">
            <a:avLst/>
          </a:prstGeom>
          <a:noFill/>
          <a:ln>
            <a:noFill/>
          </a:ln>
        </p:spPr>
        <p:style>
          <a:lnRef idx="0"/>
          <a:fillRef idx="0"/>
          <a:effectRef idx="0"/>
          <a:fontRef idx="minor"/>
        </p:style>
        <p:txBody>
          <a:bodyPr tIns="91440" bIns="91440"/>
          <a:p>
            <a:pPr>
              <a:lnSpc>
                <a:spcPct val="100000"/>
              </a:lnSpc>
            </a:pPr>
            <a:r>
              <a:rPr b="0" lang="en-US" sz="2400" spc="-1" strike="noStrike" u="sng">
                <a:solidFill>
                  <a:srgbClr val="0097a7"/>
                </a:solidFill>
                <a:uFill>
                  <a:solidFill>
                    <a:srgbClr val="ffffff"/>
                  </a:solidFill>
                </a:uFill>
                <a:latin typeface="Calibri"/>
                <a:ea typeface="Calibri"/>
                <a:hlinkClick r:id="rId2"/>
              </a:rPr>
              <a:t>CodePen example</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Montserrat"/>
                <a:ea typeface="Montserrat"/>
              </a:rPr>
              <a:t>Finished result:</a:t>
            </a:r>
            <a:r>
              <a:rPr b="0" lang="en-US" sz="3600" spc="-1" strike="noStrike">
                <a:solidFill>
                  <a:srgbClr val="000000"/>
                </a:solidFill>
                <a:uFill>
                  <a:solidFill>
                    <a:srgbClr val="ffffff"/>
                  </a:solidFill>
                </a:uFill>
                <a:latin typeface="Montserrat"/>
                <a:ea typeface="Montserrat"/>
              </a:rPr>
              <a:t>
</a:t>
            </a:r>
            <a:r>
              <a:rPr b="0" lang="en-US" sz="3600" spc="-1" strike="noStrike" u="sng">
                <a:solidFill>
                  <a:srgbClr val="0097a7"/>
                </a:solidFill>
                <a:uFill>
                  <a:solidFill>
                    <a:srgbClr val="ffffff"/>
                  </a:solidFill>
                </a:uFill>
                <a:latin typeface="Montserrat"/>
                <a:ea typeface="Montserrat"/>
                <a:hlinkClick r:id="rId1"/>
              </a:rPr>
              <a:t>photo-mobile-finished.html</a:t>
            </a:r>
            <a:endParaRPr b="0" lang="en-US" sz="1400" spc="-1" strike="noStrike">
              <a:solidFill>
                <a:srgbClr val="000000"/>
              </a:solidFill>
              <a:uFill>
                <a:solidFill>
                  <a:srgbClr val="ffffff"/>
                </a:solidFill>
              </a:uFill>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驛微米黑"/>
                <a:ea typeface="Montserrat"/>
              </a:rPr>
              <a:t>Classes in JavaScript</a:t>
            </a:r>
            <a:endParaRPr b="0" lang="en-US" sz="1400" spc="-1" strike="noStrike">
              <a:solidFill>
                <a:srgbClr val="000000"/>
              </a:solidFill>
              <a:uFill>
                <a:solidFill>
                  <a:srgbClr val="ffffff"/>
                </a:solidFill>
              </a:uFill>
              <a:latin typeface="文泉驛微米黑"/>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Amateur JavaScript</a:t>
            </a:r>
            <a:endParaRPr b="0" lang="en-US" sz="1400" spc="-1" strike="noStrike">
              <a:solidFill>
                <a:srgbClr val="000000"/>
              </a:solidFill>
              <a:uFill>
                <a:solidFill>
                  <a:srgbClr val="ffffff"/>
                </a:solidFill>
              </a:uFill>
              <a:latin typeface="文泉驛微米黑"/>
            </a:endParaRPr>
          </a:p>
        </p:txBody>
      </p:sp>
      <p:sp>
        <p:nvSpPr>
          <p:cNvPr id="297" name="TextShape 2"/>
          <p:cNvSpPr txBox="1"/>
          <p:nvPr/>
        </p:nvSpPr>
        <p:spPr>
          <a:xfrm>
            <a:off x="782640" y="1560240"/>
            <a:ext cx="529092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So far the JavaScript code we've been writing has looked like this:</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Mostly all in one file</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All global functions</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Global variables to save state between events</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It would be nice to write code in a </a:t>
            </a:r>
            <a:r>
              <a:rPr b="1" lang="en-US" sz="2400" spc="-1" strike="noStrike">
                <a:solidFill>
                  <a:srgbClr val="434343"/>
                </a:solidFill>
                <a:uFill>
                  <a:solidFill>
                    <a:srgbClr val="ffffff"/>
                  </a:solidFill>
                </a:uFill>
                <a:latin typeface="文泉驛微米黑"/>
                <a:ea typeface="Calibri"/>
              </a:rPr>
              <a:t>modular</a:t>
            </a:r>
            <a:r>
              <a:rPr b="0" lang="en-US" sz="2400" spc="-1" strike="noStrike">
                <a:solidFill>
                  <a:srgbClr val="434343"/>
                </a:solidFill>
                <a:uFill>
                  <a:solidFill>
                    <a:srgbClr val="ffffff"/>
                  </a:solidFill>
                </a:uFill>
                <a:latin typeface="文泉驛微米黑"/>
                <a:ea typeface="Calibri"/>
              </a:rPr>
              <a:t> way...</a:t>
            </a:r>
            <a:endParaRPr b="0" lang="en-US" sz="1400" spc="-1" strike="noStrike">
              <a:solidFill>
                <a:srgbClr val="000000"/>
              </a:solidFill>
              <a:uFill>
                <a:solidFill>
                  <a:srgbClr val="ffffff"/>
                </a:solidFill>
              </a:uFill>
              <a:latin typeface="文泉驛微米黑"/>
            </a:endParaRPr>
          </a:p>
        </p:txBody>
      </p:sp>
      <p:pic>
        <p:nvPicPr>
          <p:cNvPr id="298" name="Google Shape;275;p40" descr=""/>
          <p:cNvPicPr/>
          <p:nvPr/>
        </p:nvPicPr>
        <p:blipFill>
          <a:blip r:embed="rId1"/>
          <a:stretch/>
        </p:blipFill>
        <p:spPr>
          <a:xfrm>
            <a:off x="6498000" y="2034720"/>
            <a:ext cx="1972800" cy="423324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ES6 classes</a:t>
            </a:r>
            <a:endParaRPr b="0" lang="en-US" sz="1400" spc="-1" strike="noStrike">
              <a:solidFill>
                <a:srgbClr val="000000"/>
              </a:solidFill>
              <a:uFill>
                <a:solidFill>
                  <a:srgbClr val="ffffff"/>
                </a:solidFill>
              </a:uFill>
              <a:latin typeface="文泉驛微米黑"/>
            </a:endParaRPr>
          </a:p>
        </p:txBody>
      </p:sp>
      <p:sp>
        <p:nvSpPr>
          <p:cNvPr id="300" name="TextShape 2"/>
          <p:cNvSpPr txBox="1"/>
          <p:nvPr/>
        </p:nvSpPr>
        <p:spPr>
          <a:xfrm>
            <a:off x="782640" y="1483920"/>
            <a:ext cx="7578360" cy="9414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We can define </a:t>
            </a:r>
            <a:r>
              <a:rPr b="1" lang="en-US" sz="2400" spc="-1" strike="noStrike">
                <a:solidFill>
                  <a:srgbClr val="434343"/>
                </a:solidFill>
                <a:uFill>
                  <a:solidFill>
                    <a:srgbClr val="ffffff"/>
                  </a:solidFill>
                </a:uFill>
                <a:latin typeface="文泉驛微米黑"/>
                <a:ea typeface="Calibri"/>
              </a:rPr>
              <a:t>classes</a:t>
            </a:r>
            <a:r>
              <a:rPr b="0" lang="en-US" sz="2400" spc="-1" strike="noStrike">
                <a:solidFill>
                  <a:srgbClr val="434343"/>
                </a:solidFill>
                <a:uFill>
                  <a:solidFill>
                    <a:srgbClr val="ffffff"/>
                  </a:solidFill>
                </a:uFill>
                <a:latin typeface="文泉驛微米黑"/>
                <a:ea typeface="Calibri"/>
              </a:rPr>
              <a:t> in JavaScript using a syntax that is similar to Java or C++:</a:t>
            </a:r>
            <a:endParaRPr b="0" lang="en-US" sz="1400" spc="-1" strike="noStrike">
              <a:solidFill>
                <a:srgbClr val="000000"/>
              </a:solidFill>
              <a:uFill>
                <a:solidFill>
                  <a:srgbClr val="ffffff"/>
                </a:solidFill>
              </a:uFill>
              <a:latin typeface="文泉驛微米黑"/>
            </a:endParaRPr>
          </a:p>
          <a:p>
            <a:pPr>
              <a:lnSpc>
                <a:spcPct val="100000"/>
              </a:lnSpc>
            </a:pPr>
            <a:endParaRPr b="0" lang="en-US" sz="1400" spc="-1" strike="noStrike">
              <a:solidFill>
                <a:srgbClr val="000000"/>
              </a:solidFill>
              <a:uFill>
                <a:solidFill>
                  <a:srgbClr val="ffffff"/>
                </a:solidFill>
              </a:uFill>
              <a:latin typeface="文泉驛微米黑"/>
            </a:endParaRPr>
          </a:p>
        </p:txBody>
      </p:sp>
      <p:sp>
        <p:nvSpPr>
          <p:cNvPr id="301" name="CustomShape 3"/>
          <p:cNvSpPr/>
          <p:nvPr/>
        </p:nvSpPr>
        <p:spPr>
          <a:xfrm>
            <a:off x="936000" y="2520000"/>
            <a:ext cx="4104000" cy="408024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02" name="CustomShape 4"/>
          <p:cNvSpPr/>
          <p:nvPr/>
        </p:nvSpPr>
        <p:spPr>
          <a:xfrm>
            <a:off x="5079600" y="2728080"/>
            <a:ext cx="3601800" cy="3677760"/>
          </a:xfrm>
          <a:prstGeom prst="rect">
            <a:avLst/>
          </a:prstGeom>
          <a:noFill/>
          <a:ln>
            <a:noFill/>
          </a:ln>
        </p:spPr>
        <p:style>
          <a:lnRef idx="0"/>
          <a:fillRef idx="0"/>
          <a:effectRef idx="0"/>
          <a:fontRef idx="minor"/>
        </p:style>
        <p:txBody>
          <a:bodyPr tIns="91440" bIns="91440" anchor="ctr"/>
          <a:p>
            <a:pPr>
              <a:lnSpc>
                <a:spcPct val="100000"/>
              </a:lnSpc>
            </a:pPr>
            <a:r>
              <a:rPr b="0" lang="en-US" sz="2400" spc="-1" strike="noStrike">
                <a:solidFill>
                  <a:srgbClr val="000000"/>
                </a:solidFill>
                <a:uFill>
                  <a:solidFill>
                    <a:srgbClr val="ffffff"/>
                  </a:solidFill>
                </a:uFill>
                <a:latin typeface="文泉驛微米黑"/>
                <a:ea typeface="Calibri"/>
              </a:rPr>
              <a:t>These are often called "</a:t>
            </a:r>
            <a:r>
              <a:rPr b="1" lang="en-US" sz="2400" spc="-1" strike="noStrike">
                <a:solidFill>
                  <a:srgbClr val="000000"/>
                </a:solidFill>
                <a:uFill>
                  <a:solidFill>
                    <a:srgbClr val="ffffff"/>
                  </a:solidFill>
                </a:uFill>
                <a:latin typeface="文泉驛微米黑"/>
                <a:ea typeface="Calibri"/>
              </a:rPr>
              <a:t>ES6 classes</a:t>
            </a:r>
            <a:r>
              <a:rPr b="0" lang="en-US" sz="2400" spc="-1" strike="noStrike">
                <a:solidFill>
                  <a:srgbClr val="000000"/>
                </a:solidFill>
                <a:uFill>
                  <a:solidFill>
                    <a:srgbClr val="ffffff"/>
                  </a:solidFill>
                </a:uFill>
                <a:latin typeface="文泉驛微米黑"/>
                <a:ea typeface="Calibri"/>
              </a:rPr>
              <a:t>" or "</a:t>
            </a:r>
            <a:r>
              <a:rPr b="1" lang="en-US" sz="2400" spc="-1" strike="noStrike">
                <a:solidFill>
                  <a:srgbClr val="000000"/>
                </a:solidFill>
                <a:uFill>
                  <a:solidFill>
                    <a:srgbClr val="ffffff"/>
                  </a:solidFill>
                </a:uFill>
                <a:latin typeface="文泉驛微米黑"/>
                <a:ea typeface="Calibri"/>
              </a:rPr>
              <a:t>ES2015 classes</a:t>
            </a:r>
            <a:r>
              <a:rPr b="0" lang="en-US" sz="2400" spc="-1" strike="noStrike">
                <a:solidFill>
                  <a:srgbClr val="000000"/>
                </a:solidFill>
                <a:uFill>
                  <a:solidFill>
                    <a:srgbClr val="ffffff"/>
                  </a:solidFill>
                </a:uFill>
                <a:latin typeface="文泉驛微米黑"/>
                <a:ea typeface="Calibri"/>
              </a:rPr>
              <a:t>" because they were introduced in the EcmaScript 6 standard, the 2015 release</a:t>
            </a:r>
            <a:endParaRPr b="0" lang="en-US" sz="1800" spc="-1" strike="noStrike">
              <a:solidFill>
                <a:srgbClr val="000000"/>
              </a:solidFill>
              <a:uFill>
                <a:solidFill>
                  <a:srgbClr val="ffffff"/>
                </a:solidFill>
              </a:uFill>
              <a:latin typeface="文泉驛微米黑"/>
            </a:endParaRPr>
          </a:p>
          <a:p>
            <a:pPr marL="457200" indent="-342720">
              <a:lnSpc>
                <a:spcPct val="100000"/>
              </a:lnSpc>
              <a:buClr>
                <a:srgbClr val="000000"/>
              </a:buClr>
              <a:buFont typeface="Calibri"/>
              <a:buChar char="-"/>
            </a:pPr>
            <a:r>
              <a:rPr b="0" lang="en-US" sz="1800" spc="-1" strike="noStrike">
                <a:solidFill>
                  <a:srgbClr val="000000"/>
                </a:solidFill>
                <a:uFill>
                  <a:solidFill>
                    <a:srgbClr val="ffffff"/>
                  </a:solidFill>
                </a:uFill>
                <a:latin typeface="文泉驛微米黑"/>
                <a:ea typeface="Calibri"/>
              </a:rPr>
              <a:t>Recall that EcmaScript is the standard; JavaScript is an implementation of the EcmaScript standard</a:t>
            </a:r>
            <a:endParaRPr b="0" lang="en-US" sz="1800" spc="-1" strike="noStrike">
              <a:solidFill>
                <a:srgbClr val="000000"/>
              </a:solidFill>
              <a:uFill>
                <a:solidFill>
                  <a:srgbClr val="ffffff"/>
                </a:solidFill>
              </a:uFill>
              <a:latin typeface="文泉驛微米黑"/>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alibri"/>
              </a:rPr>
              <a:t>Custom swipe events</a:t>
            </a:r>
            <a:endParaRPr b="0" lang="en-US" sz="1400" spc="-1" strike="noStrike">
              <a:solidFill>
                <a:srgbClr val="000000"/>
              </a:solidFill>
              <a:uFill>
                <a:solidFill>
                  <a:srgbClr val="ffffff"/>
                </a:solidFill>
              </a:uFill>
              <a:latin typeface="文泉驛微米黑"/>
            </a:endParaRPr>
          </a:p>
        </p:txBody>
      </p:sp>
      <p:sp>
        <p:nvSpPr>
          <p:cNvPr id="191" name="TextShape 2"/>
          <p:cNvSpPr txBox="1"/>
          <p:nvPr/>
        </p:nvSpPr>
        <p:spPr>
          <a:xfrm>
            <a:off x="782640" y="1560240"/>
            <a:ext cx="7578360" cy="4554720"/>
          </a:xfrm>
          <a:prstGeom prst="rect">
            <a:avLst/>
          </a:prstGeom>
          <a:noFill/>
          <a:ln>
            <a:noFill/>
          </a:ln>
        </p:spPr>
        <p:txBody>
          <a:bodyPr tIns="91440" bIns="91440"/>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There are no gesture events in JavaScript (yet).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That means there is no "Left Swipe" or "Right Swipe" event we can listen to. </a:t>
            </a:r>
            <a:r>
              <a:rPr b="0" lang="en-US" sz="1800" spc="-1" strike="noStrike">
                <a:solidFill>
                  <a:srgbClr val="434343"/>
                </a:solidFill>
                <a:uFill>
                  <a:solidFill>
                    <a:srgbClr val="ffffff"/>
                  </a:solidFill>
                </a:uFill>
                <a:latin typeface="文泉驛微米黑"/>
                <a:ea typeface="Calibri"/>
              </a:rPr>
              <a:t>(Note that </a:t>
            </a:r>
            <a:r>
              <a:rPr b="0" lang="en-US" sz="1800" spc="-1" strike="noStrike" u="sng">
                <a:solidFill>
                  <a:srgbClr val="0097a7"/>
                </a:solidFill>
                <a:uFill>
                  <a:solidFill>
                    <a:srgbClr val="ffffff"/>
                  </a:solidFill>
                </a:uFill>
                <a:latin typeface="文泉驛微米黑"/>
                <a:ea typeface="Consolas"/>
                <a:hlinkClick r:id="rId1"/>
              </a:rPr>
              <a:t>drag</a:t>
            </a:r>
            <a:r>
              <a:rPr b="0" lang="en-US" sz="1800" spc="-1" strike="noStrike">
                <a:solidFill>
                  <a:srgbClr val="434343"/>
                </a:solidFill>
                <a:uFill>
                  <a:solidFill>
                    <a:srgbClr val="ffffff"/>
                  </a:solidFill>
                </a:uFill>
                <a:latin typeface="文泉驛微米黑"/>
                <a:ea typeface="Calibri"/>
              </a:rPr>
              <a:t> does not </a:t>
            </a:r>
            <a:r>
              <a:rPr b="0" lang="en-US" sz="1800" spc="-1" strike="noStrike">
                <a:solidFill>
                  <a:srgbClr val="434343"/>
                </a:solidFill>
                <a:uFill>
                  <a:solidFill>
                    <a:srgbClr val="ffffff"/>
                  </a:solidFill>
                </a:uFill>
                <a:latin typeface="Calibri"/>
                <a:ea typeface="Calibri"/>
              </a:rPr>
              <a:t>do what we want, nor does it work on mobile)</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alibri"/>
              </a:rPr>
              <a:t>To get this behavior, we must implement it ourselves.</a:t>
            </a:r>
            <a:endParaRPr b="0" lang="en-US" sz="1400" spc="-1" strike="noStrike">
              <a:solidFill>
                <a:srgbClr val="000000"/>
              </a:solidFill>
              <a:uFill>
                <a:solidFill>
                  <a:srgbClr val="ffffff"/>
                </a:solidFill>
              </a:uFill>
              <a:latin typeface="Arial"/>
            </a:endParaRPr>
          </a:p>
        </p:txBody>
      </p:sp>
      <p:pic>
        <p:nvPicPr>
          <p:cNvPr id="192" name="Google Shape;69;p15" descr=""/>
          <p:cNvPicPr/>
          <p:nvPr/>
        </p:nvPicPr>
        <p:blipFill>
          <a:blip r:embed="rId2"/>
          <a:stretch/>
        </p:blipFill>
        <p:spPr>
          <a:xfrm>
            <a:off x="2035440" y="4359960"/>
            <a:ext cx="1184760" cy="2227680"/>
          </a:xfrm>
          <a:prstGeom prst="rect">
            <a:avLst/>
          </a:prstGeom>
          <a:ln>
            <a:noFill/>
          </a:ln>
        </p:spPr>
      </p:pic>
      <p:pic>
        <p:nvPicPr>
          <p:cNvPr id="193" name="Google Shape;70;p15" descr=""/>
          <p:cNvPicPr/>
          <p:nvPr/>
        </p:nvPicPr>
        <p:blipFill>
          <a:blip r:embed="rId3"/>
          <a:stretch/>
        </p:blipFill>
        <p:spPr>
          <a:xfrm>
            <a:off x="2094840" y="4502520"/>
            <a:ext cx="1066320" cy="1867320"/>
          </a:xfrm>
          <a:prstGeom prst="rect">
            <a:avLst/>
          </a:prstGeom>
          <a:ln>
            <a:noFill/>
          </a:ln>
        </p:spPr>
      </p:pic>
      <p:sp>
        <p:nvSpPr>
          <p:cNvPr id="194" name="CustomShape 3"/>
          <p:cNvSpPr/>
          <p:nvPr/>
        </p:nvSpPr>
        <p:spPr>
          <a:xfrm>
            <a:off x="4019400" y="4725720"/>
            <a:ext cx="1356120" cy="1039680"/>
          </a:xfrm>
          <a:prstGeom prst="leftArrow">
            <a:avLst>
              <a:gd name="adj1" fmla="val 50000"/>
              <a:gd name="adj2" fmla="val 50000"/>
            </a:avLst>
          </a:prstGeom>
          <a:solidFill>
            <a:srgbClr val="eeeeee"/>
          </a:solidFill>
          <a:ln w="9360">
            <a:solidFill>
              <a:srgbClr val="595959"/>
            </a:solidFill>
            <a:round/>
          </a:ln>
        </p:spPr>
        <p:style>
          <a:lnRef idx="0"/>
          <a:fillRef idx="0"/>
          <a:effectRef idx="0"/>
          <a:fontRef idx="minor"/>
        </p:style>
      </p:sp>
      <p:sp>
        <p:nvSpPr>
          <p:cNvPr id="195" name="CustomShape 4"/>
          <p:cNvSpPr/>
          <p:nvPr/>
        </p:nvSpPr>
        <p:spPr>
          <a:xfrm rot="10800000">
            <a:off x="7544880" y="5765760"/>
            <a:ext cx="1356120" cy="1039680"/>
          </a:xfrm>
          <a:prstGeom prst="leftArrow">
            <a:avLst>
              <a:gd name="adj1" fmla="val 50000"/>
              <a:gd name="adj2" fmla="val 50000"/>
            </a:avLst>
          </a:prstGeom>
          <a:solidFill>
            <a:srgbClr val="eeeeee"/>
          </a:solidFill>
          <a:ln w="9360">
            <a:solidFill>
              <a:srgbClr val="595959"/>
            </a:solidFill>
            <a:round/>
          </a:ln>
        </p:spPr>
        <p:style>
          <a:lnRef idx="0"/>
          <a:fillRef idx="0"/>
          <a:effectRef idx="0"/>
          <a:fontRef idx="minor"/>
        </p:style>
      </p:sp>
      <p:sp>
        <p:nvSpPr>
          <p:cNvPr id="196" name="CustomShape 5"/>
          <p:cNvSpPr/>
          <p:nvPr/>
        </p:nvSpPr>
        <p:spPr>
          <a:xfrm>
            <a:off x="3161520" y="5592960"/>
            <a:ext cx="2214360" cy="856440"/>
          </a:xfrm>
          <a:prstGeom prst="rect">
            <a:avLst/>
          </a:prstGeom>
          <a:noFill/>
          <a:ln>
            <a:noFill/>
          </a:ln>
        </p:spPr>
        <p:style>
          <a:lnRef idx="0"/>
          <a:fillRef idx="0"/>
          <a:effectRef idx="0"/>
          <a:fontRef idx="minor"/>
        </p:style>
        <p:txBody>
          <a:bodyPr tIns="91440" bIns="91440" anchor="ctr"/>
          <a:p>
            <a:pPr algn="r">
              <a:lnSpc>
                <a:spcPct val="100000"/>
              </a:lnSpc>
            </a:pPr>
            <a:r>
              <a:rPr b="0" lang="en-US" sz="2400" spc="-1" strike="noStrike">
                <a:solidFill>
                  <a:srgbClr val="000000"/>
                </a:solidFill>
                <a:uFill>
                  <a:solidFill>
                    <a:srgbClr val="ffffff"/>
                  </a:solidFill>
                </a:uFill>
                <a:latin typeface="Calibri"/>
                <a:ea typeface="Calibri"/>
              </a:rPr>
              <a:t>Next</a:t>
            </a:r>
            <a:endParaRPr b="0" lang="en-US" sz="1800" spc="-1" strike="noStrike">
              <a:solidFill>
                <a:srgbClr val="000000"/>
              </a:solidFill>
              <a:uFill>
                <a:solidFill>
                  <a:srgbClr val="ffffff"/>
                </a:solidFill>
              </a:uFill>
              <a:latin typeface="Arial"/>
            </a:endParaRPr>
          </a:p>
        </p:txBody>
      </p:sp>
      <p:sp>
        <p:nvSpPr>
          <p:cNvPr id="197" name="CustomShape 6"/>
          <p:cNvSpPr/>
          <p:nvPr/>
        </p:nvSpPr>
        <p:spPr>
          <a:xfrm>
            <a:off x="6188400" y="5592960"/>
            <a:ext cx="2214360" cy="856440"/>
          </a:xfrm>
          <a:prstGeom prst="rect">
            <a:avLst/>
          </a:prstGeom>
          <a:noFill/>
          <a:ln>
            <a:noFill/>
          </a:ln>
        </p:spPr>
        <p:style>
          <a:lnRef idx="0"/>
          <a:fillRef idx="0"/>
          <a:effectRef idx="0"/>
          <a:fontRef idx="minor"/>
        </p:style>
        <p:txBody>
          <a:bodyPr tIns="91440" bIns="91440" anchor="ctr"/>
          <a:p>
            <a:pPr>
              <a:lnSpc>
                <a:spcPct val="100000"/>
              </a:lnSpc>
            </a:pPr>
            <a:r>
              <a:rPr b="0" lang="en-US" sz="2400" spc="-1" strike="noStrike">
                <a:solidFill>
                  <a:srgbClr val="000000"/>
                </a:solidFill>
                <a:uFill>
                  <a:solidFill>
                    <a:srgbClr val="ffffff"/>
                  </a:solidFill>
                </a:uFill>
                <a:latin typeface="Calibri"/>
                <a:ea typeface="Calibri"/>
              </a:rPr>
              <a:t>Previous</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Wait a minute..</a:t>
            </a:r>
            <a:r>
              <a:rPr b="0" lang="en-US" sz="3600" spc="-1" strike="noStrike">
                <a:solidFill>
                  <a:srgbClr val="000000"/>
                </a:solidFill>
                <a:uFill>
                  <a:solidFill>
                    <a:srgbClr val="ffffff"/>
                  </a:solidFill>
                </a:uFill>
                <a:latin typeface="Montserrat"/>
                <a:ea typeface="Montserrat"/>
              </a:rPr>
              <a:t>.</a:t>
            </a:r>
            <a:endParaRPr b="0" lang="en-US" sz="1400" spc="-1" strike="noStrike">
              <a:solidFill>
                <a:srgbClr val="000000"/>
              </a:solidFill>
              <a:uFill>
                <a:solidFill>
                  <a:srgbClr val="ffffff"/>
                </a:solidFill>
              </a:uFill>
              <a:latin typeface="Arial"/>
            </a:endParaRPr>
          </a:p>
        </p:txBody>
      </p:sp>
      <p:sp>
        <p:nvSpPr>
          <p:cNvPr id="304"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Wasn't JavaScript created in 1995?</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And classes were introduced… 20 years later in 2015?</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gn="ctr">
              <a:lnSpc>
                <a:spcPct val="115000"/>
              </a:lnSpc>
            </a:pPr>
            <a:r>
              <a:rPr b="1" lang="en-US" sz="3000" spc="-1" strike="noStrike">
                <a:solidFill>
                  <a:srgbClr val="434343"/>
                </a:solidFill>
                <a:uFill>
                  <a:solidFill>
                    <a:srgbClr val="ffffff"/>
                  </a:solidFill>
                </a:uFill>
                <a:latin typeface="文泉驛微米黑"/>
                <a:ea typeface="Calibri"/>
              </a:rPr>
              <a:t>Q: Was it seriously not possible to create classes in JavaScript before 2015?!</a:t>
            </a:r>
            <a:endParaRPr b="0" lang="en-US" sz="1400" spc="-1" strike="noStrike">
              <a:solidFill>
                <a:srgbClr val="000000"/>
              </a:solidFill>
              <a:uFill>
                <a:solidFill>
                  <a:srgbClr val="ffffff"/>
                </a:solidFill>
              </a:uFill>
              <a:latin typeface="文泉驛微米黑"/>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Objects in JavaScript</a:t>
            </a:r>
            <a:endParaRPr b="0" lang="en-US" sz="1400" spc="-1" strike="noStrike">
              <a:solidFill>
                <a:srgbClr val="000000"/>
              </a:solidFill>
              <a:uFill>
                <a:solidFill>
                  <a:srgbClr val="ffffff"/>
                </a:solidFill>
              </a:uFill>
              <a:latin typeface="文泉驛微米黑"/>
            </a:endParaRPr>
          </a:p>
        </p:txBody>
      </p:sp>
      <p:sp>
        <p:nvSpPr>
          <p:cNvPr id="306" name="TextShape 2"/>
          <p:cNvSpPr txBox="1"/>
          <p:nvPr/>
        </p:nvSpPr>
        <p:spPr>
          <a:xfrm>
            <a:off x="782640" y="1440000"/>
            <a:ext cx="7578360" cy="46749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In JavaScript, there are several ways to create blueprints for objects. Two broad approaches:</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驛微米黑"/>
                <a:ea typeface="Calibri"/>
              </a:rPr>
              <a:t>Functional </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This approach has existed since the creation of the JavaScript</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Weird syntax for people used to languages like Java, C++, Python</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Doesn't quite behave the same way as objects in Java, C++, Python</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驛微米黑"/>
                <a:ea typeface="Calibri"/>
              </a:rPr>
              <a:t>Classical</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This is the approach that just got added to the language in 2015</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Actually just "</a:t>
            </a:r>
            <a:r>
              <a:rPr b="0" lang="en-US" sz="1800" spc="-1" strike="noStrike" u="sng">
                <a:solidFill>
                  <a:srgbClr val="0097a7"/>
                </a:solidFill>
                <a:uFill>
                  <a:solidFill>
                    <a:srgbClr val="ffffff"/>
                  </a:solidFill>
                </a:uFill>
                <a:latin typeface="文泉驛微米黑"/>
                <a:ea typeface="Calibri"/>
                <a:hlinkClick r:id="rId1"/>
              </a:rPr>
              <a:t>syntactic sugar</a:t>
            </a:r>
            <a:r>
              <a:rPr b="0" lang="en-US" sz="1800" spc="-1" strike="noStrike">
                <a:solidFill>
                  <a:srgbClr val="434343"/>
                </a:solidFill>
                <a:uFill>
                  <a:solidFill>
                    <a:srgbClr val="ffffff"/>
                  </a:solidFill>
                </a:uFill>
                <a:latin typeface="文泉驛微米黑"/>
                <a:ea typeface="Calibri"/>
              </a:rPr>
              <a:t>" over the functional objects in JavaScript, so still a little weird</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But syntax is much more approachable</a:t>
            </a:r>
            <a:endParaRPr b="0" lang="en-US" sz="1400" spc="-1" strike="noStrike">
              <a:solidFill>
                <a:srgbClr val="000000"/>
              </a:solidFill>
              <a:uFill>
                <a:solidFill>
                  <a:srgbClr val="ffffff"/>
                </a:solidFill>
              </a:uFill>
              <a:latin typeface="文泉驛微米黑"/>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Objects in JavaScript</a:t>
            </a:r>
            <a:endParaRPr b="0" lang="en-US" sz="1400" spc="-1" strike="noStrike">
              <a:solidFill>
                <a:srgbClr val="000000"/>
              </a:solidFill>
              <a:uFill>
                <a:solidFill>
                  <a:srgbClr val="ffffff"/>
                </a:solidFill>
              </a:uFill>
              <a:latin typeface="文泉驛微米黑"/>
            </a:endParaRPr>
          </a:p>
        </p:txBody>
      </p:sp>
      <p:sp>
        <p:nvSpPr>
          <p:cNvPr id="308" name="TextShape 2"/>
          <p:cNvSpPr txBox="1"/>
          <p:nvPr/>
        </p:nvSpPr>
        <p:spPr>
          <a:xfrm>
            <a:off x="773640" y="120528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In JavaScript, there are several ways to create blueprints for objects. Two broad approaches:</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StarSymbol"/>
              <a:buAutoNum type="arabicPeriod"/>
            </a:pPr>
            <a:r>
              <a:rPr b="1" lang="en-US" sz="2400" spc="-1" strike="noStrike">
                <a:solidFill>
                  <a:srgbClr val="9900ff"/>
                </a:solidFill>
                <a:uFill>
                  <a:solidFill>
                    <a:srgbClr val="ffffff"/>
                  </a:solidFill>
                </a:uFill>
                <a:latin typeface="文泉驛微米黑"/>
                <a:ea typeface="Calibri"/>
              </a:rPr>
              <a:t>Functional</a:t>
            </a:r>
            <a:r>
              <a:rPr b="0" lang="en-US" sz="2400" spc="-1" strike="noStrike">
                <a:solidFill>
                  <a:srgbClr val="434343"/>
                </a:solidFill>
                <a:uFill>
                  <a:solidFill>
                    <a:srgbClr val="ffffff"/>
                  </a:solidFill>
                </a:uFill>
                <a:latin typeface="文泉驛微米黑"/>
                <a:ea typeface="Calibri"/>
              </a:rPr>
              <a:t> </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This approach has existed since the creation of the JavaScript</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Weird syntax for people used to languages like Java, C++, Python</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Doesn't quite behave the same way as objects in Java, C++, Python</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0000ff"/>
              </a:buClr>
              <a:buFont typeface="StarSymbol"/>
              <a:buAutoNum type="arabicPeriod"/>
            </a:pPr>
            <a:r>
              <a:rPr b="1" lang="en-US" sz="2400" spc="-1" strike="noStrike">
                <a:solidFill>
                  <a:srgbClr val="0000ff"/>
                </a:solidFill>
                <a:uFill>
                  <a:solidFill>
                    <a:srgbClr val="ffffff"/>
                  </a:solidFill>
                </a:uFill>
                <a:latin typeface="文泉驛微米黑"/>
                <a:ea typeface="Calibri"/>
              </a:rPr>
              <a:t>Classical</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This is the approach that just got added to the language in 2015</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Actually just "</a:t>
            </a:r>
            <a:r>
              <a:rPr b="0" lang="en-US" sz="1800" spc="-1" strike="noStrike" u="sng">
                <a:solidFill>
                  <a:srgbClr val="0097a7"/>
                </a:solidFill>
                <a:uFill>
                  <a:solidFill>
                    <a:srgbClr val="ffffff"/>
                  </a:solidFill>
                </a:uFill>
                <a:latin typeface="文泉驛微米黑"/>
                <a:ea typeface="Calibri"/>
                <a:hlinkClick r:id="rId1"/>
              </a:rPr>
              <a:t>syntactic sugar</a:t>
            </a:r>
            <a:r>
              <a:rPr b="0" lang="en-US" sz="1800" spc="-1" strike="noStrike">
                <a:solidFill>
                  <a:srgbClr val="434343"/>
                </a:solidFill>
                <a:uFill>
                  <a:solidFill>
                    <a:srgbClr val="ffffff"/>
                  </a:solidFill>
                </a:uFill>
                <a:latin typeface="文泉驛微米黑"/>
                <a:ea typeface="Calibri"/>
              </a:rPr>
              <a:t>" over the functional objects in JavaScript, so still a little weird</a:t>
            </a:r>
            <a:endParaRPr b="0" lang="en-US" sz="1400" spc="-1" strike="noStrike">
              <a:solidFill>
                <a:srgbClr val="000000"/>
              </a:solidFill>
              <a:uFill>
                <a:solidFill>
                  <a:srgbClr val="ffffff"/>
                </a:solidFill>
              </a:uFill>
              <a:latin typeface="文泉驛微米黑"/>
            </a:endParaRPr>
          </a:p>
          <a:p>
            <a:pPr lvl="1" marL="914400" indent="-342720">
              <a:lnSpc>
                <a:spcPct val="115000"/>
              </a:lnSpc>
              <a:buClr>
                <a:srgbClr val="434343"/>
              </a:buClr>
              <a:buFont typeface="StarSymbol"/>
              <a:buAutoNum type="alphaLcPeriod"/>
            </a:pPr>
            <a:r>
              <a:rPr b="0" lang="en-US" sz="1800" spc="-1" strike="noStrike">
                <a:solidFill>
                  <a:srgbClr val="434343"/>
                </a:solidFill>
                <a:uFill>
                  <a:solidFill>
                    <a:srgbClr val="ffffff"/>
                  </a:solidFill>
                </a:uFill>
                <a:latin typeface="文泉驛微米黑"/>
                <a:ea typeface="Calibri"/>
              </a:rPr>
              <a:t>But syntax is much more approachable</a:t>
            </a:r>
            <a:endParaRPr b="0" lang="en-US" sz="1400" spc="-1" strike="noStrike">
              <a:solidFill>
                <a:srgbClr val="000000"/>
              </a:solidFill>
              <a:uFill>
                <a:solidFill>
                  <a:srgbClr val="ffffff"/>
                </a:solidFill>
              </a:uFill>
              <a:latin typeface="文泉驛微米黑"/>
            </a:endParaRPr>
          </a:p>
          <a:p>
            <a:pPr marL="457200">
              <a:lnSpc>
                <a:spcPct val="115000"/>
              </a:lnSpc>
            </a:pPr>
            <a:r>
              <a:rPr b="1" lang="en-US" sz="2400" spc="-1" strike="noStrike">
                <a:solidFill>
                  <a:srgbClr val="0000ff"/>
                </a:solidFill>
                <a:uFill>
                  <a:solidFill>
                    <a:srgbClr val="ffffff"/>
                  </a:solidFill>
                </a:uFill>
                <a:latin typeface="文泉驛微米黑"/>
                <a:ea typeface="Calibri"/>
              </a:rPr>
              <a:t>This approach is quite controversial.</a:t>
            </a:r>
            <a:endParaRPr b="0" lang="en-US" sz="1400" spc="-1" strike="noStrike">
              <a:solidFill>
                <a:srgbClr val="000000"/>
              </a:solidFill>
              <a:uFill>
                <a:solidFill>
                  <a:srgbClr val="ffffff"/>
                </a:solidFill>
              </a:uFill>
              <a:latin typeface="文泉驛微米黑"/>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Class controversy</a:t>
            </a:r>
            <a:endParaRPr b="0" lang="en-US" sz="1400" spc="-1" strike="noStrike">
              <a:solidFill>
                <a:srgbClr val="000000"/>
              </a:solidFill>
              <a:uFill>
                <a:solidFill>
                  <a:srgbClr val="ffffff"/>
                </a:solidFill>
              </a:uFill>
              <a:latin typeface="文泉驛微米黑"/>
            </a:endParaRPr>
          </a:p>
        </p:txBody>
      </p:sp>
      <p:sp>
        <p:nvSpPr>
          <p:cNvPr id="310"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3000" spc="-1" strike="noStrike">
                <a:solidFill>
                  <a:srgbClr val="434343"/>
                </a:solidFill>
                <a:uFill>
                  <a:solidFill>
                    <a:srgbClr val="ffffff"/>
                  </a:solidFill>
                </a:uFill>
                <a:latin typeface="文泉驛微米黑"/>
                <a:ea typeface="Calibri"/>
              </a:rPr>
              <a:t>"There is one thing I am certain is a bad part, a very terribly bad part, and that is the new class syntax [in JavaScript]... [T]he people who are using </a:t>
            </a:r>
            <a:r>
              <a:rPr b="0" lang="en-US" sz="3000" spc="-1" strike="noStrike">
                <a:solidFill>
                  <a:srgbClr val="434343"/>
                </a:solidFill>
                <a:uFill>
                  <a:solidFill>
                    <a:srgbClr val="ffffff"/>
                  </a:solidFill>
                </a:uFill>
                <a:latin typeface="文泉驛微米黑"/>
                <a:ea typeface="Consolas"/>
              </a:rPr>
              <a:t>class</a:t>
            </a:r>
            <a:r>
              <a:rPr b="0" lang="en-US" sz="3000" spc="-1" strike="noStrike">
                <a:solidFill>
                  <a:srgbClr val="434343"/>
                </a:solidFill>
                <a:uFill>
                  <a:solidFill>
                    <a:srgbClr val="ffffff"/>
                  </a:solidFill>
                </a:uFill>
                <a:latin typeface="文泉驛微米黑"/>
                <a:ea typeface="Calibri"/>
              </a:rPr>
              <a:t> will go to their graves never knowing how miserable they were." (</a:t>
            </a:r>
            <a:r>
              <a:rPr b="0" lang="en-US" sz="3000" spc="-1" strike="noStrike" u="sng">
                <a:solidFill>
                  <a:srgbClr val="0097a7"/>
                </a:solidFill>
                <a:uFill>
                  <a:solidFill>
                    <a:srgbClr val="ffffff"/>
                  </a:solidFill>
                </a:uFill>
                <a:latin typeface="文泉驛微米黑"/>
                <a:ea typeface="Calibri"/>
                <a:hlinkClick r:id="rId1"/>
              </a:rPr>
              <a:t>source</a:t>
            </a:r>
            <a:r>
              <a:rPr b="0" lang="en-US" sz="30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alibri"/>
              </a:rPr>
              <a:t>-- Douglas Crockford, author of </a:t>
            </a:r>
            <a:r>
              <a:rPr b="0" i="1" lang="en-US" sz="2400" spc="-1" strike="noStrike">
                <a:solidFill>
                  <a:srgbClr val="434343"/>
                </a:solidFill>
                <a:uFill>
                  <a:solidFill>
                    <a:srgbClr val="ffffff"/>
                  </a:solidFill>
                </a:uFill>
                <a:latin typeface="文泉驛微米黑"/>
                <a:ea typeface="Calibri"/>
              </a:rPr>
              <a:t>JavaScript: The Good Parts</a:t>
            </a:r>
            <a:r>
              <a:rPr b="0" lang="en-US" sz="2400" spc="-1" strike="noStrike">
                <a:solidFill>
                  <a:srgbClr val="434343"/>
                </a:solidFill>
                <a:uFill>
                  <a:solidFill>
                    <a:srgbClr val="ffffff"/>
                  </a:solidFill>
                </a:uFill>
                <a:latin typeface="文泉驛微米黑"/>
                <a:ea typeface="Calibri"/>
              </a:rPr>
              <a:t>; prominent speaker on JavaScript; member of </a:t>
            </a:r>
            <a:r>
              <a:rPr b="0" lang="en-US" sz="2400" spc="-1" strike="noStrike" u="sng">
                <a:solidFill>
                  <a:srgbClr val="0097a7"/>
                </a:solidFill>
                <a:uFill>
                  <a:solidFill>
                    <a:srgbClr val="ffffff"/>
                  </a:solidFill>
                </a:uFill>
                <a:latin typeface="文泉驛微米黑"/>
                <a:ea typeface="Calibri"/>
                <a:hlinkClick r:id="rId2"/>
              </a:rPr>
              <a:t>TC39</a:t>
            </a:r>
            <a:r>
              <a:rPr b="0" lang="en-US" sz="2400" spc="-1" strike="noStrike">
                <a:solidFill>
                  <a:srgbClr val="434343"/>
                </a:solidFill>
                <a:uFill>
                  <a:solidFill>
                    <a:srgbClr val="ffffff"/>
                  </a:solidFill>
                </a:uFill>
                <a:latin typeface="文泉驛微米黑"/>
                <a:ea typeface="Calibri"/>
              </a:rPr>
              <a:t> </a:t>
            </a:r>
            <a:r>
              <a:rPr b="0" lang="en-US" sz="1800" spc="-1" strike="noStrike">
                <a:solidFill>
                  <a:srgbClr val="434343"/>
                </a:solidFill>
                <a:uFill>
                  <a:solidFill>
                    <a:srgbClr val="ffffff"/>
                  </a:solidFill>
                </a:uFill>
                <a:latin typeface="文泉驛微米黑"/>
                <a:ea typeface="Calibri"/>
              </a:rPr>
              <a:t>(committee that makes ES decisions)</a:t>
            </a:r>
            <a:endParaRPr b="0" lang="en-US" sz="1400" spc="-1" strike="noStrike">
              <a:solidFill>
                <a:srgbClr val="000000"/>
              </a:solidFill>
              <a:uFill>
                <a:solidFill>
                  <a:srgbClr val="ffffff"/>
                </a:solidFill>
              </a:uFill>
              <a:latin typeface="Arial"/>
            </a:endParaRPr>
          </a:p>
        </p:txBody>
      </p:sp>
      <p:pic>
        <p:nvPicPr>
          <p:cNvPr id="311" name="Google Shape;308;p45" descr=""/>
          <p:cNvPicPr/>
          <p:nvPr/>
        </p:nvPicPr>
        <p:blipFill>
          <a:blip r:embed="rId3"/>
          <a:srcRect l="33105" t="0" r="39570" b="42921"/>
          <a:stretch/>
        </p:blipFill>
        <p:spPr>
          <a:xfrm>
            <a:off x="7295040" y="4910760"/>
            <a:ext cx="1597320" cy="1660320"/>
          </a:xfrm>
          <a:prstGeom prst="rect">
            <a:avLst/>
          </a:prstGeom>
          <a:ln>
            <a:noFill/>
          </a:ln>
        </p:spPr>
      </p:pic>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Functional approach: next week!</a:t>
            </a:r>
            <a:endParaRPr b="0" lang="en-US" sz="1400" spc="-1" strike="noStrike">
              <a:solidFill>
                <a:srgbClr val="000000"/>
              </a:solidFill>
              <a:uFill>
                <a:solidFill>
                  <a:srgbClr val="ffffff"/>
                </a:solidFill>
              </a:uFill>
              <a:latin typeface="文泉驛微米黑"/>
            </a:endParaRPr>
          </a:p>
        </p:txBody>
      </p:sp>
      <p:sp>
        <p:nvSpPr>
          <p:cNvPr id="313" name="TextShape 2"/>
          <p:cNvSpPr txBox="1"/>
          <p:nvPr/>
        </p:nvSpPr>
        <p:spPr>
          <a:xfrm>
            <a:off x="782640" y="1560240"/>
            <a:ext cx="7578360" cy="489060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驛微米黑"/>
                <a:ea typeface="Calibri"/>
              </a:rPr>
              <a:t>Today:</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We will check out ES6 classes.</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1" lang="en-US" sz="2400" spc="-1" strike="noStrike">
                <a:solidFill>
                  <a:srgbClr val="434343"/>
                </a:solidFill>
                <a:uFill>
                  <a:solidFill>
                    <a:srgbClr val="ffffff"/>
                  </a:solidFill>
                </a:uFill>
                <a:latin typeface="文泉驛微米黑"/>
                <a:ea typeface="Calibri"/>
              </a:rPr>
              <a:t>Next week:</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We will explore "functional JavaScript," allowing us to understand a way to create object factories without classes.</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1" lang="en-US" sz="2400" spc="-1" strike="noStrike">
                <a:solidFill>
                  <a:srgbClr val="434343"/>
                </a:solidFill>
                <a:uFill>
                  <a:solidFill>
                    <a:srgbClr val="ffffff"/>
                  </a:solidFill>
                </a:uFill>
                <a:latin typeface="文泉驛微米黑"/>
                <a:ea typeface="Calibri"/>
              </a:rPr>
              <a:t>In this class:</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We will use ES6 classes because the syntax is significantly simpler.</a:t>
            </a:r>
            <a:endParaRPr b="0" lang="en-US" sz="1400" spc="-1" strike="noStrike">
              <a:solidFill>
                <a:srgbClr val="000000"/>
              </a:solidFill>
              <a:uFill>
                <a:solidFill>
                  <a:srgbClr val="ffffff"/>
                </a:solidFill>
              </a:uFill>
              <a:latin typeface="文泉驛微米黑"/>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Shape 1"/>
          <p:cNvSpPr txBox="1"/>
          <p:nvPr/>
        </p:nvSpPr>
        <p:spPr>
          <a:xfrm>
            <a:off x="311760" y="2867760"/>
            <a:ext cx="8520120" cy="1122120"/>
          </a:xfrm>
          <a:prstGeom prst="rect">
            <a:avLst/>
          </a:prstGeom>
          <a:noFill/>
          <a:ln>
            <a:noFill/>
          </a:ln>
        </p:spPr>
        <p:txBody>
          <a:bodyPr tIns="91440" bIns="91440" anchor="ctr"/>
          <a:p>
            <a:pPr algn="ctr">
              <a:lnSpc>
                <a:spcPct val="100000"/>
              </a:lnSpc>
            </a:pPr>
            <a:r>
              <a:rPr b="0" lang="en-US" sz="3600" spc="-1" strike="noStrike">
                <a:solidFill>
                  <a:srgbClr val="000000"/>
                </a:solidFill>
                <a:uFill>
                  <a:solidFill>
                    <a:srgbClr val="ffffff"/>
                  </a:solidFill>
                </a:uFill>
                <a:latin typeface="文泉驛微米黑"/>
                <a:ea typeface="Montserrat"/>
              </a:rPr>
              <a:t>Back to classes!</a:t>
            </a:r>
            <a:endParaRPr b="0" lang="en-US" sz="1400" spc="-1" strike="noStrike">
              <a:solidFill>
                <a:srgbClr val="000000"/>
              </a:solidFill>
              <a:uFill>
                <a:solidFill>
                  <a:srgbClr val="ffffff"/>
                </a:solidFill>
              </a:uFill>
              <a:latin typeface="文泉驛微米黑"/>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Public methods</a:t>
            </a:r>
            <a:endParaRPr b="0" lang="en-US" sz="1400" spc="-1" strike="noStrike">
              <a:solidFill>
                <a:srgbClr val="000000"/>
              </a:solidFill>
              <a:uFill>
                <a:solidFill>
                  <a:srgbClr val="ffffff"/>
                </a:solidFill>
              </a:uFill>
              <a:latin typeface="文泉驛微米黑"/>
            </a:endParaRPr>
          </a:p>
        </p:txBody>
      </p:sp>
      <p:sp>
        <p:nvSpPr>
          <p:cNvPr id="316" name="CustomShape 2"/>
          <p:cNvSpPr/>
          <p:nvPr/>
        </p:nvSpPr>
        <p:spPr>
          <a:xfrm>
            <a:off x="858960" y="1853280"/>
            <a:ext cx="3888720" cy="402372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17" name="TextShape 3"/>
          <p:cNvSpPr txBox="1"/>
          <p:nvPr/>
        </p:nvSpPr>
        <p:spPr>
          <a:xfrm>
            <a:off x="4883400" y="1853280"/>
            <a:ext cx="4008960" cy="4023720"/>
          </a:xfrm>
          <a:prstGeom prst="rect">
            <a:avLst/>
          </a:prstGeom>
          <a:noFill/>
          <a:ln>
            <a:noFill/>
          </a:ln>
        </p:spPr>
        <p:txBody>
          <a:bodyPr tIns="91440" bIns="91440" anchor="ctr"/>
          <a:p>
            <a:pPr>
              <a:lnSpc>
                <a:spcPct val="115000"/>
              </a:lnSpc>
            </a:pPr>
            <a:r>
              <a:rPr b="0" lang="en-US" sz="2400" spc="-1" strike="noStrike">
                <a:solidFill>
                  <a:srgbClr val="434343"/>
                </a:solidFill>
                <a:uFill>
                  <a:solidFill>
                    <a:srgbClr val="ffffff"/>
                  </a:solidFill>
                </a:uFill>
                <a:latin typeface="文泉驛微米黑"/>
                <a:ea typeface="Consolas"/>
              </a:rPr>
              <a:t>constructor</a:t>
            </a:r>
            <a:r>
              <a:rPr b="0" lang="en-US" sz="2400" spc="-1" strike="noStrike">
                <a:solidFill>
                  <a:srgbClr val="434343"/>
                </a:solidFill>
                <a:uFill>
                  <a:solidFill>
                    <a:srgbClr val="ffffff"/>
                  </a:solidFill>
                </a:uFill>
                <a:latin typeface="文泉驛微米黑"/>
                <a:ea typeface="Calibri"/>
              </a:rPr>
              <a:t> is optional.</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Parameters for the constructor and methods  are defined in the same they are for global functions.</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alibri"/>
              </a:rPr>
              <a:t>You do not use the </a:t>
            </a:r>
            <a:r>
              <a:rPr b="0" lang="en-US" sz="2400" spc="-1" strike="noStrike">
                <a:solidFill>
                  <a:srgbClr val="434343"/>
                </a:solidFill>
                <a:uFill>
                  <a:solidFill>
                    <a:srgbClr val="ffffff"/>
                  </a:solidFill>
                </a:uFill>
                <a:latin typeface="文泉驛微米黑"/>
                <a:ea typeface="Consolas"/>
              </a:rPr>
              <a:t>function</a:t>
            </a:r>
            <a:r>
              <a:rPr b="0" lang="en-US" sz="2400" spc="-1" strike="noStrike">
                <a:solidFill>
                  <a:srgbClr val="434343"/>
                </a:solidFill>
                <a:uFill>
                  <a:solidFill>
                    <a:srgbClr val="ffffff"/>
                  </a:solidFill>
                </a:uFill>
                <a:latin typeface="文泉驛微米黑"/>
                <a:ea typeface="Calibri"/>
              </a:rPr>
              <a:t> keyword to define methods.</a:t>
            </a:r>
            <a:endParaRPr b="0" lang="en-US" sz="1400" spc="-1" strike="noStrike">
              <a:solidFill>
                <a:srgbClr val="000000"/>
              </a:solidFill>
              <a:uFill>
                <a:solidFill>
                  <a:srgbClr val="ffffff"/>
                </a:solidFill>
              </a:uFill>
              <a:latin typeface="文泉驛微米黑"/>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Public methods</a:t>
            </a:r>
            <a:endParaRPr b="0" lang="en-US" sz="1400" spc="-1" strike="noStrike">
              <a:solidFill>
                <a:srgbClr val="000000"/>
              </a:solidFill>
              <a:uFill>
                <a:solidFill>
                  <a:srgbClr val="ffffff"/>
                </a:solidFill>
              </a:uFill>
              <a:latin typeface="文泉驛微米黑"/>
            </a:endParaRPr>
          </a:p>
        </p:txBody>
      </p:sp>
      <p:sp>
        <p:nvSpPr>
          <p:cNvPr id="319" name="CustomShape 2"/>
          <p:cNvSpPr/>
          <p:nvPr/>
        </p:nvSpPr>
        <p:spPr>
          <a:xfrm>
            <a:off x="858960" y="1853280"/>
            <a:ext cx="3888720" cy="402372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methodOne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lang="en-US" sz="2000" spc="-1" strike="noStrike">
                <a:solidFill>
                  <a:srgbClr val="9900ff"/>
                </a:solidFill>
                <a:uFill>
                  <a:solidFill>
                    <a:srgbClr val="ffffff"/>
                  </a:solidFill>
                </a:uFill>
                <a:latin typeface="文泉驛微米黑"/>
                <a:ea typeface="Consolas"/>
              </a:rPr>
              <a:t>this.</a:t>
            </a:r>
            <a:r>
              <a:rPr b="0" lang="en-US" sz="2000" spc="-1" strike="noStrike">
                <a:solidFill>
                  <a:srgbClr val="434343"/>
                </a:solidFill>
                <a:uFill>
                  <a:solidFill>
                    <a:srgbClr val="ffffff"/>
                  </a:solidFill>
                </a:uFill>
                <a:latin typeface="文泉驛微米黑"/>
                <a:ea typeface="Consolas"/>
              </a:rPr>
              <a:t>methodTwo();</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methodTwo</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20" name="TextShape 3"/>
          <p:cNvSpPr txBox="1"/>
          <p:nvPr/>
        </p:nvSpPr>
        <p:spPr>
          <a:xfrm>
            <a:off x="4883400" y="1853280"/>
            <a:ext cx="4008960" cy="4023720"/>
          </a:xfrm>
          <a:prstGeom prst="rect">
            <a:avLst/>
          </a:prstGeom>
          <a:noFill/>
          <a:ln>
            <a:noFill/>
          </a:ln>
        </p:spPr>
        <p:txBody>
          <a:bodyPr tIns="91440" bIns="91440" anchor="ctr"/>
          <a:p>
            <a:pPr>
              <a:lnSpc>
                <a:spcPct val="115000"/>
              </a:lnSpc>
            </a:pPr>
            <a:r>
              <a:rPr b="0" lang="en-US" sz="2400" spc="-1" strike="noStrike">
                <a:solidFill>
                  <a:srgbClr val="434343"/>
                </a:solidFill>
                <a:uFill>
                  <a:solidFill>
                    <a:srgbClr val="ffffff"/>
                  </a:solidFill>
                </a:uFill>
                <a:latin typeface="文泉驛微米黑"/>
                <a:ea typeface="Calibri"/>
              </a:rPr>
              <a:t>Within the class, you must always refer to other methods in the class with the </a:t>
            </a:r>
            <a:r>
              <a:rPr b="1" lang="en-US" sz="2400" spc="-1" strike="noStrike">
                <a:solidFill>
                  <a:srgbClr val="9900ff"/>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prefix.</a:t>
            </a:r>
            <a:endParaRPr b="0" lang="en-US" sz="1400" spc="-1" strike="noStrike">
              <a:solidFill>
                <a:srgbClr val="000000"/>
              </a:solidFill>
              <a:uFill>
                <a:solidFill>
                  <a:srgbClr val="ffffff"/>
                </a:solidFill>
              </a:uFill>
              <a:latin typeface="文泉驛微米黑"/>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Public methods</a:t>
            </a:r>
            <a:endParaRPr b="0" lang="en-US" sz="1400" spc="-1" strike="noStrike">
              <a:solidFill>
                <a:srgbClr val="000000"/>
              </a:solidFill>
              <a:uFill>
                <a:solidFill>
                  <a:srgbClr val="ffffff"/>
                </a:solidFill>
              </a:uFill>
              <a:latin typeface="文泉驛微米黑"/>
            </a:endParaRPr>
          </a:p>
        </p:txBody>
      </p:sp>
      <p:sp>
        <p:nvSpPr>
          <p:cNvPr id="322" name="CustomShape 2"/>
          <p:cNvSpPr/>
          <p:nvPr/>
        </p:nvSpPr>
        <p:spPr>
          <a:xfrm>
            <a:off x="792000" y="1736280"/>
            <a:ext cx="3888720" cy="402372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23" name="TextShape 3"/>
          <p:cNvSpPr txBox="1"/>
          <p:nvPr/>
        </p:nvSpPr>
        <p:spPr>
          <a:xfrm>
            <a:off x="4883400" y="1853280"/>
            <a:ext cx="4008960" cy="4023720"/>
          </a:xfrm>
          <a:prstGeom prst="rect">
            <a:avLst/>
          </a:prstGeom>
          <a:noFill/>
          <a:ln>
            <a:noFill/>
          </a:ln>
        </p:spPr>
        <p:txBody>
          <a:bodyPr tIns="91440" bIns="91440" anchor="ctr"/>
          <a:p>
            <a:pPr>
              <a:lnSpc>
                <a:spcPct val="115000"/>
              </a:lnSpc>
            </a:pPr>
            <a:r>
              <a:rPr b="0" lang="en-US" sz="2400" spc="-1" strike="noStrike">
                <a:solidFill>
                  <a:srgbClr val="434343"/>
                </a:solidFill>
                <a:uFill>
                  <a:solidFill>
                    <a:srgbClr val="ffffff"/>
                  </a:solidFill>
                </a:uFill>
                <a:latin typeface="文泉驛微米黑"/>
                <a:ea typeface="Calibri"/>
              </a:rPr>
              <a:t>All methods are </a:t>
            </a:r>
            <a:r>
              <a:rPr b="1" lang="en-US" sz="2400" spc="-1" strike="noStrike">
                <a:solidFill>
                  <a:srgbClr val="434343"/>
                </a:solidFill>
                <a:uFill>
                  <a:solidFill>
                    <a:srgbClr val="ffffff"/>
                  </a:solidFill>
                </a:uFill>
                <a:latin typeface="文泉驛微米黑"/>
                <a:ea typeface="Calibri"/>
              </a:rPr>
              <a:t>public</a:t>
            </a:r>
            <a:r>
              <a:rPr b="0" lang="en-US" sz="2400" spc="-1" strike="noStrike">
                <a:solidFill>
                  <a:srgbClr val="434343"/>
                </a:solidFill>
                <a:uFill>
                  <a:solidFill>
                    <a:srgbClr val="ffffff"/>
                  </a:solidFill>
                </a:uFill>
                <a:latin typeface="文泉驛微米黑"/>
                <a:ea typeface="Calibri"/>
              </a:rPr>
              <a:t>, and you </a:t>
            </a:r>
            <a:r>
              <a:rPr b="1" lang="en-US" sz="2400" spc="-1" strike="noStrike">
                <a:solidFill>
                  <a:srgbClr val="434343"/>
                </a:solidFill>
                <a:uFill>
                  <a:solidFill>
                    <a:srgbClr val="ffffff"/>
                  </a:solidFill>
                </a:uFill>
                <a:latin typeface="文泉驛微米黑"/>
                <a:ea typeface="Calibri"/>
              </a:rPr>
              <a:t>cannot</a:t>
            </a:r>
            <a:r>
              <a:rPr b="0" lang="en-US" sz="2400" spc="-1" strike="noStrike">
                <a:solidFill>
                  <a:srgbClr val="434343"/>
                </a:solidFill>
                <a:uFill>
                  <a:solidFill>
                    <a:srgbClr val="ffffff"/>
                  </a:solidFill>
                </a:uFill>
                <a:latin typeface="文泉驛微米黑"/>
                <a:ea typeface="Calibri"/>
              </a:rPr>
              <a:t> specify private methods… yet.</a:t>
            </a:r>
            <a:endParaRPr b="0" lang="en-US" sz="1400" spc="-1" strike="noStrike">
              <a:solidFill>
                <a:srgbClr val="000000"/>
              </a:solidFill>
              <a:uFill>
                <a:solidFill>
                  <a:srgbClr val="ffffff"/>
                </a:solidFill>
              </a:uFill>
              <a:latin typeface="文泉驛微米黑"/>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Public </a:t>
            </a:r>
            <a:r>
              <a:rPr b="0" lang="en-US" sz="3600" spc="-1" strike="noStrike">
                <a:solidFill>
                  <a:srgbClr val="000000"/>
                </a:solidFill>
                <a:uFill>
                  <a:solidFill>
                    <a:srgbClr val="ffffff"/>
                  </a:solidFill>
                </a:uFill>
                <a:latin typeface="文泉驛微米黑"/>
                <a:ea typeface="Montserrat"/>
              </a:rPr>
              <a:t>methods</a:t>
            </a:r>
            <a:endParaRPr b="0" lang="en-US" sz="1400" spc="-1" strike="noStrike">
              <a:solidFill>
                <a:srgbClr val="000000"/>
              </a:solidFill>
              <a:uFill>
                <a:solidFill>
                  <a:srgbClr val="ffffff"/>
                </a:solidFill>
              </a:uFill>
              <a:latin typeface="Arial"/>
            </a:endParaRPr>
          </a:p>
        </p:txBody>
      </p:sp>
      <p:sp>
        <p:nvSpPr>
          <p:cNvPr id="325" name="CustomShape 2"/>
          <p:cNvSpPr/>
          <p:nvPr/>
        </p:nvSpPr>
        <p:spPr>
          <a:xfrm>
            <a:off x="858960" y="1853280"/>
            <a:ext cx="3888720" cy="402372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26" name="TextShape 3"/>
          <p:cNvSpPr txBox="1"/>
          <p:nvPr/>
        </p:nvSpPr>
        <p:spPr>
          <a:xfrm>
            <a:off x="4883400" y="1853280"/>
            <a:ext cx="4008960" cy="4023720"/>
          </a:xfrm>
          <a:prstGeom prst="rect">
            <a:avLst/>
          </a:prstGeom>
          <a:noFill/>
          <a:ln>
            <a:noFill/>
          </a:ln>
        </p:spPr>
        <p:txBody>
          <a:bodyPr tIns="91440" bIns="91440" anchor="ctr"/>
          <a:p>
            <a:pPr>
              <a:lnSpc>
                <a:spcPct val="115000"/>
              </a:lnSpc>
            </a:pPr>
            <a:r>
              <a:rPr b="0" lang="en-US" sz="2400" spc="-1" strike="noStrike">
                <a:solidFill>
                  <a:srgbClr val="434343"/>
                </a:solidFill>
                <a:uFill>
                  <a:solidFill>
                    <a:srgbClr val="ffffff"/>
                  </a:solidFill>
                </a:uFill>
                <a:latin typeface="文泉驛微米黑"/>
                <a:ea typeface="Calibri"/>
              </a:rPr>
              <a:t>As far as I can tell, private methods aren't in the language only because they are still </a:t>
            </a:r>
            <a:r>
              <a:rPr b="0" lang="en-US" sz="2400" spc="-1" strike="noStrike" u="sng">
                <a:solidFill>
                  <a:srgbClr val="0097a7"/>
                </a:solidFill>
                <a:uFill>
                  <a:solidFill>
                    <a:srgbClr val="ffffff"/>
                  </a:solidFill>
                </a:uFill>
                <a:latin typeface="文泉驛微米黑"/>
                <a:ea typeface="Calibri"/>
                <a:hlinkClick r:id="rId1"/>
              </a:rPr>
              <a:t>figuring out the spec</a:t>
            </a:r>
            <a:r>
              <a:rPr b="0" lang="en-US" sz="2400" spc="-1" strike="noStrike">
                <a:solidFill>
                  <a:srgbClr val="434343"/>
                </a:solidFill>
                <a:uFill>
                  <a:solidFill>
                    <a:srgbClr val="ffffff"/>
                  </a:solidFill>
                </a:uFill>
                <a:latin typeface="文泉驛微米黑"/>
                <a:ea typeface="Calibri"/>
              </a:rPr>
              <a:t> for it.</a:t>
            </a:r>
            <a:r>
              <a:rPr b="0" lang="en-US" sz="1800" spc="-1" strike="noStrike">
                <a:solidFill>
                  <a:srgbClr val="434343"/>
                </a:solidFill>
                <a:uFill>
                  <a:solidFill>
                    <a:srgbClr val="ffffff"/>
                  </a:solidFill>
                </a:uFill>
                <a:latin typeface="文泉驛微米黑"/>
                <a:ea typeface="Calibri"/>
              </a:rPr>
              <a:t> (They will figure out </a:t>
            </a:r>
            <a:r>
              <a:rPr b="0" lang="en-US" sz="1800" spc="-1" strike="noStrike" u="sng">
                <a:solidFill>
                  <a:srgbClr val="0097a7"/>
                </a:solidFill>
                <a:uFill>
                  <a:solidFill>
                    <a:srgbClr val="ffffff"/>
                  </a:solidFill>
                </a:uFill>
                <a:latin typeface="文泉驛微米黑"/>
                <a:ea typeface="Calibri"/>
                <a:hlinkClick r:id="rId2"/>
              </a:rPr>
              <a:t>private fields first</a:t>
            </a:r>
            <a:r>
              <a:rPr b="0" lang="en-US" sz="18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transform</a:t>
            </a:r>
            <a:endParaRPr b="0" lang="en-US" sz="1400" spc="-1" strike="noStrike">
              <a:solidFill>
                <a:srgbClr val="000000"/>
              </a:solidFill>
              <a:uFill>
                <a:solidFill>
                  <a:srgbClr val="ffffff"/>
                </a:solidFill>
              </a:uFill>
              <a:latin typeface="文泉驛微米黑"/>
            </a:endParaRPr>
          </a:p>
        </p:txBody>
      </p:sp>
      <p:sp>
        <p:nvSpPr>
          <p:cNvPr id="199" name="TextShape 2"/>
          <p:cNvSpPr txBox="1"/>
          <p:nvPr/>
        </p:nvSpPr>
        <p:spPr>
          <a:xfrm>
            <a:off x="782640" y="1560240"/>
            <a:ext cx="7578360" cy="1122120"/>
          </a:xfrm>
          <a:prstGeom prst="rect">
            <a:avLst/>
          </a:prstGeom>
          <a:noFill/>
          <a:ln>
            <a:noFill/>
          </a:ln>
        </p:spPr>
        <p:txBody>
          <a:bodyPr tIns="91440" bIns="91440"/>
          <a:p>
            <a:pPr>
              <a:lnSpc>
                <a:spcPct val="115000"/>
              </a:lnSpc>
            </a:pPr>
            <a:r>
              <a:rPr b="0" lang="en-US" sz="2200" spc="-1" strike="noStrike" u="sng">
                <a:solidFill>
                  <a:srgbClr val="0097a7"/>
                </a:solidFill>
                <a:uFill>
                  <a:solidFill>
                    <a:srgbClr val="ffffff"/>
                  </a:solidFill>
                </a:uFill>
                <a:latin typeface="文泉驛微米黑"/>
                <a:ea typeface="Consolas"/>
                <a:hlinkClick r:id="rId1"/>
              </a:rPr>
              <a:t>transform</a:t>
            </a:r>
            <a:r>
              <a:rPr b="0" lang="en-US" sz="2200" spc="-1" strike="noStrike">
                <a:solidFill>
                  <a:srgbClr val="434343"/>
                </a:solidFill>
                <a:uFill>
                  <a:solidFill>
                    <a:srgbClr val="ffffff"/>
                  </a:solidFill>
                </a:uFill>
                <a:latin typeface="文泉驛微米黑"/>
                <a:ea typeface="Calibri"/>
              </a:rPr>
              <a:t> is a strange but powerful CSS property that allow you to translate, rotate, scale, or skew an element.</a:t>
            </a:r>
            <a:endParaRPr b="0" lang="en-US" sz="1400" spc="-1" strike="noStrike">
              <a:solidFill>
                <a:srgbClr val="000000"/>
              </a:solidFill>
              <a:uFill>
                <a:solidFill>
                  <a:srgbClr val="ffffff"/>
                </a:solidFill>
              </a:uFill>
              <a:latin typeface="Arial"/>
            </a:endParaRPr>
          </a:p>
        </p:txBody>
      </p:sp>
      <p:graphicFrame>
        <p:nvGraphicFramePr>
          <p:cNvPr id="200" name="Table 3"/>
          <p:cNvGraphicFramePr/>
          <p:nvPr/>
        </p:nvGraphicFramePr>
        <p:xfrm>
          <a:off x="456120" y="2724480"/>
          <a:ext cx="7911360" cy="3138120"/>
        </p:xfrm>
        <a:graphic>
          <a:graphicData uri="http://schemas.openxmlformats.org/drawingml/2006/table">
            <a:tbl>
              <a:tblPr/>
              <a:tblGrid>
                <a:gridCol w="3741840"/>
                <a:gridCol w="4169520"/>
              </a:tblGrid>
              <a:tr h="627840">
                <a:tc>
                  <a:txBody>
                    <a:bodyPr lIns="28440" rIns="28440" tIns="28440" bIns="28440" anchor="ctr"/>
                    <a:p>
                      <a:pPr algn="ctr">
                        <a:lnSpc>
                          <a:spcPct val="100000"/>
                        </a:lnSpc>
                      </a:pPr>
                      <a:r>
                        <a:rPr b="0" lang="en-US" sz="1800" spc="-1" strike="noStrike">
                          <a:solidFill>
                            <a:srgbClr val="000000"/>
                          </a:solidFill>
                          <a:uFill>
                            <a:solidFill>
                              <a:srgbClr val="ffffff"/>
                            </a:solidFill>
                          </a:uFill>
                          <a:latin typeface="文泉驛微米黑"/>
                          <a:ea typeface="Consolas"/>
                        </a:rPr>
                        <a:t>transform: translate(</a:t>
                      </a:r>
                      <a:r>
                        <a:rPr b="1" i="1" lang="en-US" sz="1800" spc="-1" strike="noStrike">
                          <a:solidFill>
                            <a:srgbClr val="000000"/>
                          </a:solidFill>
                          <a:uFill>
                            <a:solidFill>
                              <a:srgbClr val="ffffff"/>
                            </a:solidFill>
                          </a:uFill>
                          <a:latin typeface="文泉驛微米黑"/>
                          <a:ea typeface="Calibri"/>
                        </a:rPr>
                        <a:t>x</a:t>
                      </a:r>
                      <a:r>
                        <a:rPr b="0" lang="en-US" sz="1800" spc="-1" strike="noStrike">
                          <a:solidFill>
                            <a:srgbClr val="000000"/>
                          </a:solidFill>
                          <a:uFill>
                            <a:solidFill>
                              <a:srgbClr val="ffffff"/>
                            </a:solidFill>
                          </a:uFill>
                          <a:latin typeface="文泉驛微米黑"/>
                          <a:ea typeface="Consolas"/>
                        </a:rPr>
                        <a:t>, </a:t>
                      </a:r>
                      <a:r>
                        <a:rPr b="1" i="1" lang="en-US" sz="1800" spc="-1" strike="noStrike">
                          <a:solidFill>
                            <a:srgbClr val="000000"/>
                          </a:solidFill>
                          <a:uFill>
                            <a:solidFill>
                              <a:srgbClr val="ffffff"/>
                            </a:solidFill>
                          </a:uFill>
                          <a:latin typeface="文泉驛微米黑"/>
                          <a:ea typeface="Calibri"/>
                        </a:rPr>
                        <a:t>y</a:t>
                      </a:r>
                      <a:r>
                        <a:rPr b="0" lang="en-US" sz="1800" spc="-1" strike="noStrike">
                          <a:solidFill>
                            <a:srgbClr val="000000"/>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solidFill>
                      <a:srgbClr val="ffffff"/>
                    </a:solidFill>
                  </a:tcPr>
                </a:tc>
                <a:tc>
                  <a:txBody>
                    <a:bodyPr lIns="28440" rIns="28440" tIns="28440" bIns="28440" anchor="ctr"/>
                    <a:p>
                      <a:pPr>
                        <a:lnSpc>
                          <a:spcPct val="100000"/>
                        </a:lnSpc>
                      </a:pPr>
                      <a:r>
                        <a:rPr b="0" lang="en-US" sz="1800" spc="-1" strike="noStrike">
                          <a:solidFill>
                            <a:srgbClr val="000000"/>
                          </a:solidFill>
                          <a:uFill>
                            <a:solidFill>
                              <a:srgbClr val="ffffff"/>
                            </a:solidFill>
                          </a:uFill>
                          <a:latin typeface="文泉驛微米黑"/>
                          <a:ea typeface="Calibri"/>
                        </a:rPr>
                        <a:t>Moves element relative to its natural position by </a:t>
                      </a:r>
                      <a:r>
                        <a:rPr b="1" i="1" lang="en-US" sz="1800" spc="-1" strike="noStrike">
                          <a:solidFill>
                            <a:srgbClr val="000000"/>
                          </a:solidFill>
                          <a:uFill>
                            <a:solidFill>
                              <a:srgbClr val="ffffff"/>
                            </a:solidFill>
                          </a:uFill>
                          <a:latin typeface="文泉驛微米黑"/>
                          <a:ea typeface="Calibri"/>
                        </a:rPr>
                        <a:t>x</a:t>
                      </a:r>
                      <a:r>
                        <a:rPr b="0" lang="en-US" sz="1800" spc="-1" strike="noStrike">
                          <a:solidFill>
                            <a:srgbClr val="000000"/>
                          </a:solidFill>
                          <a:uFill>
                            <a:solidFill>
                              <a:srgbClr val="ffffff"/>
                            </a:solidFill>
                          </a:uFill>
                          <a:latin typeface="文泉驛微米黑"/>
                          <a:ea typeface="Calibri"/>
                        </a:rPr>
                        <a:t> and </a:t>
                      </a:r>
                      <a:r>
                        <a:rPr b="1" i="1" lang="en-US" sz="1800" spc="-1" strike="noStrike">
                          <a:solidFill>
                            <a:srgbClr val="000000"/>
                          </a:solidFill>
                          <a:uFill>
                            <a:solidFill>
                              <a:srgbClr val="ffffff"/>
                            </a:solidFill>
                          </a:uFill>
                          <a:latin typeface="文泉驛微米黑"/>
                          <a:ea typeface="Calibri"/>
                        </a:rPr>
                        <a:t>y</a:t>
                      </a:r>
                      <a:r>
                        <a:rPr b="0" lang="en-US" sz="1300" spc="-1" strike="noStrike">
                          <a:solidFill>
                            <a:srgbClr val="000000"/>
                          </a:solidFill>
                          <a:uFill>
                            <a:solidFill>
                              <a:srgbClr val="ffffff"/>
                            </a:solidFill>
                          </a:uFill>
                          <a:latin typeface="文泉驛微米黑"/>
                          <a:ea typeface="Arial"/>
                        </a:rPr>
                        <a:t> </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solidFill>
                      <a:srgbClr val="ffffff"/>
                    </a:solidFill>
                  </a:tcPr>
                </a:tc>
              </a:tr>
              <a:tr h="627840">
                <a:tc>
                  <a:txBody>
                    <a:bodyPr lIns="28440" rIns="28440" tIns="28440" bIns="28440" anchor="ctr"/>
                    <a:p>
                      <a:pPr algn="ctr">
                        <a:lnSpc>
                          <a:spcPct val="100000"/>
                        </a:lnSpc>
                      </a:pPr>
                      <a:r>
                        <a:rPr b="0" lang="en-US" sz="1800" spc="-1" strike="noStrike">
                          <a:solidFill>
                            <a:srgbClr val="000000"/>
                          </a:solidFill>
                          <a:uFill>
                            <a:solidFill>
                              <a:srgbClr val="ffffff"/>
                            </a:solidFill>
                          </a:uFill>
                          <a:latin typeface="文泉驛微米黑"/>
                          <a:ea typeface="Consolas"/>
                        </a:rPr>
                        <a:t>transform: translateX(</a:t>
                      </a:r>
                      <a:r>
                        <a:rPr b="1" i="1" lang="en-US" sz="1800" spc="-1" strike="noStrike">
                          <a:solidFill>
                            <a:srgbClr val="000000"/>
                          </a:solidFill>
                          <a:uFill>
                            <a:solidFill>
                              <a:srgbClr val="ffffff"/>
                            </a:solidFill>
                          </a:uFill>
                          <a:latin typeface="文泉驛微米黑"/>
                          <a:ea typeface="Calibri"/>
                        </a:rPr>
                        <a:t>x</a:t>
                      </a:r>
                      <a:r>
                        <a:rPr b="0" lang="en-US" sz="1800" spc="-1" strike="noStrike">
                          <a:solidFill>
                            <a:srgbClr val="000000"/>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solidFill>
                      <a:srgbClr val="ffffff"/>
                    </a:solidFill>
                  </a:tcPr>
                </a:tc>
                <a:tc>
                  <a:txBody>
                    <a:bodyPr lIns="28440" rIns="28440" tIns="28440" bIns="28440" anchor="ctr"/>
                    <a:p>
                      <a:pPr>
                        <a:lnSpc>
                          <a:spcPct val="100000"/>
                        </a:lnSpc>
                      </a:pPr>
                      <a:r>
                        <a:rPr b="0" lang="en-US" sz="1800" spc="-1" strike="noStrike">
                          <a:solidFill>
                            <a:srgbClr val="000000"/>
                          </a:solidFill>
                          <a:uFill>
                            <a:solidFill>
                              <a:srgbClr val="ffffff"/>
                            </a:solidFill>
                          </a:uFill>
                          <a:latin typeface="文泉驛微米黑"/>
                          <a:ea typeface="Calibri"/>
                        </a:rPr>
                        <a:t>Moves element relative to its natural position horizontally by </a:t>
                      </a:r>
                      <a:r>
                        <a:rPr b="1" i="1" lang="en-US" sz="1800" spc="-1" strike="noStrike">
                          <a:solidFill>
                            <a:srgbClr val="000000"/>
                          </a:solidFill>
                          <a:uFill>
                            <a:solidFill>
                              <a:srgbClr val="ffffff"/>
                            </a:solidFill>
                          </a:uFill>
                          <a:latin typeface="文泉驛微米黑"/>
                          <a:ea typeface="Calibri"/>
                        </a:rPr>
                        <a:t>x</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solidFill>
                      <a:srgbClr val="ffffff"/>
                    </a:solidFill>
                  </a:tcPr>
                </a:tc>
              </a:tr>
              <a:tr h="627840">
                <a:tc>
                  <a:txBody>
                    <a:bodyPr lIns="28440" rIns="28440" tIns="28440" bIns="28440" anchor="ctr"/>
                    <a:p>
                      <a:pPr algn="ctr">
                        <a:lnSpc>
                          <a:spcPct val="100000"/>
                        </a:lnSpc>
                      </a:pPr>
                      <a:r>
                        <a:rPr b="0" lang="en-US" sz="1800" spc="-1" strike="noStrike">
                          <a:solidFill>
                            <a:srgbClr val="000000"/>
                          </a:solidFill>
                          <a:uFill>
                            <a:solidFill>
                              <a:srgbClr val="ffffff"/>
                            </a:solidFill>
                          </a:uFill>
                          <a:latin typeface="文泉驛微米黑"/>
                          <a:ea typeface="Consolas"/>
                        </a:rPr>
                        <a:t>transform: translateY(</a:t>
                      </a:r>
                      <a:r>
                        <a:rPr b="1" i="1" lang="en-US" sz="1800" spc="-1" strike="noStrike">
                          <a:solidFill>
                            <a:srgbClr val="000000"/>
                          </a:solidFill>
                          <a:uFill>
                            <a:solidFill>
                              <a:srgbClr val="ffffff"/>
                            </a:solidFill>
                          </a:uFill>
                          <a:latin typeface="文泉驛微米黑"/>
                          <a:ea typeface="Calibri"/>
                        </a:rPr>
                        <a:t>y</a:t>
                      </a:r>
                      <a:r>
                        <a:rPr b="0" lang="en-US" sz="1800" spc="-1" strike="noStrike">
                          <a:solidFill>
                            <a:srgbClr val="000000"/>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solidFill>
                      <a:srgbClr val="ffffff"/>
                    </a:solidFill>
                  </a:tcPr>
                </a:tc>
                <a:tc>
                  <a:txBody>
                    <a:bodyPr lIns="28440" rIns="28440" tIns="28440" bIns="28440" anchor="ctr"/>
                    <a:p>
                      <a:pPr>
                        <a:lnSpc>
                          <a:spcPct val="100000"/>
                        </a:lnSpc>
                      </a:pPr>
                      <a:r>
                        <a:rPr b="0" lang="en-US" sz="1800" spc="-1" strike="noStrike">
                          <a:solidFill>
                            <a:srgbClr val="000000"/>
                          </a:solidFill>
                          <a:uFill>
                            <a:solidFill>
                              <a:srgbClr val="ffffff"/>
                            </a:solidFill>
                          </a:uFill>
                          <a:latin typeface="文泉驛微米黑"/>
                          <a:ea typeface="Calibri"/>
                        </a:rPr>
                        <a:t>Moves element relative to its natural position vertically by </a:t>
                      </a:r>
                      <a:r>
                        <a:rPr b="1" i="1" lang="en-US" sz="1800" spc="-1" strike="noStrike">
                          <a:solidFill>
                            <a:srgbClr val="000000"/>
                          </a:solidFill>
                          <a:uFill>
                            <a:solidFill>
                              <a:srgbClr val="ffffff"/>
                            </a:solidFill>
                          </a:uFill>
                          <a:latin typeface="文泉驛微米黑"/>
                          <a:ea typeface="Calibri"/>
                        </a:rPr>
                        <a:t>y</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solidFill>
                      <a:srgbClr val="ffffff"/>
                    </a:solidFill>
                  </a:tcPr>
                </a:tc>
              </a:tr>
              <a:tr h="336240">
                <a:tc>
                  <a:txBody>
                    <a:bodyPr lIns="28440" rIns="28440" tIns="28440" bIns="28440" anchor="ctr"/>
                    <a:p>
                      <a:pPr algn="ctr">
                        <a:lnSpc>
                          <a:spcPct val="100000"/>
                        </a:lnSpc>
                      </a:pPr>
                      <a:r>
                        <a:rPr b="0" lang="en-US" sz="1800" spc="-1" strike="noStrike">
                          <a:solidFill>
                            <a:srgbClr val="000000"/>
                          </a:solidFill>
                          <a:uFill>
                            <a:solidFill>
                              <a:srgbClr val="ffffff"/>
                            </a:solidFill>
                          </a:uFill>
                          <a:latin typeface="文泉驛微米黑"/>
                          <a:ea typeface="Consolas"/>
                        </a:rPr>
                        <a:t>transform: rotate(</a:t>
                      </a:r>
                      <a:r>
                        <a:rPr b="1" i="1" lang="en-US" sz="1800" spc="-1" strike="noStrike">
                          <a:solidFill>
                            <a:srgbClr val="000000"/>
                          </a:solidFill>
                          <a:uFill>
                            <a:solidFill>
                              <a:srgbClr val="ffffff"/>
                            </a:solidFill>
                          </a:uFill>
                          <a:latin typeface="文泉驛微米黑"/>
                          <a:ea typeface="Calibri"/>
                        </a:rPr>
                        <a:t>deg</a:t>
                      </a:r>
                      <a:r>
                        <a:rPr b="0" lang="en-US" sz="1800" spc="-1" strike="noStrike">
                          <a:solidFill>
                            <a:srgbClr val="000000"/>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noFill/>
                  </a:tcPr>
                </a:tc>
                <a:tc>
                  <a:txBody>
                    <a:bodyPr lIns="28440" rIns="28440" tIns="28440" bIns="28440" anchor="ctr"/>
                    <a:p>
                      <a:pPr>
                        <a:lnSpc>
                          <a:spcPct val="100000"/>
                        </a:lnSpc>
                      </a:pPr>
                      <a:r>
                        <a:rPr b="0" lang="en-US" sz="1800" spc="-1" strike="noStrike">
                          <a:solidFill>
                            <a:srgbClr val="000000"/>
                          </a:solidFill>
                          <a:uFill>
                            <a:solidFill>
                              <a:srgbClr val="ffffff"/>
                            </a:solidFill>
                          </a:uFill>
                          <a:latin typeface="文泉驛微米黑"/>
                          <a:ea typeface="Calibri"/>
                        </a:rPr>
                        <a:t>Rotates the element clockwise by </a:t>
                      </a:r>
                      <a:r>
                        <a:rPr b="1" i="1" lang="en-US" sz="1800" spc="-1" strike="noStrike">
                          <a:solidFill>
                            <a:srgbClr val="000000"/>
                          </a:solidFill>
                          <a:uFill>
                            <a:solidFill>
                              <a:srgbClr val="ffffff"/>
                            </a:solidFill>
                          </a:uFill>
                          <a:latin typeface="文泉驛微米黑"/>
                          <a:ea typeface="Calibri"/>
                        </a:rPr>
                        <a:t>deg</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noFill/>
                  </a:tcPr>
                </a:tc>
              </a:tr>
              <a:tr h="918360">
                <a:tc>
                  <a:txBody>
                    <a:bodyPr lIns="28440" rIns="28440" tIns="28440" bIns="28440" anchor="ctr"/>
                    <a:p>
                      <a:pPr algn="ctr">
                        <a:lnSpc>
                          <a:spcPct val="100000"/>
                        </a:lnSpc>
                      </a:pPr>
                      <a:r>
                        <a:rPr b="0" lang="en-US" sz="1800" spc="-1" strike="noStrike">
                          <a:solidFill>
                            <a:srgbClr val="000000"/>
                          </a:solidFill>
                          <a:uFill>
                            <a:solidFill>
                              <a:srgbClr val="ffffff"/>
                            </a:solidFill>
                          </a:uFill>
                          <a:latin typeface="文泉驛微米黑"/>
                          <a:ea typeface="Consolas"/>
                        </a:rPr>
                        <a:t>transform: rotate(10deg) translate(5px, 10px);</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noFill/>
                  </a:tcPr>
                </a:tc>
                <a:tc>
                  <a:txBody>
                    <a:bodyPr lIns="28440" rIns="28440" tIns="28440" bIns="28440" anchor="ctr"/>
                    <a:p>
                      <a:pPr>
                        <a:lnSpc>
                          <a:spcPct val="100000"/>
                        </a:lnSpc>
                      </a:pPr>
                      <a:r>
                        <a:rPr b="0" lang="en-US" sz="1800" spc="-1" strike="noStrike">
                          <a:solidFill>
                            <a:srgbClr val="000000"/>
                          </a:solidFill>
                          <a:uFill>
                            <a:solidFill>
                              <a:srgbClr val="ffffff"/>
                            </a:solidFill>
                          </a:uFill>
                          <a:latin typeface="文泉驛微米黑"/>
                          <a:ea typeface="Calibri"/>
                        </a:rPr>
                        <a:t>Rotates an element 10 degrees clockwise, moves it 5px down, 10px right</a:t>
                      </a:r>
                      <a:endParaRPr b="0" lang="en-US" sz="1800" spc="-1" strike="noStrike">
                        <a:solidFill>
                          <a:srgbClr val="000000"/>
                        </a:solidFill>
                        <a:uFill>
                          <a:solidFill>
                            <a:srgbClr val="ffffff"/>
                          </a:solidFill>
                        </a:uFill>
                        <a:latin typeface="文泉驛微米黑"/>
                      </a:endParaRPr>
                    </a:p>
                  </a:txBody>
                  <a:tcPr marL="28440" marR="28440">
                    <a:lnL w="9360">
                      <a:solidFill>
                        <a:srgbClr val="000000"/>
                      </a:solidFill>
                    </a:lnL>
                    <a:lnR w="9360">
                      <a:solidFill>
                        <a:srgbClr val="000000"/>
                      </a:solidFill>
                    </a:lnR>
                    <a:lnT w="9360">
                      <a:solidFill>
                        <a:srgbClr val="000000"/>
                      </a:solidFill>
                    </a:lnT>
                    <a:lnB w="9360">
                      <a:solidFill>
                        <a:srgbClr val="000000"/>
                      </a:solidFill>
                    </a:lnB>
                    <a:noFill/>
                  </a:tcPr>
                </a:tc>
              </a:tr>
            </a:tbl>
          </a:graphicData>
        </a:graphic>
      </p:graphicFrame>
      <p:sp>
        <p:nvSpPr>
          <p:cNvPr id="201" name="TextShape 4"/>
          <p:cNvSpPr txBox="1"/>
          <p:nvPr/>
        </p:nvSpPr>
        <p:spPr>
          <a:xfrm>
            <a:off x="706680" y="6055920"/>
            <a:ext cx="7578360" cy="1122120"/>
          </a:xfrm>
          <a:prstGeom prst="rect">
            <a:avLst/>
          </a:prstGeom>
          <a:noFill/>
          <a:ln>
            <a:noFill/>
          </a:ln>
        </p:spPr>
        <p:txBody>
          <a:bodyPr tIns="91440" bIns="91440"/>
          <a:p>
            <a:pPr algn="ctr">
              <a:lnSpc>
                <a:spcPct val="115000"/>
              </a:lnSpc>
            </a:pPr>
            <a:r>
              <a:rPr b="0" lang="en-US" sz="2400" spc="-1" strike="noStrike" u="sng">
                <a:solidFill>
                  <a:srgbClr val="0097a7"/>
                </a:solidFill>
                <a:uFill>
                  <a:solidFill>
                    <a:srgbClr val="ffffff"/>
                  </a:solidFill>
                </a:uFill>
                <a:latin typeface="Calibri"/>
                <a:ea typeface="Calibri"/>
                <a:hlinkClick r:id="rId2"/>
              </a:rPr>
              <a:t>Examples</a:t>
            </a:r>
            <a:endParaRPr b="0" lang="en-US" sz="14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Public fields</a:t>
            </a:r>
            <a:endParaRPr b="0" lang="en-US" sz="1400" spc="-1" strike="noStrike">
              <a:solidFill>
                <a:srgbClr val="000000"/>
              </a:solidFill>
              <a:uFill>
                <a:solidFill>
                  <a:srgbClr val="ffffff"/>
                </a:solidFill>
              </a:uFill>
              <a:latin typeface="文泉驛微米黑"/>
            </a:endParaRPr>
          </a:p>
        </p:txBody>
      </p:sp>
      <p:sp>
        <p:nvSpPr>
          <p:cNvPr id="328" name="CustomShape 2"/>
          <p:cNvSpPr/>
          <p:nvPr/>
        </p:nvSpPr>
        <p:spPr>
          <a:xfrm>
            <a:off x="858960" y="1600200"/>
            <a:ext cx="7234920" cy="314820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this.</a:t>
            </a:r>
            <a:r>
              <a:rPr b="1" i="1" lang="en-US" sz="2000" spc="-1" strike="noStrike">
                <a:solidFill>
                  <a:srgbClr val="434343"/>
                </a:solidFill>
                <a:uFill>
                  <a:solidFill>
                    <a:srgbClr val="ffffff"/>
                  </a:solidFill>
                </a:uFill>
                <a:latin typeface="文泉驛微米黑"/>
                <a:ea typeface="Calibri"/>
              </a:rPr>
              <a:t>fieldName</a:t>
            </a:r>
            <a:r>
              <a:rPr b="0" lang="en-US" sz="2000" spc="-1" strike="noStrike">
                <a:solidFill>
                  <a:srgbClr val="434343"/>
                </a:solidFill>
                <a:uFill>
                  <a:solidFill>
                    <a:srgbClr val="ffffff"/>
                  </a:solidFill>
                </a:uFill>
                <a:latin typeface="文泉驛微米黑"/>
                <a:ea typeface="Consolas"/>
              </a:rPr>
              <a:t> = </a:t>
            </a:r>
            <a:r>
              <a:rPr b="1" i="1" lang="en-US" sz="2000" spc="-1" strike="noStrike">
                <a:solidFill>
                  <a:srgbClr val="434343"/>
                </a:solidFill>
                <a:uFill>
                  <a:solidFill>
                    <a:srgbClr val="ffffff"/>
                  </a:solidFill>
                </a:uFill>
                <a:latin typeface="文泉驛微米黑"/>
                <a:ea typeface="Calibri"/>
              </a:rPr>
              <a:t>fieldValue</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this.</a:t>
            </a:r>
            <a:r>
              <a:rPr b="1" i="1" lang="en-US" sz="2000" spc="-1" strike="noStrike">
                <a:solidFill>
                  <a:srgbClr val="434343"/>
                </a:solidFill>
                <a:uFill>
                  <a:solidFill>
                    <a:srgbClr val="ffffff"/>
                  </a:solidFill>
                </a:uFill>
                <a:latin typeface="文泉驛微米黑"/>
                <a:ea typeface="Calibri"/>
              </a:rPr>
              <a:t>fieldName</a:t>
            </a:r>
            <a:r>
              <a:rPr b="0" lang="en-US" sz="2000" spc="-1" strike="noStrike">
                <a:solidFill>
                  <a:srgbClr val="434343"/>
                </a:solidFill>
                <a:uFill>
                  <a:solidFill>
                    <a:srgbClr val="ffffff"/>
                  </a:solidFill>
                </a:uFill>
                <a:latin typeface="文泉驛微米黑"/>
                <a:ea typeface="Consolas"/>
              </a:rPr>
              <a:t> = </a:t>
            </a:r>
            <a:r>
              <a:rPr b="1" i="1" lang="en-US" sz="2000" spc="-1" strike="noStrike">
                <a:solidFill>
                  <a:srgbClr val="434343"/>
                </a:solidFill>
                <a:uFill>
                  <a:solidFill>
                    <a:srgbClr val="ffffff"/>
                  </a:solidFill>
                </a:uFill>
                <a:latin typeface="文泉驛微米黑"/>
                <a:ea typeface="Calibri"/>
              </a:rPr>
              <a:t>fieldValue</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this.</a:t>
            </a:r>
            <a:r>
              <a:rPr b="1" i="1" lang="en-US" sz="2000" spc="-1" strike="noStrike">
                <a:solidFill>
                  <a:srgbClr val="434343"/>
                </a:solidFill>
                <a:uFill>
                  <a:solidFill>
                    <a:srgbClr val="ffffff"/>
                  </a:solidFill>
                </a:uFill>
                <a:latin typeface="文泉驛微米黑"/>
                <a:ea typeface="Calibri"/>
              </a:rPr>
              <a:t>fieldName</a:t>
            </a:r>
            <a:r>
              <a:rPr b="0" lang="en-US" sz="2000" spc="-1" strike="noStrike">
                <a:solidFill>
                  <a:srgbClr val="434343"/>
                </a:solidFill>
                <a:uFill>
                  <a:solidFill>
                    <a:srgbClr val="ffffff"/>
                  </a:solidFill>
                </a:uFill>
                <a:latin typeface="文泉驛微米黑"/>
                <a:ea typeface="Consolas"/>
              </a:rPr>
              <a:t> = </a:t>
            </a:r>
            <a:r>
              <a:rPr b="1" i="1" lang="en-US" sz="2000" spc="-1" strike="noStrike">
                <a:solidFill>
                  <a:srgbClr val="434343"/>
                </a:solidFill>
                <a:uFill>
                  <a:solidFill>
                    <a:srgbClr val="ffffff"/>
                  </a:solidFill>
                </a:uFill>
                <a:latin typeface="文泉驛微米黑"/>
                <a:ea typeface="Calibri"/>
              </a:rPr>
              <a:t>fieldValue</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29" name="TextShape 3"/>
          <p:cNvSpPr txBox="1"/>
          <p:nvPr/>
        </p:nvSpPr>
        <p:spPr>
          <a:xfrm>
            <a:off x="858960" y="4882680"/>
            <a:ext cx="7234920" cy="16135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Define public fields by setting </a:t>
            </a:r>
            <a:r>
              <a:rPr b="1" lang="en-US" sz="2400" spc="-1" strike="noStrike">
                <a:solidFill>
                  <a:srgbClr val="434343"/>
                </a:solidFill>
                <a:uFill>
                  <a:solidFill>
                    <a:srgbClr val="ffffff"/>
                  </a:solidFill>
                </a:uFill>
                <a:latin typeface="文泉驛微米黑"/>
                <a:ea typeface="Consolas"/>
              </a:rPr>
              <a:t>this.</a:t>
            </a:r>
            <a:r>
              <a:rPr b="1" i="1" lang="en-US" sz="2400" spc="-1" strike="noStrike">
                <a:solidFill>
                  <a:srgbClr val="434343"/>
                </a:solidFill>
                <a:uFill>
                  <a:solidFill>
                    <a:srgbClr val="ffffff"/>
                  </a:solidFill>
                </a:uFill>
                <a:latin typeface="文泉驛微米黑"/>
                <a:ea typeface="Calibri"/>
              </a:rPr>
              <a:t>fieldName</a:t>
            </a:r>
            <a:r>
              <a:rPr b="0" lang="en-US" sz="2400" spc="-1" strike="noStrike">
                <a:solidFill>
                  <a:srgbClr val="434343"/>
                </a:solidFill>
                <a:uFill>
                  <a:solidFill>
                    <a:srgbClr val="ffffff"/>
                  </a:solidFill>
                </a:uFill>
                <a:latin typeface="文泉驛微米黑"/>
                <a:ea typeface="Calibri"/>
              </a:rPr>
              <a:t> in the constructor… or in any other function.</a:t>
            </a:r>
            <a:endParaRPr b="0" lang="en-US" sz="1400" spc="-1" strike="noStrike">
              <a:solidFill>
                <a:srgbClr val="000000"/>
              </a:solidFill>
              <a:uFill>
                <a:solidFill>
                  <a:srgbClr val="ffffff"/>
                </a:solidFill>
              </a:uFill>
              <a:latin typeface="Arial"/>
            </a:endParaRPr>
          </a:p>
          <a:p>
            <a:pPr>
              <a:lnSpc>
                <a:spcPct val="115000"/>
              </a:lnSpc>
            </a:pPr>
            <a:r>
              <a:rPr b="0" lang="en-US" sz="1800" spc="-1" strike="noStrike">
                <a:solidFill>
                  <a:srgbClr val="434343"/>
                </a:solidFill>
                <a:uFill>
                  <a:solidFill>
                    <a:srgbClr val="ffffff"/>
                  </a:solidFill>
                </a:uFill>
                <a:latin typeface="文泉驛微米黑"/>
                <a:ea typeface="Calibri"/>
              </a:rPr>
              <a:t>(This is slightly hacky underneath the covers and </a:t>
            </a:r>
            <a:r>
              <a:rPr b="0" lang="en-US" sz="1800" spc="-1" strike="noStrike" u="sng">
                <a:solidFill>
                  <a:srgbClr val="0097a7"/>
                </a:solidFill>
                <a:uFill>
                  <a:solidFill>
                    <a:srgbClr val="ffffff"/>
                  </a:solidFill>
                </a:uFill>
                <a:latin typeface="文泉驛微米黑"/>
                <a:ea typeface="Calibri"/>
                <a:hlinkClick r:id="rId1"/>
              </a:rPr>
              <a:t>there is a draft</a:t>
            </a:r>
            <a:r>
              <a:rPr b="0" lang="en-US" sz="1800" spc="-1" strike="noStrike">
                <a:solidFill>
                  <a:srgbClr val="434343"/>
                </a:solidFill>
                <a:uFill>
                  <a:solidFill>
                    <a:srgbClr val="ffffff"/>
                  </a:solidFill>
                </a:uFill>
                <a:latin typeface="文泉驛微米黑"/>
                <a:ea typeface="Calibri"/>
              </a:rPr>
              <a:t> to add public fields properly to ES.)</a:t>
            </a:r>
            <a:endParaRPr b="0" lang="en-US" sz="1400" spc="-1" strike="noStrike">
              <a:solidFill>
                <a:srgbClr val="000000"/>
              </a:solidFill>
              <a:uFill>
                <a:solidFill>
                  <a:srgbClr val="ffffff"/>
                </a:solidFill>
              </a:uFill>
              <a:latin typeface="Arial"/>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Public fields</a:t>
            </a:r>
            <a:endParaRPr b="0" lang="en-US" sz="1400" spc="-1" strike="noStrike">
              <a:solidFill>
                <a:srgbClr val="000000"/>
              </a:solidFill>
              <a:uFill>
                <a:solidFill>
                  <a:srgbClr val="ffffff"/>
                </a:solidFill>
              </a:uFill>
              <a:latin typeface="文泉驛微米黑"/>
            </a:endParaRPr>
          </a:p>
        </p:txBody>
      </p:sp>
      <p:sp>
        <p:nvSpPr>
          <p:cNvPr id="331" name="CustomShape 2"/>
          <p:cNvSpPr/>
          <p:nvPr/>
        </p:nvSpPr>
        <p:spPr>
          <a:xfrm>
            <a:off x="858960" y="1600200"/>
            <a:ext cx="7234920" cy="314820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lang="en-US" sz="2000" spc="-1" strike="noStrike">
                <a:solidFill>
                  <a:srgbClr val="9900ff"/>
                </a:solidFill>
                <a:uFill>
                  <a:solidFill>
                    <a:srgbClr val="ffffff"/>
                  </a:solidFill>
                </a:uFill>
                <a:latin typeface="文泉驛微米黑"/>
                <a:ea typeface="Consolas"/>
              </a:rPr>
              <a:t>this.</a:t>
            </a:r>
            <a:r>
              <a:rPr b="0" lang="en-US" sz="2000" spc="-1" strike="noStrike">
                <a:solidFill>
                  <a:srgbClr val="434343"/>
                </a:solidFill>
                <a:uFill>
                  <a:solidFill>
                    <a:srgbClr val="ffffff"/>
                  </a:solidFill>
                </a:uFill>
                <a:latin typeface="文泉驛微米黑"/>
                <a:ea typeface="Consolas"/>
              </a:rPr>
              <a:t>someField = someParam;</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 someValue = </a:t>
            </a:r>
            <a:r>
              <a:rPr b="1" lang="en-US" sz="2000" spc="-1" strike="noStrike">
                <a:solidFill>
                  <a:srgbClr val="9900ff"/>
                </a:solidFill>
                <a:uFill>
                  <a:solidFill>
                    <a:srgbClr val="ffffff"/>
                  </a:solidFill>
                </a:uFill>
                <a:latin typeface="文泉驛微米黑"/>
                <a:ea typeface="Consolas"/>
              </a:rPr>
              <a:t>this.</a:t>
            </a:r>
            <a:r>
              <a:rPr b="0" lang="en-US" sz="2000" spc="-1" strike="noStrike">
                <a:solidFill>
                  <a:srgbClr val="434343"/>
                </a:solidFill>
                <a:uFill>
                  <a:solidFill>
                    <a:srgbClr val="ffffff"/>
                  </a:solidFill>
                </a:uFill>
                <a:latin typeface="文泉驛微米黑"/>
                <a:ea typeface="Consolas"/>
              </a:rPr>
              <a:t>someField;</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32" name="TextShape 3"/>
          <p:cNvSpPr txBox="1"/>
          <p:nvPr/>
        </p:nvSpPr>
        <p:spPr>
          <a:xfrm>
            <a:off x="858960" y="4882680"/>
            <a:ext cx="7234920" cy="16135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Within the class, you must always refer to fields with the </a:t>
            </a:r>
            <a:r>
              <a:rPr b="1" lang="en-US" sz="2400" spc="-1" strike="noStrike">
                <a:solidFill>
                  <a:srgbClr val="9900ff"/>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prefix.</a:t>
            </a:r>
            <a:endParaRPr b="0" lang="en-US" sz="1400" spc="-1" strike="noStrike">
              <a:solidFill>
                <a:srgbClr val="000000"/>
              </a:solidFill>
              <a:uFill>
                <a:solidFill>
                  <a:srgbClr val="ffffff"/>
                </a:solidFill>
              </a:uFill>
              <a:latin typeface="文泉驛微米黑"/>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Public fields</a:t>
            </a:r>
            <a:endParaRPr b="0" lang="en-US" sz="1400" spc="-1" strike="noStrike">
              <a:solidFill>
                <a:srgbClr val="000000"/>
              </a:solidFill>
              <a:uFill>
                <a:solidFill>
                  <a:srgbClr val="ffffff"/>
                </a:solidFill>
              </a:uFill>
              <a:latin typeface="文泉驛微米黑"/>
            </a:endParaRPr>
          </a:p>
        </p:txBody>
      </p:sp>
      <p:sp>
        <p:nvSpPr>
          <p:cNvPr id="334" name="CustomShape 2"/>
          <p:cNvSpPr/>
          <p:nvPr/>
        </p:nvSpPr>
        <p:spPr>
          <a:xfrm>
            <a:off x="858960" y="1600200"/>
            <a:ext cx="7234920" cy="3148200"/>
          </a:xfrm>
          <a:prstGeom prst="rect">
            <a:avLst/>
          </a:prstGeom>
          <a:noFill/>
          <a:ln w="19080">
            <a:solidFill>
              <a:srgbClr val="000000"/>
            </a:solidFill>
            <a:round/>
          </a:ln>
        </p:spPr>
        <p:style>
          <a:lnRef idx="0"/>
          <a:fillRef idx="0"/>
          <a:effectRef idx="0"/>
          <a:fontRef idx="minor"/>
        </p:style>
        <p:txBody>
          <a:bodyPr tIns="91440" bIns="91440" anchor="ctr"/>
          <a:p>
            <a:pPr>
              <a:lnSpc>
                <a:spcPct val="100000"/>
              </a:lnSpc>
            </a:pPr>
            <a:r>
              <a:rPr b="0" lang="en-US" sz="2000" spc="-1" strike="noStrike">
                <a:solidFill>
                  <a:srgbClr val="434343"/>
                </a:solidFill>
                <a:uFill>
                  <a:solidFill>
                    <a:srgbClr val="ffffff"/>
                  </a:solidFill>
                </a:uFill>
                <a:latin typeface="文泉驛微米黑"/>
                <a:ea typeface="Consolas"/>
              </a:rPr>
              <a:t>class </a:t>
            </a:r>
            <a:r>
              <a:rPr b="1" i="1" lang="en-US" sz="2000" spc="-1" strike="noStrike">
                <a:solidFill>
                  <a:srgbClr val="434343"/>
                </a:solidFill>
                <a:uFill>
                  <a:solidFill>
                    <a:srgbClr val="ffffff"/>
                  </a:solidFill>
                </a:uFill>
                <a:latin typeface="文泉驛微米黑"/>
                <a:ea typeface="Calibri"/>
              </a:rPr>
              <a:t>ClassName</a:t>
            </a:r>
            <a:r>
              <a:rPr b="0" i="1"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constructor(</a:t>
            </a:r>
            <a:r>
              <a:rPr b="1" i="1" lang="en-US" sz="2000" spc="-1" strike="noStrike">
                <a:solidFill>
                  <a:srgbClr val="434343"/>
                </a:solidFill>
                <a:uFill>
                  <a:solidFill>
                    <a:srgbClr val="ffffff"/>
                  </a:solidFill>
                </a:uFill>
                <a:latin typeface="文泉驛微米黑"/>
                <a:ea typeface="Calibri"/>
              </a:rPr>
              <a:t>params</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this.</a:t>
            </a:r>
            <a:r>
              <a:rPr b="1" i="1" lang="en-US" sz="2000" spc="-1" strike="noStrike">
                <a:solidFill>
                  <a:srgbClr val="434343"/>
                </a:solidFill>
                <a:uFill>
                  <a:solidFill>
                    <a:srgbClr val="ffffff"/>
                  </a:solidFill>
                </a:uFill>
                <a:latin typeface="文泉驛微米黑"/>
                <a:ea typeface="Calibri"/>
              </a:rPr>
              <a:t>fieldName</a:t>
            </a:r>
            <a:r>
              <a:rPr b="0" lang="en-US" sz="2000" spc="-1" strike="noStrike">
                <a:solidFill>
                  <a:srgbClr val="434343"/>
                </a:solidFill>
                <a:uFill>
                  <a:solidFill>
                    <a:srgbClr val="ffffff"/>
                  </a:solidFill>
                </a:uFill>
                <a:latin typeface="文泉驛微米黑"/>
                <a:ea typeface="Consolas"/>
              </a:rPr>
              <a:t> = </a:t>
            </a:r>
            <a:r>
              <a:rPr b="1" i="1" lang="en-US" sz="2000" spc="-1" strike="noStrike">
                <a:solidFill>
                  <a:srgbClr val="434343"/>
                </a:solidFill>
                <a:uFill>
                  <a:solidFill>
                    <a:srgbClr val="ffffff"/>
                  </a:solidFill>
                </a:uFill>
                <a:latin typeface="文泉驛微米黑"/>
                <a:ea typeface="Calibri"/>
              </a:rPr>
              <a:t>fieldValue</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this.</a:t>
            </a:r>
            <a:r>
              <a:rPr b="1" i="1" lang="en-US" sz="2000" spc="-1" strike="noStrike">
                <a:solidFill>
                  <a:srgbClr val="434343"/>
                </a:solidFill>
                <a:uFill>
                  <a:solidFill>
                    <a:srgbClr val="ffffff"/>
                  </a:solidFill>
                </a:uFill>
                <a:latin typeface="文泉驛微米黑"/>
                <a:ea typeface="Calibri"/>
              </a:rPr>
              <a:t>fieldName</a:t>
            </a:r>
            <a:r>
              <a:rPr b="0" lang="en-US" sz="2000" spc="-1" strike="noStrike">
                <a:solidFill>
                  <a:srgbClr val="434343"/>
                </a:solidFill>
                <a:uFill>
                  <a:solidFill>
                    <a:srgbClr val="ffffff"/>
                  </a:solidFill>
                </a:uFill>
                <a:latin typeface="文泉驛微米黑"/>
                <a:ea typeface="Consolas"/>
              </a:rPr>
              <a:t> = </a:t>
            </a:r>
            <a:r>
              <a:rPr b="1" i="1" lang="en-US" sz="2000" spc="-1" strike="noStrike">
                <a:solidFill>
                  <a:srgbClr val="434343"/>
                </a:solidFill>
                <a:uFill>
                  <a:solidFill>
                    <a:srgbClr val="ffffff"/>
                  </a:solidFill>
                </a:uFill>
                <a:latin typeface="文泉驛微米黑"/>
                <a:ea typeface="Calibri"/>
              </a:rPr>
              <a:t>fieldValue</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this.</a:t>
            </a:r>
            <a:r>
              <a:rPr b="1" i="1" lang="en-US" sz="2000" spc="-1" strike="noStrike">
                <a:solidFill>
                  <a:srgbClr val="434343"/>
                </a:solidFill>
                <a:uFill>
                  <a:solidFill>
                    <a:srgbClr val="ffffff"/>
                  </a:solidFill>
                </a:uFill>
                <a:latin typeface="文泉驛微米黑"/>
                <a:ea typeface="Calibri"/>
              </a:rPr>
              <a:t>fieldName</a:t>
            </a:r>
            <a:r>
              <a:rPr b="0" lang="en-US" sz="2000" spc="-1" strike="noStrike">
                <a:solidFill>
                  <a:srgbClr val="434343"/>
                </a:solidFill>
                <a:uFill>
                  <a:solidFill>
                    <a:srgbClr val="ffffff"/>
                  </a:solidFill>
                </a:uFill>
                <a:latin typeface="文泉驛微米黑"/>
                <a:ea typeface="Consolas"/>
              </a:rPr>
              <a:t> = </a:t>
            </a:r>
            <a:r>
              <a:rPr b="1" i="1" lang="en-US" sz="2000" spc="-1" strike="noStrike">
                <a:solidFill>
                  <a:srgbClr val="434343"/>
                </a:solidFill>
                <a:uFill>
                  <a:solidFill>
                    <a:srgbClr val="ffffff"/>
                  </a:solidFill>
                </a:uFill>
                <a:latin typeface="文泉驛微米黑"/>
                <a:ea typeface="Calibri"/>
              </a:rPr>
              <a:t>fieldValue</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  </a:t>
            </a: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a:p>
            <a:pPr>
              <a:lnSpc>
                <a:spcPct val="100000"/>
              </a:lnSpc>
            </a:pPr>
            <a:r>
              <a:rPr b="0" lang="en-US" sz="2000" spc="-1" strike="noStrike">
                <a:solidFill>
                  <a:srgbClr val="434343"/>
                </a:solidFill>
                <a:uFill>
                  <a:solidFill>
                    <a:srgbClr val="ffffff"/>
                  </a:solidFill>
                </a:uFill>
                <a:latin typeface="文泉驛微米黑"/>
                <a:ea typeface="Consolas"/>
              </a:rPr>
              <a:t>}</a:t>
            </a:r>
            <a:endParaRPr b="0" lang="en-US" sz="1800" spc="-1" strike="noStrike">
              <a:solidFill>
                <a:srgbClr val="000000"/>
              </a:solidFill>
              <a:uFill>
                <a:solidFill>
                  <a:srgbClr val="ffffff"/>
                </a:solidFill>
              </a:uFill>
              <a:latin typeface="文泉驛微米黑"/>
            </a:endParaRPr>
          </a:p>
        </p:txBody>
      </p:sp>
      <p:sp>
        <p:nvSpPr>
          <p:cNvPr id="335" name="TextShape 3"/>
          <p:cNvSpPr txBox="1"/>
          <p:nvPr/>
        </p:nvSpPr>
        <p:spPr>
          <a:xfrm>
            <a:off x="858960" y="4882680"/>
            <a:ext cx="7234920" cy="16135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You cannot define private fields… yet.</a:t>
            </a:r>
            <a:endParaRPr b="0" lang="en-US" sz="1400" spc="-1" strike="noStrike">
              <a:solidFill>
                <a:srgbClr val="000000"/>
              </a:solidFill>
              <a:uFill>
                <a:solidFill>
                  <a:srgbClr val="ffffff"/>
                </a:solidFill>
              </a:uFill>
              <a:latin typeface="Arial"/>
            </a:endParaRPr>
          </a:p>
          <a:p>
            <a:pPr>
              <a:lnSpc>
                <a:spcPct val="115000"/>
              </a:lnSpc>
            </a:pPr>
            <a:r>
              <a:rPr b="0" lang="en-US" sz="1800" spc="-1" strike="noStrike">
                <a:solidFill>
                  <a:srgbClr val="434343"/>
                </a:solidFill>
                <a:uFill>
                  <a:solidFill>
                    <a:srgbClr val="ffffff"/>
                  </a:solidFill>
                </a:uFill>
                <a:latin typeface="文泉驛微米黑"/>
                <a:ea typeface="Calibri"/>
              </a:rPr>
              <a:t>(Again, there are plans to add </a:t>
            </a:r>
            <a:r>
              <a:rPr b="0" lang="en-US" sz="1800" spc="-1" strike="noStrike" u="sng">
                <a:solidFill>
                  <a:srgbClr val="0097a7"/>
                </a:solidFill>
                <a:uFill>
                  <a:solidFill>
                    <a:srgbClr val="ffffff"/>
                  </a:solidFill>
                </a:uFill>
                <a:latin typeface="文泉驛微米黑"/>
                <a:ea typeface="Calibri"/>
                <a:hlinkClick r:id="rId1"/>
              </a:rPr>
              <a:t>add private fields</a:t>
            </a:r>
            <a:r>
              <a:rPr b="0" lang="en-US" sz="1800" spc="-1" strike="noStrike">
                <a:solidFill>
                  <a:srgbClr val="434343"/>
                </a:solidFill>
                <a:uFill>
                  <a:solidFill>
                    <a:srgbClr val="ffffff"/>
                  </a:solidFill>
                </a:uFill>
                <a:latin typeface="文泉驛微米黑"/>
                <a:ea typeface="Calibri"/>
              </a:rPr>
              <a:t> to ES once the spec is finalized.)</a:t>
            </a:r>
            <a:endParaRPr b="0" lang="en-US" sz="1400" spc="-1" strike="noStrike">
              <a:solidFill>
                <a:srgbClr val="000000"/>
              </a:solidFill>
              <a:uFill>
                <a:solidFill>
                  <a:srgbClr val="ffffff"/>
                </a:solidFill>
              </a:uFill>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Private class/fields</a:t>
            </a:r>
            <a:endParaRPr b="0" lang="en-US" sz="1400" spc="-1" strike="noStrike">
              <a:solidFill>
                <a:srgbClr val="000000"/>
              </a:solidFill>
              <a:uFill>
                <a:solidFill>
                  <a:srgbClr val="ffffff"/>
                </a:solidFill>
              </a:uFill>
              <a:latin typeface="文泉驛微米黑"/>
            </a:endParaRPr>
          </a:p>
        </p:txBody>
      </p:sp>
      <p:sp>
        <p:nvSpPr>
          <p:cNvPr id="337" name="TextShape 2"/>
          <p:cNvSpPr txBox="1"/>
          <p:nvPr/>
        </p:nvSpPr>
        <p:spPr>
          <a:xfrm>
            <a:off x="685080" y="1584000"/>
            <a:ext cx="7234920" cy="1613520"/>
          </a:xfrm>
          <a:prstGeom prst="rect">
            <a:avLst/>
          </a:prstGeom>
          <a:noFill/>
          <a:ln>
            <a:noFill/>
          </a:ln>
        </p:spPr>
        <p:txBody>
          <a:bodyPr tIns="91440" bIns="91440"/>
          <a:p>
            <a:pPr marL="432000" indent="-324000">
              <a:buClr>
                <a:srgbClr val="000000"/>
              </a:buClr>
              <a:buSzPct val="45000"/>
              <a:buFont typeface="Wingdings" charset="2"/>
              <a:buChar char=""/>
            </a:pPr>
            <a:r>
              <a:rPr b="0" lang="en-US" sz="2600" spc="-1" strike="noStrike">
                <a:solidFill>
                  <a:srgbClr val="000000"/>
                </a:solidFill>
                <a:uFill>
                  <a:solidFill>
                    <a:srgbClr val="ffffff"/>
                  </a:solidFill>
                </a:uFill>
                <a:latin typeface="Arial"/>
              </a:rPr>
              <a:t>ES6 introduced classes to JavaScript, but they’re too simplistic for complex applications. Class fields (also referred to as class properties) aim to deliver simpler constructors with private and static members. The proposal is currently at TC39 stage 3: candidate and could appear in ES2019 (ES10).</a:t>
            </a:r>
            <a:endParaRPr b="0" lang="en-US" sz="1400" spc="-1" strike="noStrike">
              <a:solidFill>
                <a:srgbClr val="000000"/>
              </a:solidFill>
              <a:uFill>
                <a:solidFill>
                  <a:srgbClr val="ffffff"/>
                </a:solidFill>
              </a:uFill>
              <a:latin typeface="Arial"/>
            </a:endParaRPr>
          </a:p>
        </p:txBody>
      </p:sp>
      <p:sp>
        <p:nvSpPr>
          <p:cNvPr id="338" name="TextShape 3"/>
          <p:cNvSpPr txBox="1"/>
          <p:nvPr/>
        </p:nvSpPr>
        <p:spPr>
          <a:xfrm>
            <a:off x="3672000" y="5328000"/>
            <a:ext cx="1237320" cy="42660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hlinkClick r:id="rId1"/>
              </a:rPr>
              <a:t>Reference</a:t>
            </a:r>
            <a:endParaRPr b="0" lang="en-US" sz="1800" spc="-1" strike="noStrike">
              <a:solidFill>
                <a:srgbClr val="000000"/>
              </a:solidFill>
              <a:uFill>
                <a:solidFill>
                  <a:srgbClr val="ffffff"/>
                </a:solidFill>
              </a:uFill>
              <a:latin typeface="Arial"/>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Instantiation</a:t>
            </a:r>
            <a:endParaRPr b="0" lang="en-US" sz="1400" spc="-1" strike="noStrike">
              <a:solidFill>
                <a:srgbClr val="000000"/>
              </a:solidFill>
              <a:uFill>
                <a:solidFill>
                  <a:srgbClr val="ffffff"/>
                </a:solidFill>
              </a:uFill>
              <a:latin typeface="文泉驛微米黑"/>
            </a:endParaRPr>
          </a:p>
        </p:txBody>
      </p:sp>
      <p:sp>
        <p:nvSpPr>
          <p:cNvPr id="340"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Create new objects using the new keyword:</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class SomeClass {</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someMethod() { … }</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const x = new SomeClass();</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const y = new SomeClass();</a:t>
            </a:r>
            <a:endParaRPr b="0" lang="en-US" sz="1400" spc="-1" strike="noStrike">
              <a:solidFill>
                <a:srgbClr val="000000"/>
              </a:solidFill>
              <a:uFill>
                <a:solidFill>
                  <a:srgbClr val="ffffff"/>
                </a:solidFill>
              </a:uFill>
              <a:latin typeface="文泉驛微米黑"/>
            </a:endParaRPr>
          </a:p>
          <a:p>
            <a:pPr>
              <a:lnSpc>
                <a:spcPct val="115000"/>
              </a:lnSpc>
            </a:pPr>
            <a:r>
              <a:rPr b="0" lang="en-US" sz="2400" spc="-1" strike="noStrike">
                <a:solidFill>
                  <a:srgbClr val="434343"/>
                </a:solidFill>
                <a:uFill>
                  <a:solidFill>
                    <a:srgbClr val="ffffff"/>
                  </a:solidFill>
                </a:uFill>
                <a:latin typeface="文泉驛微米黑"/>
                <a:ea typeface="Consolas"/>
              </a:rPr>
              <a:t>y.someMethod();</a:t>
            </a:r>
            <a:endParaRPr b="0" lang="en-US" sz="1400" spc="-1" strike="noStrike">
              <a:solidFill>
                <a:srgbClr val="000000"/>
              </a:solidFill>
              <a:uFill>
                <a:solidFill>
                  <a:srgbClr val="ffffff"/>
                </a:solidFill>
              </a:uFill>
              <a:latin typeface="文泉驛微米黑"/>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Example: Present</a:t>
            </a:r>
            <a:endParaRPr b="0" lang="en-US" sz="1400" spc="-1" strike="noStrike">
              <a:solidFill>
                <a:srgbClr val="000000"/>
              </a:solidFill>
              <a:uFill>
                <a:solidFill>
                  <a:srgbClr val="ffffff"/>
                </a:solidFill>
              </a:uFill>
              <a:latin typeface="文泉驛微米黑"/>
            </a:endParaRPr>
          </a:p>
        </p:txBody>
      </p:sp>
      <p:sp>
        <p:nvSpPr>
          <p:cNvPr id="342" name="TextShape 2"/>
          <p:cNvSpPr txBox="1"/>
          <p:nvPr/>
        </p:nvSpPr>
        <p:spPr>
          <a:xfrm>
            <a:off x="782640" y="1560240"/>
            <a:ext cx="7578360" cy="104688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Let's create a Present class inspired by our </a:t>
            </a:r>
            <a:r>
              <a:rPr b="0" lang="en-US" sz="2400" spc="-1" strike="noStrike" u="sng">
                <a:solidFill>
                  <a:srgbClr val="0097a7"/>
                </a:solidFill>
                <a:uFill>
                  <a:solidFill>
                    <a:srgbClr val="ffffff"/>
                  </a:solidFill>
                </a:uFill>
                <a:latin typeface="文泉驛微米黑"/>
                <a:ea typeface="Calibri"/>
                <a:hlinkClick r:id="rId1"/>
              </a:rPr>
              <a:t>present example</a:t>
            </a:r>
            <a:r>
              <a:rPr b="0" lang="en-US" sz="2400" spc="-1" strike="noStrike">
                <a:solidFill>
                  <a:srgbClr val="434343"/>
                </a:solidFill>
                <a:uFill>
                  <a:solidFill>
                    <a:srgbClr val="ffffff"/>
                  </a:solidFill>
                </a:uFill>
                <a:latin typeface="文泉驛微米黑"/>
                <a:ea typeface="Calibri"/>
              </a:rPr>
              <a:t> from last week.</a:t>
            </a:r>
            <a:endParaRPr b="0" lang="en-US" sz="1400" spc="-1" strike="noStrike">
              <a:solidFill>
                <a:srgbClr val="000000"/>
              </a:solidFill>
              <a:uFill>
                <a:solidFill>
                  <a:srgbClr val="ffffff"/>
                </a:solidFill>
              </a:uFill>
              <a:latin typeface="Arial"/>
            </a:endParaRPr>
          </a:p>
        </p:txBody>
      </p:sp>
      <p:pic>
        <p:nvPicPr>
          <p:cNvPr id="343" name="Google Shape;381;p56" descr=""/>
          <p:cNvPicPr/>
          <p:nvPr/>
        </p:nvPicPr>
        <p:blipFill>
          <a:blip r:embed="rId2"/>
          <a:stretch/>
        </p:blipFill>
        <p:spPr>
          <a:xfrm>
            <a:off x="3143160" y="2745000"/>
            <a:ext cx="2857320" cy="2857320"/>
          </a:xfrm>
          <a:prstGeom prst="rect">
            <a:avLst/>
          </a:prstGeom>
          <a:ln>
            <a:noFill/>
          </a:ln>
        </p:spPr>
      </p:pic>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Present class</a:t>
            </a:r>
            <a:endParaRPr b="0" lang="en-US" sz="1400" spc="-1" strike="noStrike">
              <a:solidFill>
                <a:srgbClr val="000000"/>
              </a:solidFill>
              <a:uFill>
                <a:solidFill>
                  <a:srgbClr val="ffffff"/>
                </a:solidFill>
              </a:uFill>
              <a:latin typeface="文泉驛微米黑"/>
            </a:endParaRPr>
          </a:p>
        </p:txBody>
      </p:sp>
      <p:sp>
        <p:nvSpPr>
          <p:cNvPr id="345" name="TextShape 2"/>
          <p:cNvSpPr txBox="1"/>
          <p:nvPr/>
        </p:nvSpPr>
        <p:spPr>
          <a:xfrm>
            <a:off x="249480" y="1560240"/>
            <a:ext cx="1703880" cy="62892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驛微米黑"/>
                <a:ea typeface="Calibri"/>
              </a:rPr>
              <a:t>present.js</a:t>
            </a:r>
            <a:endParaRPr b="0" lang="en-US" sz="1400" spc="-1" strike="noStrike">
              <a:solidFill>
                <a:srgbClr val="000000"/>
              </a:solidFill>
              <a:uFill>
                <a:solidFill>
                  <a:srgbClr val="ffffff"/>
                </a:solidFill>
              </a:uFill>
              <a:latin typeface="文泉驛微米黑"/>
            </a:endParaRPr>
          </a:p>
        </p:txBody>
      </p:sp>
      <p:pic>
        <p:nvPicPr>
          <p:cNvPr id="346" name="Google Shape;389;p57" descr=""/>
          <p:cNvPicPr/>
          <p:nvPr/>
        </p:nvPicPr>
        <p:blipFill>
          <a:blip r:embed="rId1"/>
          <a:stretch/>
        </p:blipFill>
        <p:spPr>
          <a:xfrm>
            <a:off x="196560" y="2189520"/>
            <a:ext cx="8750880" cy="4363200"/>
          </a:xfrm>
          <a:prstGeom prst="rect">
            <a:avLst/>
          </a:prstGeom>
          <a:ln>
            <a:noFill/>
          </a:ln>
        </p:spPr>
      </p:pic>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Present class</a:t>
            </a:r>
            <a:endParaRPr b="0" lang="en-US" sz="1400" spc="-1" strike="noStrike">
              <a:solidFill>
                <a:srgbClr val="000000"/>
              </a:solidFill>
              <a:uFill>
                <a:solidFill>
                  <a:srgbClr val="ffffff"/>
                </a:solidFill>
              </a:uFill>
              <a:latin typeface="文泉驛微米黑"/>
            </a:endParaRPr>
          </a:p>
        </p:txBody>
      </p:sp>
      <p:sp>
        <p:nvSpPr>
          <p:cNvPr id="348" name="TextShape 2"/>
          <p:cNvSpPr txBox="1"/>
          <p:nvPr/>
        </p:nvSpPr>
        <p:spPr>
          <a:xfrm>
            <a:off x="782640" y="1560240"/>
            <a:ext cx="1703880" cy="62892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驛微米黑"/>
                <a:ea typeface="Calibri"/>
              </a:rPr>
              <a:t>main.js</a:t>
            </a:r>
            <a:endParaRPr b="0" lang="en-US" sz="1400" spc="-1" strike="noStrike">
              <a:solidFill>
                <a:srgbClr val="000000"/>
              </a:solidFill>
              <a:uFill>
                <a:solidFill>
                  <a:srgbClr val="ffffff"/>
                </a:solidFill>
              </a:uFill>
              <a:latin typeface="文泉驛微米黑"/>
            </a:endParaRPr>
          </a:p>
        </p:txBody>
      </p:sp>
      <p:pic>
        <p:nvPicPr>
          <p:cNvPr id="349" name="Google Shape;396;p58" descr=""/>
          <p:cNvPicPr/>
          <p:nvPr/>
        </p:nvPicPr>
        <p:blipFill>
          <a:blip r:embed="rId1"/>
          <a:stretch/>
        </p:blipFill>
        <p:spPr>
          <a:xfrm>
            <a:off x="782640" y="2113560"/>
            <a:ext cx="7035840" cy="763200"/>
          </a:xfrm>
          <a:prstGeom prst="rect">
            <a:avLst/>
          </a:prstGeom>
          <a:ln>
            <a:noFill/>
          </a:ln>
        </p:spPr>
      </p:pic>
      <p:sp>
        <p:nvSpPr>
          <p:cNvPr id="350" name="TextShape 3"/>
          <p:cNvSpPr txBox="1"/>
          <p:nvPr/>
        </p:nvSpPr>
        <p:spPr>
          <a:xfrm>
            <a:off x="744120" y="2876760"/>
            <a:ext cx="2495880" cy="628920"/>
          </a:xfrm>
          <a:prstGeom prst="rect">
            <a:avLst/>
          </a:prstGeom>
          <a:noFill/>
          <a:ln>
            <a:noFill/>
          </a:ln>
        </p:spPr>
        <p:txBody>
          <a:bodyPr tIns="91440" bIns="91440"/>
          <a:p>
            <a:pPr>
              <a:lnSpc>
                <a:spcPct val="115000"/>
              </a:lnSpc>
            </a:pPr>
            <a:r>
              <a:rPr b="1" lang="en-US" sz="2400" spc="-1" strike="noStrike">
                <a:solidFill>
                  <a:srgbClr val="434343"/>
                </a:solidFill>
                <a:uFill>
                  <a:solidFill>
                    <a:srgbClr val="ffffff"/>
                  </a:solidFill>
                </a:uFill>
                <a:latin typeface="文泉驛微米黑"/>
                <a:ea typeface="Calibri"/>
              </a:rPr>
              <a:t>index.html</a:t>
            </a:r>
            <a:endParaRPr b="0" lang="en-US" sz="1400" spc="-1" strike="noStrike">
              <a:solidFill>
                <a:srgbClr val="000000"/>
              </a:solidFill>
              <a:uFill>
                <a:solidFill>
                  <a:srgbClr val="ffffff"/>
                </a:solidFill>
              </a:uFill>
              <a:latin typeface="文泉驛微米黑"/>
            </a:endParaRPr>
          </a:p>
        </p:txBody>
      </p:sp>
      <p:pic>
        <p:nvPicPr>
          <p:cNvPr id="351" name="Google Shape;398;p58" descr=""/>
          <p:cNvPicPr/>
          <p:nvPr/>
        </p:nvPicPr>
        <p:blipFill>
          <a:blip r:embed="rId2"/>
          <a:srcRect l="3769" t="16536" r="0" b="10624"/>
          <a:stretch/>
        </p:blipFill>
        <p:spPr>
          <a:xfrm>
            <a:off x="782640" y="3653280"/>
            <a:ext cx="6052680" cy="2901960"/>
          </a:xfrm>
          <a:prstGeom prst="rect">
            <a:avLst/>
          </a:prstGeom>
          <a:ln>
            <a:noFill/>
          </a:ln>
        </p:spPr>
      </p:pic>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this</a:t>
            </a:r>
            <a:r>
              <a:rPr b="0" lang="en-US" sz="3600" spc="-1" strike="noStrike">
                <a:solidFill>
                  <a:srgbClr val="000000"/>
                </a:solidFill>
                <a:uFill>
                  <a:solidFill>
                    <a:srgbClr val="ffffff"/>
                  </a:solidFill>
                </a:uFill>
                <a:latin typeface="文泉驛微米黑"/>
                <a:ea typeface="Montserrat"/>
              </a:rPr>
              <a:t> in event handler</a:t>
            </a:r>
            <a:endParaRPr b="0" lang="en-US" sz="1400" spc="-1" strike="noStrike">
              <a:solidFill>
                <a:srgbClr val="000000"/>
              </a:solidFill>
              <a:uFill>
                <a:solidFill>
                  <a:srgbClr val="ffffff"/>
                </a:solidFill>
              </a:uFill>
              <a:latin typeface="文泉驛微米黑"/>
            </a:endParaRPr>
          </a:p>
        </p:txBody>
      </p:sp>
      <p:sp>
        <p:nvSpPr>
          <p:cNvPr id="353" name="TextShape 2"/>
          <p:cNvSpPr txBox="1"/>
          <p:nvPr/>
        </p:nvSpPr>
        <p:spPr>
          <a:xfrm>
            <a:off x="782640" y="5541840"/>
            <a:ext cx="7578360" cy="763200"/>
          </a:xfrm>
          <a:prstGeom prst="rect">
            <a:avLst/>
          </a:prstGeom>
          <a:noFill/>
          <a:ln>
            <a:noFill/>
          </a:ln>
        </p:spPr>
        <p:txBody>
          <a:bodyPr tIns="91440" bIns="91440"/>
          <a:p>
            <a:pPr algn="ctr">
              <a:lnSpc>
                <a:spcPct val="115000"/>
              </a:lnSpc>
            </a:pPr>
            <a:r>
              <a:rPr b="0" lang="en-US" sz="2400" spc="-1" strike="noStrike">
                <a:solidFill>
                  <a:srgbClr val="434343"/>
                </a:solidFill>
                <a:uFill>
                  <a:solidFill>
                    <a:srgbClr val="ffffff"/>
                  </a:solidFill>
                </a:uFill>
                <a:latin typeface="文泉驛微米黑"/>
                <a:ea typeface="Calibri"/>
              </a:rPr>
              <a:t>Right now we access the image we create in the constructor in </a:t>
            </a:r>
            <a:r>
              <a:rPr b="0" lang="en-US" sz="2400" spc="-1" strike="noStrike">
                <a:solidFill>
                  <a:srgbClr val="434343"/>
                </a:solidFill>
                <a:uFill>
                  <a:solidFill>
                    <a:srgbClr val="ffffff"/>
                  </a:solidFill>
                </a:uFill>
                <a:latin typeface="文泉驛微米黑"/>
                <a:ea typeface="Consolas"/>
              </a:rPr>
              <a:t>_openPresent</a:t>
            </a:r>
            <a:r>
              <a:rPr b="0" lang="en-US" sz="2400" spc="-1" strike="noStrike">
                <a:solidFill>
                  <a:srgbClr val="434343"/>
                </a:solidFill>
                <a:uFill>
                  <a:solidFill>
                    <a:srgbClr val="ffffff"/>
                  </a:solidFill>
                </a:uFill>
                <a:latin typeface="文泉驛微米黑"/>
                <a:ea typeface="Calibri"/>
              </a:rPr>
              <a:t> via </a:t>
            </a:r>
            <a:r>
              <a:rPr b="0" lang="en-US" sz="2400" spc="-1" strike="noStrike">
                <a:solidFill>
                  <a:srgbClr val="434343"/>
                </a:solidFill>
                <a:uFill>
                  <a:solidFill>
                    <a:srgbClr val="ffffff"/>
                  </a:solidFill>
                </a:uFill>
                <a:latin typeface="文泉驛微米黑"/>
                <a:ea typeface="Consolas"/>
              </a:rPr>
              <a:t>event.currentTarget</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文泉驛微米黑"/>
            </a:endParaRPr>
          </a:p>
        </p:txBody>
      </p:sp>
      <p:pic>
        <p:nvPicPr>
          <p:cNvPr id="354" name="Google Shape;405;p59" descr=""/>
          <p:cNvPicPr/>
          <p:nvPr/>
        </p:nvPicPr>
        <p:blipFill>
          <a:blip r:embed="rId1"/>
          <a:stretch/>
        </p:blipFill>
        <p:spPr>
          <a:xfrm>
            <a:off x="434160" y="1415520"/>
            <a:ext cx="8274960" cy="4125960"/>
          </a:xfrm>
          <a:prstGeom prst="rect">
            <a:avLst/>
          </a:prstGeom>
          <a:ln>
            <a:noFill/>
          </a:ln>
        </p:spPr>
      </p:pic>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this</a:t>
            </a:r>
            <a:r>
              <a:rPr b="0" lang="en-US" sz="3600" spc="-1" strike="noStrike">
                <a:solidFill>
                  <a:srgbClr val="000000"/>
                </a:solidFill>
                <a:uFill>
                  <a:solidFill>
                    <a:srgbClr val="ffffff"/>
                  </a:solidFill>
                </a:uFill>
                <a:latin typeface="文泉驛微米黑"/>
                <a:ea typeface="Montserrat"/>
              </a:rPr>
              <a:t> in event handler</a:t>
            </a:r>
            <a:endParaRPr b="0" lang="en-US" sz="1400" spc="-1" strike="noStrike">
              <a:solidFill>
                <a:srgbClr val="000000"/>
              </a:solidFill>
              <a:uFill>
                <a:solidFill>
                  <a:srgbClr val="ffffff"/>
                </a:solidFill>
              </a:uFill>
              <a:latin typeface="文泉驛微米黑"/>
            </a:endParaRPr>
          </a:p>
        </p:txBody>
      </p:sp>
      <p:sp>
        <p:nvSpPr>
          <p:cNvPr id="356" name="TextShape 2"/>
          <p:cNvSpPr txBox="1"/>
          <p:nvPr/>
        </p:nvSpPr>
        <p:spPr>
          <a:xfrm>
            <a:off x="782640" y="5212800"/>
            <a:ext cx="7578360" cy="1046880"/>
          </a:xfrm>
          <a:prstGeom prst="rect">
            <a:avLst/>
          </a:prstGeom>
          <a:noFill/>
          <a:ln>
            <a:noFill/>
          </a:ln>
        </p:spPr>
        <p:txBody>
          <a:bodyPr tIns="91440" bIns="91440"/>
          <a:p>
            <a:pPr algn="ctr">
              <a:lnSpc>
                <a:spcPct val="115000"/>
              </a:lnSpc>
            </a:pPr>
            <a:r>
              <a:rPr b="0" lang="en-US" sz="2400" spc="-1" strike="noStrike">
                <a:solidFill>
                  <a:srgbClr val="434343"/>
                </a:solidFill>
                <a:uFill>
                  <a:solidFill>
                    <a:srgbClr val="ffffff"/>
                  </a:solidFill>
                </a:uFill>
                <a:latin typeface="文泉驛微米黑"/>
                <a:ea typeface="Calibri"/>
              </a:rPr>
              <a:t>What if we make the </a:t>
            </a:r>
            <a:r>
              <a:rPr b="0" lang="en-US" sz="2400" spc="-1" strike="noStrike">
                <a:solidFill>
                  <a:srgbClr val="434343"/>
                </a:solidFill>
                <a:uFill>
                  <a:solidFill>
                    <a:srgbClr val="ffffff"/>
                  </a:solidFill>
                </a:uFill>
                <a:latin typeface="文泉驛微米黑"/>
                <a:ea typeface="Consolas"/>
              </a:rPr>
              <a:t>image</a:t>
            </a:r>
            <a:r>
              <a:rPr b="0" lang="en-US" sz="2400" spc="-1" strike="noStrike">
                <a:solidFill>
                  <a:srgbClr val="434343"/>
                </a:solidFill>
                <a:uFill>
                  <a:solidFill>
                    <a:srgbClr val="ffffff"/>
                  </a:solidFill>
                </a:uFill>
                <a:latin typeface="文泉驛微米黑"/>
                <a:ea typeface="Calibri"/>
              </a:rPr>
              <a:t> a field and access it </a:t>
            </a:r>
            <a:r>
              <a:rPr b="0" lang="en-US" sz="2400" spc="-1" strike="noStrike">
                <a:solidFill>
                  <a:srgbClr val="434343"/>
                </a:solidFill>
                <a:uFill>
                  <a:solidFill>
                    <a:srgbClr val="ffffff"/>
                  </a:solidFill>
                </a:uFill>
                <a:latin typeface="文泉驛微米黑"/>
                <a:ea typeface="Consolas"/>
              </a:rPr>
              <a:t>_openPresent</a:t>
            </a:r>
            <a:r>
              <a:rPr b="0" lang="en-US" sz="2400" spc="-1" strike="noStrike">
                <a:solidFill>
                  <a:srgbClr val="434343"/>
                </a:solidFill>
                <a:uFill>
                  <a:solidFill>
                    <a:srgbClr val="ffffff"/>
                  </a:solidFill>
                </a:uFill>
                <a:latin typeface="文泉驛微米黑"/>
                <a:ea typeface="Calibri"/>
              </a:rPr>
              <a:t> via </a:t>
            </a:r>
            <a:r>
              <a:rPr b="0" lang="en-US" sz="2400" spc="-1" strike="noStrike">
                <a:solidFill>
                  <a:srgbClr val="434343"/>
                </a:solidFill>
                <a:uFill>
                  <a:solidFill>
                    <a:srgbClr val="ffffff"/>
                  </a:solidFill>
                </a:uFill>
                <a:latin typeface="文泉驛微米黑"/>
                <a:ea typeface="Consolas"/>
              </a:rPr>
              <a:t>this.image</a:t>
            </a:r>
            <a:r>
              <a:rPr b="0" lang="en-US" sz="2400" spc="-1" strike="noStrike">
                <a:solidFill>
                  <a:srgbClr val="434343"/>
                </a:solidFill>
                <a:uFill>
                  <a:solidFill>
                    <a:srgbClr val="ffffff"/>
                  </a:solidFill>
                </a:uFill>
                <a:latin typeface="文泉驛微米黑"/>
                <a:ea typeface="Calibri"/>
              </a:rPr>
              <a:t> instead of </a:t>
            </a:r>
            <a:r>
              <a:rPr b="0" lang="en-US" sz="2400" spc="-1" strike="noStrike">
                <a:solidFill>
                  <a:srgbClr val="434343"/>
                </a:solidFill>
                <a:uFill>
                  <a:solidFill>
                    <a:srgbClr val="ffffff"/>
                  </a:solidFill>
                </a:uFill>
                <a:latin typeface="文泉驛微米黑"/>
                <a:ea typeface="Consolas"/>
              </a:rPr>
              <a:t>event.currentTarget</a:t>
            </a:r>
            <a:r>
              <a:rPr b="0" lang="en-US" sz="2400" spc="-1" strike="noStrike">
                <a:solidFill>
                  <a:srgbClr val="434343"/>
                </a:solidFill>
                <a:uFill>
                  <a:solidFill>
                    <a:srgbClr val="ffffff"/>
                  </a:solidFill>
                </a:uFill>
                <a:latin typeface="文泉驛微米黑"/>
                <a:ea typeface="Calibri"/>
              </a:rPr>
              <a:t>? </a:t>
            </a:r>
            <a:endParaRPr b="0" lang="en-US" sz="1400" spc="-1" strike="noStrike">
              <a:solidFill>
                <a:srgbClr val="000000"/>
              </a:solidFill>
              <a:uFill>
                <a:solidFill>
                  <a:srgbClr val="ffffff"/>
                </a:solidFill>
              </a:uFill>
              <a:latin typeface="文泉驛微米黑"/>
            </a:endParaRPr>
          </a:p>
        </p:txBody>
      </p:sp>
      <p:pic>
        <p:nvPicPr>
          <p:cNvPr id="357" name="Google Shape;412;p60" descr=""/>
          <p:cNvPicPr/>
          <p:nvPr/>
        </p:nvPicPr>
        <p:blipFill>
          <a:blip r:embed="rId1"/>
          <a:stretch/>
        </p:blipFill>
        <p:spPr>
          <a:xfrm>
            <a:off x="551520" y="1563480"/>
            <a:ext cx="8040240" cy="3549960"/>
          </a:xfrm>
          <a:prstGeom prst="rect">
            <a:avLst/>
          </a:prstGeom>
          <a:ln>
            <a:noFill/>
          </a:ln>
        </p:spPr>
      </p:pic>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translate</a:t>
            </a:r>
            <a:r>
              <a:rPr b="0" lang="en-US" sz="3600" spc="-1" strike="noStrike">
                <a:solidFill>
                  <a:srgbClr val="000000"/>
                </a:solidFill>
                <a:uFill>
                  <a:solidFill>
                    <a:srgbClr val="ffffff"/>
                  </a:solidFill>
                </a:uFill>
                <a:latin typeface="文泉驛微米黑"/>
                <a:ea typeface="Montserrat"/>
              </a:rPr>
              <a:t> vs </a:t>
            </a:r>
            <a:r>
              <a:rPr b="0" lang="en-US" sz="3600" spc="-1" strike="noStrike">
                <a:solidFill>
                  <a:srgbClr val="000000"/>
                </a:solidFill>
                <a:uFill>
                  <a:solidFill>
                    <a:srgbClr val="ffffff"/>
                  </a:solidFill>
                </a:uFill>
                <a:latin typeface="文泉驛微米黑"/>
                <a:ea typeface="Consolas"/>
              </a:rPr>
              <a:t>position</a:t>
            </a:r>
            <a:endParaRPr b="0" lang="en-US" sz="1400" spc="-1" strike="noStrike">
              <a:solidFill>
                <a:srgbClr val="000000"/>
              </a:solidFill>
              <a:uFill>
                <a:solidFill>
                  <a:srgbClr val="ffffff"/>
                </a:solidFill>
              </a:uFill>
              <a:latin typeface="文泉驛微米黑"/>
            </a:endParaRPr>
          </a:p>
        </p:txBody>
      </p:sp>
      <p:sp>
        <p:nvSpPr>
          <p:cNvPr id="203"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Can't you use </a:t>
            </a:r>
            <a:r>
              <a:rPr b="0" lang="en-US" sz="2400" spc="-1" strike="noStrike">
                <a:solidFill>
                  <a:srgbClr val="434343"/>
                </a:solidFill>
                <a:uFill>
                  <a:solidFill>
                    <a:srgbClr val="ffffff"/>
                  </a:solidFill>
                </a:uFill>
                <a:latin typeface="文泉驛微米黑"/>
                <a:ea typeface="Consolas"/>
              </a:rPr>
              <a:t>relative</a:t>
            </a:r>
            <a:r>
              <a:rPr b="0" lang="en-US" sz="2400" spc="-1" strike="noStrike">
                <a:solidFill>
                  <a:srgbClr val="434343"/>
                </a:solidFill>
                <a:uFill>
                  <a:solidFill>
                    <a:srgbClr val="ffffff"/>
                  </a:solidFill>
                </a:uFill>
                <a:latin typeface="文泉驛微米黑"/>
                <a:ea typeface="Calibri"/>
              </a:rPr>
              <a:t> or </a:t>
            </a:r>
            <a:r>
              <a:rPr b="0" lang="en-US" sz="2400" spc="-1" strike="noStrike">
                <a:solidFill>
                  <a:srgbClr val="434343"/>
                </a:solidFill>
                <a:uFill>
                  <a:solidFill>
                    <a:srgbClr val="ffffff"/>
                  </a:solidFill>
                </a:uFill>
                <a:latin typeface="文泉驛微米黑"/>
                <a:ea typeface="Consolas"/>
              </a:rPr>
              <a:t>absolute</a:t>
            </a:r>
            <a:r>
              <a:rPr b="0" lang="en-US" sz="2400" spc="-1" strike="noStrike">
                <a:solidFill>
                  <a:srgbClr val="434343"/>
                </a:solidFill>
                <a:uFill>
                  <a:solidFill>
                    <a:srgbClr val="ffffff"/>
                  </a:solidFill>
                </a:uFill>
                <a:latin typeface="文泉驛微米黑"/>
                <a:ea typeface="Calibri"/>
              </a:rPr>
              <a:t> positioning to get the same effect as </a:t>
            </a:r>
            <a:r>
              <a:rPr b="0" lang="en-US" sz="2400" spc="-1" strike="noStrike">
                <a:solidFill>
                  <a:srgbClr val="434343"/>
                </a:solidFill>
                <a:uFill>
                  <a:solidFill>
                    <a:srgbClr val="ffffff"/>
                  </a:solidFill>
                </a:uFill>
                <a:latin typeface="文泉驛微米黑"/>
                <a:ea typeface="Consolas"/>
              </a:rPr>
              <a:t>translate</a:t>
            </a:r>
            <a:r>
              <a:rPr b="0" lang="en-US" sz="2400" spc="-1" strike="noStrike">
                <a:solidFill>
                  <a:srgbClr val="434343"/>
                </a:solidFill>
                <a:uFill>
                  <a:solidFill>
                    <a:srgbClr val="ffffff"/>
                  </a:solidFill>
                </a:uFill>
                <a:latin typeface="文泉驛微米黑"/>
                <a:ea typeface="Calibri"/>
              </a:rPr>
              <a:t>? What's the difference?</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onsolas"/>
              </a:rPr>
              <a:t>translate</a:t>
            </a:r>
            <a:r>
              <a:rPr b="0" lang="en-US" sz="2400" spc="-1" strike="noStrike">
                <a:solidFill>
                  <a:srgbClr val="434343"/>
                </a:solidFill>
                <a:uFill>
                  <a:solidFill>
                    <a:srgbClr val="ffffff"/>
                  </a:solidFill>
                </a:uFill>
                <a:latin typeface="文泉驛微米黑"/>
                <a:ea typeface="Calibri"/>
              </a:rPr>
              <a:t> is much faster</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onsolas"/>
              </a:rPr>
              <a:t>translate</a:t>
            </a:r>
            <a:r>
              <a:rPr b="0" lang="en-US" sz="2400" spc="-1" strike="noStrike">
                <a:solidFill>
                  <a:srgbClr val="434343"/>
                </a:solidFill>
                <a:uFill>
                  <a:solidFill>
                    <a:srgbClr val="ffffff"/>
                  </a:solidFill>
                </a:uFill>
                <a:latin typeface="文泉驛微米黑"/>
                <a:ea typeface="Calibri"/>
              </a:rPr>
              <a:t> is optimized for animations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alibri"/>
              </a:rPr>
              <a:t>See comparison (</a:t>
            </a:r>
            <a:r>
              <a:rPr b="0" lang="en-US" sz="2400" spc="-1" strike="noStrike" u="sng">
                <a:solidFill>
                  <a:srgbClr val="0097a7"/>
                </a:solidFill>
                <a:uFill>
                  <a:solidFill>
                    <a:srgbClr val="ffffff"/>
                  </a:solidFill>
                </a:uFill>
                <a:latin typeface="文泉驛微米黑"/>
                <a:ea typeface="Calibri"/>
                <a:hlinkClick r:id="rId1"/>
              </a:rPr>
              <a:t>article</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u="sng">
                <a:solidFill>
                  <a:srgbClr val="0097a7"/>
                </a:solidFill>
                <a:uFill>
                  <a:solidFill>
                    <a:srgbClr val="ffffff"/>
                  </a:solidFill>
                </a:uFill>
                <a:latin typeface="文泉驛微米黑"/>
                <a:ea typeface="Calibri"/>
                <a:hlinkClick r:id="rId2"/>
              </a:rPr>
              <a:t>Absolute positioning</a:t>
            </a:r>
            <a:r>
              <a:rPr b="0" lang="en-US" sz="2400" spc="-1" strike="noStrike">
                <a:solidFill>
                  <a:srgbClr val="434343"/>
                </a:solidFill>
                <a:uFill>
                  <a:solidFill>
                    <a:srgbClr val="ffffff"/>
                  </a:solidFill>
                </a:uFill>
                <a:latin typeface="文泉驛微米黑"/>
                <a:ea typeface="Calibri"/>
              </a:rPr>
              <a:t> (click "10 more macbooks")</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u="sng">
                <a:solidFill>
                  <a:srgbClr val="0097a7"/>
                </a:solidFill>
                <a:uFill>
                  <a:solidFill>
                    <a:srgbClr val="ffffff"/>
                  </a:solidFill>
                </a:uFill>
                <a:latin typeface="文泉驛微米黑"/>
                <a:ea typeface="Consolas"/>
                <a:hlinkClick r:id="rId3"/>
              </a:rPr>
              <a:t>transform: translate</a:t>
            </a:r>
            <a:r>
              <a:rPr b="0" lang="en-US" sz="2400" spc="-1" strike="noStrike">
                <a:solidFill>
                  <a:srgbClr val="434343"/>
                </a:solidFill>
                <a:uFill>
                  <a:solidFill>
                    <a:srgbClr val="ffffff"/>
                  </a:solidFill>
                </a:uFill>
                <a:latin typeface="文泉驛微米黑"/>
                <a:ea typeface="Calibri"/>
              </a:rPr>
              <a:t> (click "10 more macbooks")</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this</a:t>
            </a:r>
            <a:r>
              <a:rPr b="0" lang="en-US" sz="3600" spc="-1" strike="noStrike">
                <a:solidFill>
                  <a:srgbClr val="000000"/>
                </a:solidFill>
                <a:uFill>
                  <a:solidFill>
                    <a:srgbClr val="ffffff"/>
                  </a:solidFill>
                </a:uFill>
                <a:latin typeface="文泉驛微米黑"/>
                <a:ea typeface="Montserrat"/>
              </a:rPr>
              <a:t> in event handler</a:t>
            </a:r>
            <a:endParaRPr b="0" lang="en-US" sz="1400" spc="-1" strike="noStrike">
              <a:solidFill>
                <a:srgbClr val="000000"/>
              </a:solidFill>
              <a:uFill>
                <a:solidFill>
                  <a:srgbClr val="ffffff"/>
                </a:solidFill>
              </a:uFill>
              <a:latin typeface="文泉驛微米黑"/>
            </a:endParaRPr>
          </a:p>
        </p:txBody>
      </p:sp>
      <p:sp>
        <p:nvSpPr>
          <p:cNvPr id="359" name="TextShape 2"/>
          <p:cNvSpPr txBox="1"/>
          <p:nvPr/>
        </p:nvSpPr>
        <p:spPr>
          <a:xfrm>
            <a:off x="782640" y="4640040"/>
            <a:ext cx="7578360" cy="1046880"/>
          </a:xfrm>
          <a:prstGeom prst="rect">
            <a:avLst/>
          </a:prstGeom>
          <a:noFill/>
          <a:ln>
            <a:noFill/>
          </a:ln>
        </p:spPr>
        <p:txBody>
          <a:bodyPr tIns="91440" bIns="91440"/>
          <a:p>
            <a:pPr algn="ctr">
              <a:lnSpc>
                <a:spcPct val="115000"/>
              </a:lnSpc>
            </a:pPr>
            <a:r>
              <a:rPr b="0" lang="en-US" sz="2400" spc="-1" strike="noStrike">
                <a:solidFill>
                  <a:srgbClr val="434343"/>
                </a:solidFill>
                <a:uFill>
                  <a:solidFill>
                    <a:srgbClr val="ffffff"/>
                  </a:solidFill>
                </a:uFill>
                <a:latin typeface="文泉驛微米黑"/>
                <a:ea typeface="Calibri"/>
              </a:rPr>
              <a:t>Error message!</a:t>
            </a:r>
            <a:endParaRPr b="0" lang="en-US" sz="1400" spc="-1" strike="noStrike">
              <a:solidFill>
                <a:srgbClr val="000000"/>
              </a:solidFill>
              <a:uFill>
                <a:solidFill>
                  <a:srgbClr val="ffffff"/>
                </a:solidFill>
              </a:uFill>
              <a:latin typeface="文泉驛微米黑"/>
            </a:endParaRPr>
          </a:p>
          <a:p>
            <a:pPr algn="ctr">
              <a:lnSpc>
                <a:spcPct val="115000"/>
              </a:lnSpc>
            </a:pPr>
            <a:r>
              <a:rPr b="0" lang="en-US" sz="2400" spc="-1" strike="noStrike" u="sng">
                <a:solidFill>
                  <a:srgbClr val="434343"/>
                </a:solidFill>
                <a:uFill>
                  <a:solidFill>
                    <a:srgbClr val="ffffff"/>
                  </a:solidFill>
                </a:uFill>
                <a:latin typeface="文泉驛微米黑"/>
                <a:ea typeface="Calibri"/>
                <a:hlinkClick r:id="rId1"/>
              </a:rPr>
              <a:t>CodePen</a:t>
            </a:r>
            <a:r>
              <a:rPr b="0" lang="en-US" sz="2400" spc="-1" strike="noStrike">
                <a:solidFill>
                  <a:srgbClr val="434343"/>
                </a:solidFill>
                <a:uFill>
                  <a:solidFill>
                    <a:srgbClr val="ffffff"/>
                  </a:solidFill>
                </a:uFill>
                <a:latin typeface="文泉驛微米黑"/>
                <a:ea typeface="Calibri"/>
              </a:rPr>
              <a:t> / </a:t>
            </a:r>
            <a:r>
              <a:rPr b="0" lang="en-US" sz="2400" spc="-1" strike="noStrike" u="sng">
                <a:solidFill>
                  <a:srgbClr val="0097a7"/>
                </a:solidFill>
                <a:uFill>
                  <a:solidFill>
                    <a:srgbClr val="ffffff"/>
                  </a:solidFill>
                </a:uFill>
                <a:latin typeface="文泉驛微米黑"/>
                <a:ea typeface="Calibri"/>
                <a:hlinkClick r:id="rId2"/>
              </a:rPr>
              <a:t>Debug</a:t>
            </a:r>
            <a:endParaRPr b="0" lang="en-US" sz="1400" spc="-1" strike="noStrike">
              <a:solidFill>
                <a:srgbClr val="000000"/>
              </a:solidFill>
              <a:uFill>
                <a:solidFill>
                  <a:srgbClr val="ffffff"/>
                </a:solidFill>
              </a:uFill>
              <a:latin typeface="文泉驛微米黑"/>
            </a:endParaRPr>
          </a:p>
          <a:p>
            <a:pPr algn="ctr">
              <a:lnSpc>
                <a:spcPct val="115000"/>
              </a:lnSpc>
            </a:pPr>
            <a:endParaRPr b="0" lang="en-US" sz="1400" spc="-1" strike="noStrike">
              <a:solidFill>
                <a:srgbClr val="000000"/>
              </a:solidFill>
              <a:uFill>
                <a:solidFill>
                  <a:srgbClr val="ffffff"/>
                </a:solidFill>
              </a:uFill>
              <a:latin typeface="文泉驛微米黑"/>
            </a:endParaRPr>
          </a:p>
          <a:p>
            <a:pPr algn="ctr">
              <a:lnSpc>
                <a:spcPct val="115000"/>
              </a:lnSpc>
            </a:pPr>
            <a:r>
              <a:rPr b="0" lang="en-US" sz="2400" spc="-1" strike="noStrike">
                <a:solidFill>
                  <a:srgbClr val="434343"/>
                </a:solidFill>
                <a:uFill>
                  <a:solidFill>
                    <a:srgbClr val="ffffff"/>
                  </a:solidFill>
                </a:uFill>
                <a:latin typeface="文泉驛微米黑"/>
                <a:ea typeface="Calibri"/>
              </a:rPr>
              <a:t>What's going on?</a:t>
            </a:r>
            <a:endParaRPr b="0" lang="en-US" sz="1400" spc="-1" strike="noStrike">
              <a:solidFill>
                <a:srgbClr val="000000"/>
              </a:solidFill>
              <a:uFill>
                <a:solidFill>
                  <a:srgbClr val="ffffff"/>
                </a:solidFill>
              </a:uFill>
              <a:latin typeface="文泉驛微米黑"/>
            </a:endParaRPr>
          </a:p>
        </p:txBody>
      </p:sp>
      <p:pic>
        <p:nvPicPr>
          <p:cNvPr id="360" name="Google Shape;419;p61" descr=""/>
          <p:cNvPicPr/>
          <p:nvPr/>
        </p:nvPicPr>
        <p:blipFill>
          <a:blip r:embed="rId3"/>
          <a:srcRect l="49958" t="0" r="0" b="46010"/>
          <a:stretch/>
        </p:blipFill>
        <p:spPr>
          <a:xfrm>
            <a:off x="537840" y="1956240"/>
            <a:ext cx="8067960" cy="1931760"/>
          </a:xfrm>
          <a:prstGeom prst="rect">
            <a:avLst/>
          </a:prstGeom>
          <a:ln>
            <a:noFill/>
          </a:ln>
        </p:spPr>
      </p:pic>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JavaScript </a:t>
            </a:r>
            <a:r>
              <a:rPr b="0" lang="en-US" sz="3600" spc="-1" strike="noStrike">
                <a:solidFill>
                  <a:srgbClr val="000000"/>
                </a:solidFill>
                <a:uFill>
                  <a:solidFill>
                    <a:srgbClr val="ffffff"/>
                  </a:solidFill>
                </a:uFill>
                <a:latin typeface="文泉驛微米黑"/>
                <a:ea typeface="Consolas"/>
              </a:rPr>
              <a:t>this</a:t>
            </a:r>
            <a:endParaRPr b="0" lang="en-US" sz="1400" spc="-1" strike="noStrike">
              <a:solidFill>
                <a:srgbClr val="000000"/>
              </a:solidFill>
              <a:uFill>
                <a:solidFill>
                  <a:srgbClr val="ffffff"/>
                </a:solidFill>
              </a:uFill>
              <a:latin typeface="文泉驛微米黑"/>
            </a:endParaRPr>
          </a:p>
        </p:txBody>
      </p:sp>
      <p:sp>
        <p:nvSpPr>
          <p:cNvPr id="362"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The </a:t>
            </a:r>
            <a:r>
              <a:rPr b="0" lang="en-US" sz="2400" spc="-1" strike="noStrike">
                <a:solidFill>
                  <a:srgbClr val="434343"/>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keyword in JavaScript is </a:t>
            </a:r>
            <a:r>
              <a:rPr b="1" lang="en-US" sz="2400" spc="-1" strike="noStrike">
                <a:solidFill>
                  <a:srgbClr val="434343"/>
                </a:solidFill>
                <a:uFill>
                  <a:solidFill>
                    <a:srgbClr val="ffffff"/>
                  </a:solidFill>
                </a:uFill>
                <a:latin typeface="文泉驛微米黑"/>
                <a:ea typeface="Calibri"/>
              </a:rPr>
              <a:t>dynamically assigned</a:t>
            </a:r>
            <a:r>
              <a:rPr b="0" lang="en-US" sz="2400" spc="-1" strike="noStrike">
                <a:solidFill>
                  <a:srgbClr val="434343"/>
                </a:solidFill>
                <a:uFill>
                  <a:solidFill>
                    <a:srgbClr val="ffffff"/>
                  </a:solidFill>
                </a:uFill>
                <a:latin typeface="文泉驛微米黑"/>
                <a:ea typeface="Calibri"/>
              </a:rPr>
              <a:t>, or in other words: </a:t>
            </a:r>
            <a:r>
              <a:rPr b="0" lang="en-US" sz="2400" spc="-1" strike="noStrike">
                <a:solidFill>
                  <a:srgbClr val="434343"/>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means different things in different contexts (</a:t>
            </a:r>
            <a:r>
              <a:rPr b="0" lang="en-US" sz="2400" spc="-1" strike="noStrike" u="sng">
                <a:solidFill>
                  <a:srgbClr val="0097a7"/>
                </a:solidFill>
                <a:uFill>
                  <a:solidFill>
                    <a:srgbClr val="ffffff"/>
                  </a:solidFill>
                </a:uFill>
                <a:latin typeface="文泉驛微米黑"/>
                <a:ea typeface="Calibri"/>
                <a:hlinkClick r:id="rId1"/>
              </a:rPr>
              <a:t>mdn list</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In our constructor, </a:t>
            </a:r>
            <a:r>
              <a:rPr b="0" lang="en-US" sz="2400" spc="-1" strike="noStrike">
                <a:solidFill>
                  <a:srgbClr val="434343"/>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refers to the instance</a:t>
            </a:r>
            <a:endParaRPr b="0" lang="en-US" sz="1400" spc="-1" strike="noStrike">
              <a:solidFill>
                <a:srgbClr val="000000"/>
              </a:solidFill>
              <a:uFill>
                <a:solidFill>
                  <a:srgbClr val="ffffff"/>
                </a:solidFill>
              </a:uFill>
              <a:latin typeface="Arial"/>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alibri"/>
              </a:rPr>
              <a:t>When called in an event handler, </a:t>
            </a:r>
            <a:r>
              <a:rPr b="0" lang="en-US" sz="2400" spc="-1" strike="noStrike">
                <a:solidFill>
                  <a:srgbClr val="434343"/>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refers to… the element that the event handler was attached to (</a:t>
            </a:r>
            <a:r>
              <a:rPr b="0" lang="en-US" sz="2400" spc="-1" strike="noStrike" u="sng">
                <a:solidFill>
                  <a:srgbClr val="0097a7"/>
                </a:solidFill>
                <a:uFill>
                  <a:solidFill>
                    <a:srgbClr val="ffffff"/>
                  </a:solidFill>
                </a:uFill>
                <a:latin typeface="文泉驛微米黑"/>
                <a:ea typeface="Calibri"/>
                <a:hlinkClick r:id="rId2"/>
              </a:rPr>
              <a:t>mdn</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p:txBody>
      </p:sp>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this</a:t>
            </a:r>
            <a:r>
              <a:rPr b="0" lang="en-US" sz="3600" spc="-1" strike="noStrike">
                <a:solidFill>
                  <a:srgbClr val="000000"/>
                </a:solidFill>
                <a:uFill>
                  <a:solidFill>
                    <a:srgbClr val="ffffff"/>
                  </a:solidFill>
                </a:uFill>
                <a:latin typeface="文泉驛微米黑"/>
                <a:ea typeface="Montserrat"/>
              </a:rPr>
              <a:t> in event handler</a:t>
            </a:r>
            <a:endParaRPr b="0" lang="en-US" sz="1400" spc="-1" strike="noStrike">
              <a:solidFill>
                <a:srgbClr val="000000"/>
              </a:solidFill>
              <a:uFill>
                <a:solidFill>
                  <a:srgbClr val="ffffff"/>
                </a:solidFill>
              </a:uFill>
              <a:latin typeface="文泉驛微米黑"/>
            </a:endParaRPr>
          </a:p>
        </p:txBody>
      </p:sp>
      <p:sp>
        <p:nvSpPr>
          <p:cNvPr id="364" name="TextShape 2"/>
          <p:cNvSpPr txBox="1"/>
          <p:nvPr/>
        </p:nvSpPr>
        <p:spPr>
          <a:xfrm>
            <a:off x="782640" y="2891520"/>
            <a:ext cx="7578360" cy="800640"/>
          </a:xfrm>
          <a:prstGeom prst="rect">
            <a:avLst/>
          </a:prstGeom>
          <a:noFill/>
          <a:ln>
            <a:noFill/>
          </a:ln>
        </p:spPr>
        <p:txBody>
          <a:bodyPr tIns="91440" bIns="91440"/>
          <a:p>
            <a:pPr algn="ctr">
              <a:lnSpc>
                <a:spcPct val="115000"/>
              </a:lnSpc>
            </a:pPr>
            <a:r>
              <a:rPr b="0" lang="en-US" sz="2400" spc="-1" strike="noStrike">
                <a:solidFill>
                  <a:srgbClr val="434343"/>
                </a:solidFill>
                <a:uFill>
                  <a:solidFill>
                    <a:srgbClr val="ffffff"/>
                  </a:solidFill>
                </a:uFill>
                <a:latin typeface="文泉驛微米黑"/>
                <a:ea typeface="Calibri"/>
              </a:rPr>
              <a:t>That means </a:t>
            </a:r>
            <a:r>
              <a:rPr b="0" lang="en-US" sz="2400" spc="-1" strike="noStrike">
                <a:solidFill>
                  <a:srgbClr val="434343"/>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refers to the </a:t>
            </a:r>
            <a:r>
              <a:rPr b="0" lang="en-US" sz="2400" spc="-1" strike="noStrike">
                <a:solidFill>
                  <a:srgbClr val="434343"/>
                </a:solidFill>
                <a:uFill>
                  <a:solidFill>
                    <a:srgbClr val="ffffff"/>
                  </a:solidFill>
                </a:uFill>
                <a:latin typeface="文泉驛微米黑"/>
                <a:ea typeface="Consolas"/>
              </a:rPr>
              <a:t>&lt;img&gt;</a:t>
            </a:r>
            <a:r>
              <a:rPr b="0" lang="en-US" sz="2400" spc="-1" strike="noStrike">
                <a:solidFill>
                  <a:srgbClr val="434343"/>
                </a:solidFill>
                <a:uFill>
                  <a:solidFill>
                    <a:srgbClr val="ffffff"/>
                  </a:solidFill>
                </a:uFill>
                <a:latin typeface="文泉驛微米黑"/>
                <a:ea typeface="Calibri"/>
              </a:rPr>
              <a:t> element, not the instance variable of the class...</a:t>
            </a:r>
            <a:endParaRPr b="0" lang="en-US" sz="1400" spc="-1" strike="noStrike">
              <a:solidFill>
                <a:srgbClr val="000000"/>
              </a:solidFill>
              <a:uFill>
                <a:solidFill>
                  <a:srgbClr val="ffffff"/>
                </a:solidFill>
              </a:uFill>
              <a:latin typeface="文泉驛微米黑"/>
            </a:endParaRPr>
          </a:p>
        </p:txBody>
      </p:sp>
      <p:pic>
        <p:nvPicPr>
          <p:cNvPr id="365" name="Google Shape;432;p63" descr=""/>
          <p:cNvPicPr/>
          <p:nvPr/>
        </p:nvPicPr>
        <p:blipFill>
          <a:blip r:embed="rId1"/>
          <a:srcRect l="0" t="74407" r="15183" b="0"/>
          <a:stretch/>
        </p:blipFill>
        <p:spPr>
          <a:xfrm>
            <a:off x="295560" y="1560240"/>
            <a:ext cx="8322480" cy="1363320"/>
          </a:xfrm>
          <a:prstGeom prst="rect">
            <a:avLst/>
          </a:prstGeom>
          <a:ln>
            <a:noFill/>
          </a:ln>
        </p:spPr>
      </p:pic>
      <p:pic>
        <p:nvPicPr>
          <p:cNvPr id="366" name="Google Shape;433;p63" descr=""/>
          <p:cNvPicPr/>
          <p:nvPr/>
        </p:nvPicPr>
        <p:blipFill>
          <a:blip r:embed="rId2"/>
          <a:srcRect l="49958" t="0" r="0" b="46010"/>
          <a:stretch/>
        </p:blipFill>
        <p:spPr>
          <a:xfrm>
            <a:off x="422640" y="4205880"/>
            <a:ext cx="8067960" cy="1931760"/>
          </a:xfrm>
          <a:prstGeom prst="rect">
            <a:avLst/>
          </a:prstGeom>
          <a:ln>
            <a:noFill/>
          </a:ln>
        </p:spPr>
      </p:pic>
      <p:sp>
        <p:nvSpPr>
          <p:cNvPr id="367" name="TextShape 3"/>
          <p:cNvSpPr txBox="1"/>
          <p:nvPr/>
        </p:nvSpPr>
        <p:spPr>
          <a:xfrm>
            <a:off x="782640" y="6015600"/>
            <a:ext cx="7578360" cy="495360"/>
          </a:xfrm>
          <a:prstGeom prst="rect">
            <a:avLst/>
          </a:prstGeom>
          <a:noFill/>
          <a:ln>
            <a:noFill/>
          </a:ln>
        </p:spPr>
        <p:txBody>
          <a:bodyPr tIns="91440" bIns="91440"/>
          <a:p>
            <a:pPr algn="ctr">
              <a:lnSpc>
                <a:spcPct val="115000"/>
              </a:lnSpc>
            </a:pPr>
            <a:r>
              <a:rPr b="0" lang="en-US" sz="2400" spc="-1" strike="noStrike">
                <a:solidFill>
                  <a:srgbClr val="434343"/>
                </a:solidFill>
                <a:uFill>
                  <a:solidFill>
                    <a:srgbClr val="ffffff"/>
                  </a:solidFill>
                </a:uFill>
                <a:latin typeface="Calibri"/>
                <a:ea typeface="Calibri"/>
              </a:rPr>
              <a:t>.</a:t>
            </a:r>
            <a:r>
              <a:rPr b="0" lang="en-US" sz="2400" spc="-1" strike="noStrike">
                <a:solidFill>
                  <a:srgbClr val="434343"/>
                </a:solidFill>
                <a:uFill>
                  <a:solidFill>
                    <a:srgbClr val="ffffff"/>
                  </a:solidFill>
                </a:uFill>
                <a:latin typeface="文泉驛微米黑"/>
                <a:ea typeface="Calibri"/>
              </a:rPr>
              <a:t>..which is why we get this error message</a:t>
            </a:r>
            <a:r>
              <a:rPr b="0" lang="en-US" sz="2400" spc="-1" strike="noStrike">
                <a:solidFill>
                  <a:srgbClr val="434343"/>
                </a:solidFill>
                <a:uFill>
                  <a:solidFill>
                    <a:srgbClr val="ffffff"/>
                  </a:solidFill>
                </a:uFill>
                <a:latin typeface="Calibri"/>
                <a:ea typeface="Calibri"/>
              </a:rPr>
              <a:t>.</a:t>
            </a:r>
            <a:endParaRPr b="0" lang="en-US" sz="1400" spc="-1" strike="noStrike">
              <a:solidFill>
                <a:srgbClr val="000000"/>
              </a:solidFill>
              <a:uFill>
                <a:solidFill>
                  <a:srgbClr val="ffffff"/>
                </a:solidFill>
              </a:uFill>
              <a:latin typeface="Arial"/>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alibri"/>
              </a:rPr>
              <a:t>Solution: </a:t>
            </a:r>
            <a:r>
              <a:rPr b="0" lang="en-US" sz="3600" spc="-1" strike="noStrike">
                <a:solidFill>
                  <a:srgbClr val="000000"/>
                </a:solidFill>
                <a:uFill>
                  <a:solidFill>
                    <a:srgbClr val="ffffff"/>
                  </a:solidFill>
                </a:uFill>
                <a:latin typeface="文泉驛微米黑"/>
                <a:ea typeface="Consolas"/>
              </a:rPr>
              <a:t>bind</a:t>
            </a:r>
            <a:endParaRPr b="0" lang="en-US" sz="1400" spc="-1" strike="noStrike">
              <a:solidFill>
                <a:srgbClr val="000000"/>
              </a:solidFill>
              <a:uFill>
                <a:solidFill>
                  <a:srgbClr val="ffffff"/>
                </a:solidFill>
              </a:uFill>
              <a:latin typeface="文泉驛微米黑"/>
            </a:endParaRPr>
          </a:p>
        </p:txBody>
      </p:sp>
      <p:sp>
        <p:nvSpPr>
          <p:cNvPr id="369"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驛微米黑"/>
                <a:ea typeface="Calibri"/>
              </a:rPr>
              <a:t>To make </a:t>
            </a:r>
            <a:r>
              <a:rPr b="0" lang="en-US" sz="2200" spc="-1" strike="noStrike">
                <a:solidFill>
                  <a:srgbClr val="434343"/>
                </a:solidFill>
                <a:uFill>
                  <a:solidFill>
                    <a:srgbClr val="ffffff"/>
                  </a:solidFill>
                </a:uFill>
                <a:latin typeface="文泉驛微米黑"/>
                <a:ea typeface="Consolas"/>
              </a:rPr>
              <a:t>this</a:t>
            </a:r>
            <a:r>
              <a:rPr b="0" lang="en-US" sz="2200" spc="-1" strike="noStrike">
                <a:solidFill>
                  <a:srgbClr val="434343"/>
                </a:solidFill>
                <a:uFill>
                  <a:solidFill>
                    <a:srgbClr val="ffffff"/>
                  </a:solidFill>
                </a:uFill>
                <a:latin typeface="文泉驛微米黑"/>
                <a:ea typeface="Calibri"/>
              </a:rPr>
              <a:t> always refer to the instance object for a method in the class </a:t>
            </a:r>
            <a:r>
              <a:rPr b="0" lang="en-US" sz="1600" spc="-1" strike="noStrike">
                <a:solidFill>
                  <a:srgbClr val="434343"/>
                </a:solidFill>
                <a:uFill>
                  <a:solidFill>
                    <a:srgbClr val="ffffff"/>
                  </a:solidFill>
                </a:uFill>
                <a:latin typeface="文泉驛微米黑"/>
                <a:ea typeface="Calibri"/>
              </a:rPr>
              <a:t>(i.e. to get </a:t>
            </a:r>
            <a:r>
              <a:rPr b="0" lang="en-US" sz="1600" spc="-1" strike="noStrike">
                <a:solidFill>
                  <a:srgbClr val="434343"/>
                </a:solidFill>
                <a:uFill>
                  <a:solidFill>
                    <a:srgbClr val="ffffff"/>
                  </a:solidFill>
                </a:uFill>
                <a:latin typeface="文泉驛微米黑"/>
                <a:ea typeface="Consolas"/>
              </a:rPr>
              <a:t>this</a:t>
            </a:r>
            <a:r>
              <a:rPr b="0" lang="en-US" sz="1600" spc="-1" strike="noStrike">
                <a:solidFill>
                  <a:srgbClr val="434343"/>
                </a:solidFill>
                <a:uFill>
                  <a:solidFill>
                    <a:srgbClr val="ffffff"/>
                  </a:solidFill>
                </a:uFill>
                <a:latin typeface="文泉驛微米黑"/>
                <a:ea typeface="Calibri"/>
              </a:rPr>
              <a:t> to behave as you'd expect)</a:t>
            </a:r>
            <a:r>
              <a:rPr b="0" lang="en-US" sz="2200" spc="-1" strike="noStrike">
                <a:solidFill>
                  <a:srgbClr val="434343"/>
                </a:solidFill>
                <a:uFill>
                  <a:solidFill>
                    <a:srgbClr val="ffffff"/>
                  </a:solidFill>
                </a:uFill>
                <a:latin typeface="文泉驛微米黑"/>
                <a:ea typeface="Calibri"/>
              </a:rPr>
              <a:t>, you can add the following line of code in the </a:t>
            </a:r>
            <a:r>
              <a:rPr b="0" lang="en-US" sz="2200" spc="-1" strike="noStrike">
                <a:solidFill>
                  <a:srgbClr val="434343"/>
                </a:solidFill>
                <a:uFill>
                  <a:solidFill>
                    <a:srgbClr val="ffffff"/>
                  </a:solidFill>
                </a:uFill>
                <a:latin typeface="文泉驛微米黑"/>
                <a:ea typeface="Consolas"/>
              </a:rPr>
              <a:t>constructor</a:t>
            </a:r>
            <a:r>
              <a:rPr b="0" lang="en-US" sz="22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a:lnSpc>
                <a:spcPct val="115000"/>
              </a:lnSpc>
            </a:pPr>
            <a:r>
              <a:rPr b="0" lang="en-US" sz="2000" spc="-1" strike="noStrike">
                <a:solidFill>
                  <a:srgbClr val="434343"/>
                </a:solidFill>
                <a:uFill>
                  <a:solidFill>
                    <a:srgbClr val="ffffff"/>
                  </a:solidFill>
                </a:uFill>
                <a:latin typeface="文泉驛微米黑"/>
                <a:ea typeface="Consolas"/>
              </a:rPr>
              <a:t>this.</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 = this.</a:t>
            </a:r>
            <a:r>
              <a:rPr b="1" i="1" lang="en-US" sz="2000" spc="-1" strike="noStrike">
                <a:solidFill>
                  <a:srgbClr val="434343"/>
                </a:solidFill>
                <a:uFill>
                  <a:solidFill>
                    <a:srgbClr val="ffffff"/>
                  </a:solidFill>
                </a:uFill>
                <a:latin typeface="文泉驛微米黑"/>
                <a:ea typeface="Calibri"/>
              </a:rPr>
              <a:t>methodName</a:t>
            </a:r>
            <a:r>
              <a:rPr b="0" lang="en-US" sz="2000" spc="-1" strike="noStrike">
                <a:solidFill>
                  <a:srgbClr val="434343"/>
                </a:solidFill>
                <a:uFill>
                  <a:solidFill>
                    <a:srgbClr val="ffffff"/>
                  </a:solidFill>
                </a:uFill>
                <a:latin typeface="文泉驛微米黑"/>
                <a:ea typeface="Consolas"/>
              </a:rPr>
              <a:t>.</a:t>
            </a:r>
            <a:r>
              <a:rPr b="1" lang="en-US" sz="2000" spc="-1" strike="noStrike">
                <a:solidFill>
                  <a:srgbClr val="9900ff"/>
                </a:solidFill>
                <a:uFill>
                  <a:solidFill>
                    <a:srgbClr val="ffffff"/>
                  </a:solidFill>
                </a:uFill>
                <a:latin typeface="文泉驛微米黑"/>
                <a:ea typeface="Consolas"/>
              </a:rPr>
              <a:t>bind</a:t>
            </a:r>
            <a:r>
              <a:rPr b="0" lang="en-US" sz="2000" spc="-1" strike="noStrike">
                <a:solidFill>
                  <a:srgbClr val="434343"/>
                </a:solidFill>
                <a:uFill>
                  <a:solidFill>
                    <a:srgbClr val="ffffff"/>
                  </a:solidFill>
                </a:uFill>
                <a:latin typeface="文泉驛微米黑"/>
                <a:ea typeface="Consolas"/>
              </a:rPr>
              <a:t>(this);</a:t>
            </a:r>
            <a:endParaRPr b="0" lang="en-US" sz="1400" spc="-1" strike="noStrike">
              <a:solidFill>
                <a:srgbClr val="000000"/>
              </a:solidFill>
              <a:uFill>
                <a:solidFill>
                  <a:srgbClr val="ffffff"/>
                </a:solidFill>
              </a:uFill>
              <a:latin typeface="文泉驛微米黑"/>
            </a:endParaRPr>
          </a:p>
        </p:txBody>
      </p:sp>
      <p:pic>
        <p:nvPicPr>
          <p:cNvPr id="370" name="Google Shape;441;p64" descr=""/>
          <p:cNvPicPr/>
          <p:nvPr/>
        </p:nvPicPr>
        <p:blipFill>
          <a:blip r:embed="rId1"/>
          <a:stretch/>
        </p:blipFill>
        <p:spPr>
          <a:xfrm>
            <a:off x="782640" y="4082760"/>
            <a:ext cx="7578360" cy="2344320"/>
          </a:xfrm>
          <a:prstGeom prst="rect">
            <a:avLst/>
          </a:prstGeom>
          <a:ln>
            <a:noFill/>
          </a:ln>
        </p:spPr>
      </p:pic>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alibri"/>
              </a:rPr>
              <a:t>Solution: </a:t>
            </a:r>
            <a:r>
              <a:rPr b="0" lang="en-US" sz="3600" spc="-1" strike="noStrike">
                <a:solidFill>
                  <a:srgbClr val="000000"/>
                </a:solidFill>
                <a:uFill>
                  <a:solidFill>
                    <a:srgbClr val="ffffff"/>
                  </a:solidFill>
                </a:uFill>
                <a:latin typeface="文泉驛微米黑"/>
                <a:ea typeface="Consolas"/>
              </a:rPr>
              <a:t>bind</a:t>
            </a:r>
            <a:r>
              <a:rPr b="0" lang="en-US" sz="3600" spc="-1" strike="noStrike">
                <a:solidFill>
                  <a:srgbClr val="000000"/>
                </a:solidFill>
                <a:uFill>
                  <a:solidFill>
                    <a:srgbClr val="ffffff"/>
                  </a:solidFill>
                </a:uFill>
                <a:latin typeface="Consolas"/>
                <a:ea typeface="Consolas"/>
              </a:rPr>
              <a:t>
</a:t>
            </a:r>
            <a:endParaRPr b="0" lang="en-US" sz="1400" spc="-1" strike="noStrike">
              <a:solidFill>
                <a:srgbClr val="000000"/>
              </a:solidFill>
              <a:uFill>
                <a:solidFill>
                  <a:srgbClr val="ffffff"/>
                </a:solidFill>
              </a:uFill>
              <a:latin typeface="Arial"/>
            </a:endParaRPr>
          </a:p>
        </p:txBody>
      </p:sp>
      <p:sp>
        <p:nvSpPr>
          <p:cNvPr id="372" name="TextShape 2"/>
          <p:cNvSpPr txBox="1"/>
          <p:nvPr/>
        </p:nvSpPr>
        <p:spPr>
          <a:xfrm>
            <a:off x="782640" y="1560240"/>
            <a:ext cx="7578360" cy="11271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Now </a:t>
            </a:r>
            <a:r>
              <a:rPr b="0" lang="en-US" sz="2400" spc="-1" strike="noStrike">
                <a:solidFill>
                  <a:srgbClr val="434343"/>
                </a:solidFill>
                <a:uFill>
                  <a:solidFill>
                    <a:srgbClr val="ffffff"/>
                  </a:solidFill>
                </a:uFill>
                <a:latin typeface="文泉驛微米黑"/>
                <a:ea typeface="Consolas"/>
              </a:rPr>
              <a:t>this</a:t>
            </a:r>
            <a:r>
              <a:rPr b="0" lang="en-US" sz="2400" spc="-1" strike="noStrike">
                <a:solidFill>
                  <a:srgbClr val="434343"/>
                </a:solidFill>
                <a:uFill>
                  <a:solidFill>
                    <a:srgbClr val="ffffff"/>
                  </a:solidFill>
                </a:uFill>
                <a:latin typeface="文泉驛微米黑"/>
                <a:ea typeface="Calibri"/>
              </a:rPr>
              <a:t> in the </a:t>
            </a:r>
            <a:r>
              <a:rPr b="0" lang="en-US" sz="2400" spc="-1" strike="noStrike">
                <a:solidFill>
                  <a:srgbClr val="434343"/>
                </a:solidFill>
                <a:uFill>
                  <a:solidFill>
                    <a:srgbClr val="ffffff"/>
                  </a:solidFill>
                </a:uFill>
                <a:latin typeface="文泉驛微米黑"/>
                <a:ea typeface="Consolas"/>
              </a:rPr>
              <a:t>_openPresent</a:t>
            </a:r>
            <a:r>
              <a:rPr b="0" lang="en-US" sz="2400" spc="-1" strike="noStrike">
                <a:solidFill>
                  <a:srgbClr val="434343"/>
                </a:solidFill>
                <a:uFill>
                  <a:solidFill>
                    <a:srgbClr val="ffffff"/>
                  </a:solidFill>
                </a:uFill>
                <a:latin typeface="文泉驛微米黑"/>
                <a:ea typeface="Calibri"/>
              </a:rPr>
              <a:t> method refers to the instance object </a:t>
            </a:r>
            <a:r>
              <a:rPr b="0" lang="en-US" sz="2400" spc="-1" strike="noStrike">
                <a:solidFill>
                  <a:srgbClr val="434343"/>
                </a:solidFill>
                <a:uFill>
                  <a:solidFill>
                    <a:srgbClr val="ffffff"/>
                  </a:solidFill>
                </a:uFill>
                <a:latin typeface="Calibri"/>
                <a:ea typeface="Calibri"/>
              </a:rPr>
              <a:t>(</a:t>
            </a:r>
            <a:r>
              <a:rPr b="0" lang="en-US" sz="2400" spc="-1" strike="noStrike" u="sng">
                <a:solidFill>
                  <a:srgbClr val="434343"/>
                </a:solidFill>
                <a:uFill>
                  <a:solidFill>
                    <a:srgbClr val="ffffff"/>
                  </a:solidFill>
                </a:uFill>
                <a:latin typeface="文泉驛微米黑"/>
                <a:ea typeface="Calibri"/>
                <a:hlinkClick r:id="rId1"/>
              </a:rPr>
              <a:t>CodePen</a:t>
            </a:r>
            <a:r>
              <a:rPr b="0" lang="en-US" sz="2400" spc="-1" strike="noStrike">
                <a:solidFill>
                  <a:srgbClr val="434343"/>
                </a:solidFill>
                <a:uFill>
                  <a:solidFill>
                    <a:srgbClr val="ffffff"/>
                  </a:solidFill>
                </a:uFill>
                <a:latin typeface="文泉驛微米黑"/>
                <a:ea typeface="Calibri"/>
              </a:rPr>
              <a:t> / </a:t>
            </a:r>
            <a:r>
              <a:rPr b="0" lang="en-US" sz="2400" spc="-1" strike="noStrike" u="sng">
                <a:solidFill>
                  <a:srgbClr val="0097a7"/>
                </a:solidFill>
                <a:uFill>
                  <a:solidFill>
                    <a:srgbClr val="ffffff"/>
                  </a:solidFill>
                </a:uFill>
                <a:latin typeface="文泉驛微米黑"/>
                <a:ea typeface="Calibri"/>
                <a:hlinkClick r:id="rId2"/>
              </a:rPr>
              <a:t>Debug</a:t>
            </a:r>
            <a:r>
              <a:rPr b="0" lang="en-US" sz="2400" spc="-1" strike="noStrike">
                <a:solidFill>
                  <a:srgbClr val="434343"/>
                </a:solidFill>
                <a:uFill>
                  <a:solidFill>
                    <a:srgbClr val="ffffff"/>
                  </a:solidFill>
                </a:uFill>
                <a:latin typeface="Calibri"/>
                <a:ea typeface="Calibri"/>
              </a:rPr>
              <a:t>):</a:t>
            </a:r>
            <a:endParaRPr b="0" lang="en-US" sz="1400" spc="-1" strike="noStrike">
              <a:solidFill>
                <a:srgbClr val="000000"/>
              </a:solidFill>
              <a:uFill>
                <a:solidFill>
                  <a:srgbClr val="ffffff"/>
                </a:solidFill>
              </a:uFill>
              <a:latin typeface="Arial"/>
            </a:endParaRPr>
          </a:p>
        </p:txBody>
      </p:sp>
      <p:pic>
        <p:nvPicPr>
          <p:cNvPr id="373" name="Google Shape;448;p65" descr=""/>
          <p:cNvPicPr/>
          <p:nvPr/>
        </p:nvPicPr>
        <p:blipFill>
          <a:blip r:embed="rId3"/>
          <a:stretch/>
        </p:blipFill>
        <p:spPr>
          <a:xfrm>
            <a:off x="510120" y="2749320"/>
            <a:ext cx="8123760" cy="1126800"/>
          </a:xfrm>
          <a:prstGeom prst="rect">
            <a:avLst/>
          </a:prstGeom>
          <a:ln>
            <a:noFill/>
          </a:ln>
        </p:spPr>
      </p:pic>
      <p:pic>
        <p:nvPicPr>
          <p:cNvPr id="374" name="Google Shape;449;p65" descr=""/>
          <p:cNvPicPr/>
          <p:nvPr/>
        </p:nvPicPr>
        <p:blipFill>
          <a:blip r:embed="rId4"/>
          <a:stretch/>
        </p:blipFill>
        <p:spPr>
          <a:xfrm>
            <a:off x="1101960" y="4233600"/>
            <a:ext cx="2228760" cy="2125080"/>
          </a:xfrm>
          <a:prstGeom prst="rect">
            <a:avLst/>
          </a:prstGeom>
          <a:ln>
            <a:noFill/>
          </a:ln>
        </p:spPr>
      </p:pic>
      <p:sp>
        <p:nvSpPr>
          <p:cNvPr id="375" name="TextShape 3"/>
          <p:cNvSpPr txBox="1"/>
          <p:nvPr/>
        </p:nvSpPr>
        <p:spPr>
          <a:xfrm>
            <a:off x="3602160" y="4286160"/>
            <a:ext cx="5184720" cy="201960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Moral of the story:</a:t>
            </a:r>
            <a:endParaRPr b="0" lang="en-US" sz="1400" spc="-1" strike="noStrike">
              <a:solidFill>
                <a:srgbClr val="000000"/>
              </a:solidFill>
              <a:uFill>
                <a:solidFill>
                  <a:srgbClr val="ffffff"/>
                </a:solidFill>
              </a:uFill>
              <a:latin typeface="文泉驛微米黑"/>
            </a:endParaRPr>
          </a:p>
          <a:p>
            <a:pPr>
              <a:lnSpc>
                <a:spcPct val="115000"/>
              </a:lnSpc>
            </a:pPr>
            <a:r>
              <a:rPr b="1" lang="en-US" sz="3000" spc="-1" strike="noStrike">
                <a:solidFill>
                  <a:srgbClr val="434343"/>
                </a:solidFill>
                <a:uFill>
                  <a:solidFill>
                    <a:srgbClr val="ffffff"/>
                  </a:solidFill>
                </a:uFill>
                <a:latin typeface="文泉驛微米黑"/>
                <a:ea typeface="Calibri"/>
              </a:rPr>
              <a:t>Don't forget to</a:t>
            </a:r>
            <a:r>
              <a:rPr b="1" lang="en-US" sz="3000" spc="-1" strike="noStrike">
                <a:solidFill>
                  <a:srgbClr val="434343"/>
                </a:solidFill>
                <a:uFill>
                  <a:solidFill>
                    <a:srgbClr val="ffffff"/>
                  </a:solidFill>
                </a:uFill>
                <a:latin typeface="文泉驛微米黑"/>
                <a:ea typeface="Consolas"/>
              </a:rPr>
              <a:t> bind() </a:t>
            </a:r>
            <a:r>
              <a:rPr b="1" lang="en-US" sz="3000" spc="-1" strike="noStrike">
                <a:solidFill>
                  <a:srgbClr val="434343"/>
                </a:solidFill>
                <a:uFill>
                  <a:solidFill>
                    <a:srgbClr val="ffffff"/>
                  </a:solidFill>
                </a:uFill>
                <a:latin typeface="文泉驛微米黑"/>
                <a:ea typeface="Consolas"/>
              </a:rPr>
              <a:t>
</a:t>
            </a:r>
            <a:r>
              <a:rPr b="1" lang="en-US" sz="3000" spc="-1" strike="noStrike">
                <a:solidFill>
                  <a:srgbClr val="434343"/>
                </a:solidFill>
                <a:uFill>
                  <a:solidFill>
                    <a:srgbClr val="ffffff"/>
                  </a:solidFill>
                </a:uFill>
                <a:latin typeface="文泉驛微米黑"/>
                <a:ea typeface="Calibri"/>
              </a:rPr>
              <a:t>event listeners in your constructor!!</a:t>
            </a:r>
            <a:endParaRPr b="0" lang="en-US" sz="1400" spc="-1" strike="noStrike">
              <a:solidFill>
                <a:srgbClr val="000000"/>
              </a:solidFill>
              <a:uFill>
                <a:solidFill>
                  <a:srgbClr val="ffffff"/>
                </a:solidFill>
              </a:uFill>
              <a:latin typeface="文泉驛微米黑"/>
            </a:endParaRPr>
          </a:p>
        </p:txBody>
      </p:sp>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6" name="Google Shape;455;p66" descr=""/>
          <p:cNvPicPr/>
          <p:nvPr/>
        </p:nvPicPr>
        <p:blipFill>
          <a:blip r:embed="rId1"/>
          <a:stretch/>
        </p:blipFill>
        <p:spPr>
          <a:xfrm>
            <a:off x="782640" y="601200"/>
            <a:ext cx="7578360" cy="2344320"/>
          </a:xfrm>
          <a:prstGeom prst="rect">
            <a:avLst/>
          </a:prstGeom>
          <a:ln>
            <a:noFill/>
          </a:ln>
        </p:spPr>
      </p:pic>
      <p:sp>
        <p:nvSpPr>
          <p:cNvPr id="377" name="TextShape 1"/>
          <p:cNvSpPr txBox="1"/>
          <p:nvPr/>
        </p:nvSpPr>
        <p:spPr>
          <a:xfrm>
            <a:off x="1635480" y="3592800"/>
            <a:ext cx="5872680" cy="2019600"/>
          </a:xfrm>
          <a:prstGeom prst="rect">
            <a:avLst/>
          </a:prstGeom>
          <a:noFill/>
          <a:ln>
            <a:noFill/>
          </a:ln>
        </p:spPr>
        <p:txBody>
          <a:bodyPr tIns="91440" bIns="91440"/>
          <a:p>
            <a:pPr algn="ctr">
              <a:lnSpc>
                <a:spcPct val="115000"/>
              </a:lnSpc>
            </a:pPr>
            <a:r>
              <a:rPr b="0" lang="en-US" sz="2000" spc="-1" strike="noStrike">
                <a:solidFill>
                  <a:srgbClr val="595959"/>
                </a:solidFill>
                <a:uFill>
                  <a:solidFill>
                    <a:srgbClr val="ffffff"/>
                  </a:solidFill>
                </a:uFill>
                <a:latin typeface="文泉驛微米黑"/>
                <a:ea typeface="Montserrat"/>
              </a:rPr>
              <a:t>One more time:</a:t>
            </a:r>
            <a:endParaRPr b="0" lang="en-US" sz="1400" spc="-1" strike="noStrike">
              <a:solidFill>
                <a:srgbClr val="000000"/>
              </a:solidFill>
              <a:uFill>
                <a:solidFill>
                  <a:srgbClr val="ffffff"/>
                </a:solidFill>
              </a:uFill>
              <a:latin typeface="文泉驛微米黑"/>
            </a:endParaRPr>
          </a:p>
          <a:p>
            <a:pPr algn="ctr">
              <a:lnSpc>
                <a:spcPct val="115000"/>
              </a:lnSpc>
            </a:pPr>
            <a:r>
              <a:rPr b="1" lang="en-US" sz="3600" spc="-1" strike="noStrike">
                <a:solidFill>
                  <a:srgbClr val="595959"/>
                </a:solidFill>
                <a:uFill>
                  <a:solidFill>
                    <a:srgbClr val="ffffff"/>
                  </a:solidFill>
                </a:uFill>
                <a:latin typeface="文泉驛微米黑"/>
                <a:ea typeface="Montserrat"/>
              </a:rPr>
              <a:t>Don't forget to</a:t>
            </a:r>
            <a:r>
              <a:rPr b="1" lang="en-US" sz="3600" spc="-1" strike="noStrike">
                <a:solidFill>
                  <a:srgbClr val="595959"/>
                </a:solidFill>
                <a:uFill>
                  <a:solidFill>
                    <a:srgbClr val="ffffff"/>
                  </a:solidFill>
                </a:uFill>
                <a:latin typeface="文泉驛微米黑"/>
                <a:ea typeface="Consolas"/>
              </a:rPr>
              <a:t> bind() </a:t>
            </a:r>
            <a:r>
              <a:rPr b="1" lang="en-US" sz="3600" spc="-1" strike="noStrike">
                <a:solidFill>
                  <a:srgbClr val="595959"/>
                </a:solidFill>
                <a:uFill>
                  <a:solidFill>
                    <a:srgbClr val="ffffff"/>
                  </a:solidFill>
                </a:uFill>
                <a:latin typeface="文泉驛微米黑"/>
                <a:ea typeface="Consolas"/>
              </a:rPr>
              <a:t>
</a:t>
            </a:r>
            <a:r>
              <a:rPr b="1" lang="en-US" sz="3600" spc="-1" strike="noStrike">
                <a:solidFill>
                  <a:srgbClr val="595959"/>
                </a:solidFill>
                <a:uFill>
                  <a:solidFill>
                    <a:srgbClr val="ffffff"/>
                  </a:solidFill>
                </a:uFill>
                <a:latin typeface="文泉驛微米黑"/>
                <a:ea typeface="Montserrat"/>
              </a:rPr>
              <a:t>event listeners in your constructor!!</a:t>
            </a:r>
            <a:endParaRPr b="0" lang="en-US" sz="1400" spc="-1" strike="noStrike">
              <a:solidFill>
                <a:srgbClr val="000000"/>
              </a:solidFill>
              <a:uFill>
                <a:solidFill>
                  <a:srgbClr val="ffffff"/>
                </a:solidFill>
              </a:uFill>
              <a:latin typeface="文泉驛微米黑"/>
            </a:endParaRPr>
          </a:p>
        </p:txBody>
      </p:sp>
      <p:sp>
        <p:nvSpPr>
          <p:cNvPr id="378" name="CustomShape 2"/>
          <p:cNvSpPr/>
          <p:nvPr/>
        </p:nvSpPr>
        <p:spPr>
          <a:xfrm>
            <a:off x="1100160" y="1733400"/>
            <a:ext cx="7381080" cy="1145160"/>
          </a:xfrm>
          <a:prstGeom prst="roundRect">
            <a:avLst>
              <a:gd name="adj" fmla="val 16667"/>
            </a:avLst>
          </a:prstGeom>
          <a:noFill/>
          <a:ln w="114480">
            <a:solidFill>
              <a:srgbClr val="9900ff"/>
            </a:solidFill>
            <a:round/>
          </a:ln>
        </p:spPr>
        <p:style>
          <a:lnRef idx="0"/>
          <a:fillRef idx="0"/>
          <a:effectRef idx="0"/>
          <a:fontRef idx="minor"/>
        </p:style>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490320" y="600120"/>
            <a:ext cx="6367320" cy="5454000"/>
          </a:xfrm>
          <a:prstGeom prst="rect">
            <a:avLst/>
          </a:prstGeom>
          <a:noFill/>
          <a:ln>
            <a:noFill/>
          </a:ln>
        </p:spPr>
        <p:txBody>
          <a:bodyPr tIns="91440" bIns="91440" anchor="ctr"/>
          <a:p>
            <a:pPr>
              <a:lnSpc>
                <a:spcPct val="100000"/>
              </a:lnSpc>
            </a:pPr>
            <a:r>
              <a:rPr b="0" lang="en-US" sz="4800" spc="-1" strike="noStrike">
                <a:solidFill>
                  <a:srgbClr val="000000"/>
                </a:solidFill>
                <a:uFill>
                  <a:solidFill>
                    <a:srgbClr val="ffffff"/>
                  </a:solidFill>
                </a:uFill>
                <a:latin typeface="文泉驛微米黑"/>
                <a:ea typeface="Montserrat"/>
              </a:rPr>
              <a:t>Communicating between classes</a:t>
            </a:r>
            <a:endParaRPr b="0" lang="en-US" sz="1400" spc="-1" strike="noStrike">
              <a:solidFill>
                <a:srgbClr val="000000"/>
              </a:solidFill>
              <a:uFill>
                <a:solidFill>
                  <a:srgbClr val="ffffff"/>
                </a:solidFill>
              </a:uFill>
              <a:latin typeface="文泉驛微米黑"/>
            </a:endParaRPr>
          </a:p>
        </p:txBody>
      </p:sp>
    </p:spTree>
  </p:cSld>
  <p:timing>
    <p:tnLst>
      <p:par>
        <p:cTn id="111" dur="indefinite" restart="never" nodeType="tmRoot">
          <p:childTnLst>
            <p:seq>
              <p:cTn id="112"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Multiple classes</a:t>
            </a:r>
            <a:endParaRPr b="0" lang="en-US" sz="1400" spc="-1" strike="noStrike">
              <a:solidFill>
                <a:srgbClr val="000000"/>
              </a:solidFill>
              <a:uFill>
                <a:solidFill>
                  <a:srgbClr val="ffffff"/>
                </a:solidFill>
              </a:uFill>
              <a:latin typeface="Arial"/>
            </a:endParaRPr>
          </a:p>
        </p:txBody>
      </p:sp>
      <p:sp>
        <p:nvSpPr>
          <p:cNvPr id="381" name="TextShape 2"/>
          <p:cNvSpPr txBox="1"/>
          <p:nvPr/>
        </p:nvSpPr>
        <p:spPr>
          <a:xfrm>
            <a:off x="782640" y="1560240"/>
            <a:ext cx="7578360" cy="76320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驛微米黑"/>
                <a:ea typeface="Calibri"/>
              </a:rPr>
              <a:t>Let's say that we have multiple presents now (</a:t>
            </a:r>
            <a:r>
              <a:rPr b="0" lang="en-US" sz="2200" spc="-1" strike="noStrike" u="sng">
                <a:solidFill>
                  <a:srgbClr val="0097a7"/>
                </a:solidFill>
                <a:uFill>
                  <a:solidFill>
                    <a:srgbClr val="ffffff"/>
                  </a:solidFill>
                </a:uFill>
                <a:latin typeface="文泉驛微米黑"/>
                <a:ea typeface="Calibri"/>
                <a:hlinkClick r:id="rId1"/>
              </a:rPr>
              <a:t>Live</a:t>
            </a:r>
            <a:r>
              <a:rPr b="0" lang="en-US" sz="22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p:txBody>
      </p:sp>
      <p:pic>
        <p:nvPicPr>
          <p:cNvPr id="382" name="Google Shape;469;p68" descr=""/>
          <p:cNvPicPr/>
          <p:nvPr/>
        </p:nvPicPr>
        <p:blipFill>
          <a:blip r:embed="rId2"/>
          <a:stretch/>
        </p:blipFill>
        <p:spPr>
          <a:xfrm>
            <a:off x="152280" y="2323800"/>
            <a:ext cx="8838720" cy="3157560"/>
          </a:xfrm>
          <a:prstGeom prst="rect">
            <a:avLst/>
          </a:prstGeom>
          <a:ln>
            <a:noFill/>
          </a:ln>
        </p:spPr>
      </p:pic>
    </p:spTree>
  </p:cSld>
  <p:timing>
    <p:tnLst>
      <p:par>
        <p:cTn id="113" dur="indefinite" restart="never" nodeType="tmRoot">
          <p:childTnLst>
            <p:seq>
              <p:cTn id="114"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Multiple classes</a:t>
            </a:r>
            <a:endParaRPr b="0" lang="en-US" sz="1400" spc="-1" strike="noStrike">
              <a:solidFill>
                <a:srgbClr val="000000"/>
              </a:solidFill>
              <a:uFill>
                <a:solidFill>
                  <a:srgbClr val="ffffff"/>
                </a:solidFill>
              </a:uFill>
              <a:latin typeface="文泉驛微米黑"/>
            </a:endParaRPr>
          </a:p>
        </p:txBody>
      </p:sp>
      <p:sp>
        <p:nvSpPr>
          <p:cNvPr id="384" name="TextShape 2"/>
          <p:cNvSpPr txBox="1"/>
          <p:nvPr/>
        </p:nvSpPr>
        <p:spPr>
          <a:xfrm>
            <a:off x="782640" y="1560240"/>
            <a:ext cx="7578360" cy="15645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And we have implemented this with two classes:</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onsolas"/>
              </a:rPr>
              <a:t>App</a:t>
            </a:r>
            <a:r>
              <a:rPr b="0" lang="en-US" sz="2400" spc="-1" strike="noStrike">
                <a:solidFill>
                  <a:srgbClr val="434343"/>
                </a:solidFill>
                <a:uFill>
                  <a:solidFill>
                    <a:srgbClr val="ffffff"/>
                  </a:solidFill>
                </a:uFill>
                <a:latin typeface="文泉驛微米黑"/>
                <a:ea typeface="Calibri"/>
              </a:rPr>
              <a:t>: Represents the entire page</a:t>
            </a:r>
            <a:endParaRPr b="0" lang="en-US" sz="1400" spc="-1" strike="noStrike">
              <a:solidFill>
                <a:srgbClr val="000000"/>
              </a:solidFill>
              <a:uFill>
                <a:solidFill>
                  <a:srgbClr val="ffffff"/>
                </a:solidFill>
              </a:uFill>
              <a:latin typeface="文泉驛微米黑"/>
            </a:endParaRPr>
          </a:p>
          <a:p>
            <a:pPr lvl="1" marL="914400" indent="-355320">
              <a:lnSpc>
                <a:spcPct val="115000"/>
              </a:lnSpc>
              <a:buClr>
                <a:srgbClr val="434343"/>
              </a:buClr>
              <a:buFont typeface="Calibri"/>
              <a:buChar char="-"/>
            </a:pPr>
            <a:r>
              <a:rPr b="0" lang="en-US" sz="2400" spc="-1" strike="noStrike">
                <a:solidFill>
                  <a:srgbClr val="434343"/>
                </a:solidFill>
                <a:uFill>
                  <a:solidFill>
                    <a:srgbClr val="ffffff"/>
                  </a:solidFill>
                </a:uFill>
                <a:latin typeface="文泉驛微米黑"/>
                <a:ea typeface="Consolas"/>
              </a:rPr>
              <a:t>Present</a:t>
            </a:r>
            <a:r>
              <a:rPr b="0" lang="en-US" sz="2400" spc="-1" strike="noStrike">
                <a:solidFill>
                  <a:srgbClr val="434343"/>
                </a:solidFill>
                <a:uFill>
                  <a:solidFill>
                    <a:srgbClr val="ffffff"/>
                  </a:solidFill>
                </a:uFill>
                <a:latin typeface="文泉驛微米黑"/>
                <a:ea typeface="Calibri"/>
              </a:rPr>
              <a:t>: Represents a single present</a:t>
            </a:r>
            <a:endParaRPr b="0" lang="en-US" sz="1400" spc="-1" strike="noStrike">
              <a:solidFill>
                <a:srgbClr val="000000"/>
              </a:solidFill>
              <a:uFill>
                <a:solidFill>
                  <a:srgbClr val="ffffff"/>
                </a:solidFill>
              </a:uFill>
              <a:latin typeface="文泉驛微米黑"/>
            </a:endParaRPr>
          </a:p>
        </p:txBody>
      </p:sp>
      <p:sp>
        <p:nvSpPr>
          <p:cNvPr id="385" name="CustomShape 3"/>
          <p:cNvSpPr/>
          <p:nvPr/>
        </p:nvSpPr>
        <p:spPr>
          <a:xfrm>
            <a:off x="1493640" y="3453840"/>
            <a:ext cx="1608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App</a:t>
            </a:r>
            <a:endParaRPr b="0" lang="en-US" sz="1800" spc="-1" strike="noStrike">
              <a:solidFill>
                <a:srgbClr val="000000"/>
              </a:solidFill>
              <a:uFill>
                <a:solidFill>
                  <a:srgbClr val="ffffff"/>
                </a:solidFill>
              </a:uFill>
              <a:latin typeface="Arial"/>
            </a:endParaRPr>
          </a:p>
        </p:txBody>
      </p:sp>
      <p:sp>
        <p:nvSpPr>
          <p:cNvPr id="386" name="CustomShape 4"/>
          <p:cNvSpPr/>
          <p:nvPr/>
        </p:nvSpPr>
        <p:spPr>
          <a:xfrm>
            <a:off x="2872800" y="506016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Present</a:t>
            </a:r>
            <a:endParaRPr b="0" lang="en-US" sz="1800" spc="-1" strike="noStrike">
              <a:solidFill>
                <a:srgbClr val="000000"/>
              </a:solidFill>
              <a:uFill>
                <a:solidFill>
                  <a:srgbClr val="ffffff"/>
                </a:solidFill>
              </a:uFill>
              <a:latin typeface="Arial"/>
            </a:endParaRPr>
          </a:p>
        </p:txBody>
      </p:sp>
      <p:sp>
        <p:nvSpPr>
          <p:cNvPr id="387" name="CustomShape 5"/>
          <p:cNvSpPr/>
          <p:nvPr/>
        </p:nvSpPr>
        <p:spPr>
          <a:xfrm>
            <a:off x="2630520" y="4319640"/>
            <a:ext cx="549720" cy="724320"/>
          </a:xfrm>
          <a:custGeom>
            <a:avLst/>
            <a:gdLst/>
            <a:ahLst/>
            <a:rect l="l" t="t" r="r" b="b"/>
            <a:pathLst>
              <a:path w="21600" h="21600">
                <a:moveTo>
                  <a:pt x="0" y="0"/>
                </a:moveTo>
                <a:lnTo>
                  <a:pt x="21600" y="21600"/>
                </a:lnTo>
              </a:path>
            </a:pathLst>
          </a:custGeom>
          <a:noFill/>
          <a:ln w="28440">
            <a:solidFill>
              <a:srgbClr val="595959"/>
            </a:solidFill>
            <a:round/>
            <a:tailEnd len="med" type="triangle" w="med"/>
          </a:ln>
        </p:spPr>
        <p:style>
          <a:lnRef idx="0"/>
          <a:fillRef idx="0"/>
          <a:effectRef idx="0"/>
          <a:fontRef idx="minor"/>
        </p:style>
      </p:sp>
      <p:sp>
        <p:nvSpPr>
          <p:cNvPr id="388" name="CustomShape 6"/>
          <p:cNvSpPr/>
          <p:nvPr/>
        </p:nvSpPr>
        <p:spPr>
          <a:xfrm>
            <a:off x="3516480" y="4114440"/>
            <a:ext cx="2111040" cy="794520"/>
          </a:xfrm>
          <a:prstGeom prst="rect">
            <a:avLst/>
          </a:prstGeom>
          <a:noFill/>
          <a:ln>
            <a:noFill/>
          </a:ln>
        </p:spPr>
        <p:style>
          <a:lnRef idx="0"/>
          <a:fillRef idx="0"/>
          <a:effectRef idx="0"/>
          <a:fontRef idx="minor"/>
        </p:style>
        <p:txBody>
          <a:bodyPr tIns="91440" bIns="91440"/>
          <a:p>
            <a:pPr>
              <a:lnSpc>
                <a:spcPct val="100000"/>
              </a:lnSpc>
            </a:pPr>
            <a:r>
              <a:rPr b="0" lang="en-US" sz="1800" spc="-1" strike="noStrike">
                <a:solidFill>
                  <a:srgbClr val="000000"/>
                </a:solidFill>
                <a:uFill>
                  <a:solidFill>
                    <a:srgbClr val="ffffff"/>
                  </a:solidFill>
                </a:uFill>
                <a:latin typeface="文泉驛微米黑"/>
                <a:ea typeface="Calibri"/>
              </a:rPr>
              <a:t>Has a list of </a:t>
            </a:r>
            <a:r>
              <a:rPr b="0" lang="en-US" sz="1800" spc="-1" strike="noStrike">
                <a:solidFill>
                  <a:srgbClr val="000000"/>
                </a:solidFill>
                <a:uFill>
                  <a:solidFill>
                    <a:srgbClr val="ffffff"/>
                  </a:solidFill>
                </a:uFill>
                <a:latin typeface="文泉驛微米黑"/>
                <a:ea typeface="Consolas"/>
              </a:rPr>
              <a:t>Presents</a:t>
            </a:r>
            <a:endParaRPr b="0" lang="en-US" sz="1800" spc="-1" strike="noStrike">
              <a:solidFill>
                <a:srgbClr val="000000"/>
              </a:solidFill>
              <a:uFill>
                <a:solidFill>
                  <a:srgbClr val="ffffff"/>
                </a:solidFill>
              </a:uFill>
              <a:latin typeface="文泉驛微米黑"/>
            </a:endParaRPr>
          </a:p>
        </p:txBody>
      </p:sp>
      <p:sp>
        <p:nvSpPr>
          <p:cNvPr id="389" name="CustomShape 7"/>
          <p:cNvSpPr/>
          <p:nvPr/>
        </p:nvSpPr>
        <p:spPr>
          <a:xfrm>
            <a:off x="3025440" y="521244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Present</a:t>
            </a:r>
            <a:endParaRPr b="0" lang="en-US" sz="1800" spc="-1" strike="noStrike">
              <a:solidFill>
                <a:srgbClr val="000000"/>
              </a:solidFill>
              <a:uFill>
                <a:solidFill>
                  <a:srgbClr val="ffffff"/>
                </a:solidFill>
              </a:uFill>
              <a:latin typeface="Arial"/>
            </a:endParaRPr>
          </a:p>
        </p:txBody>
      </p:sp>
      <p:sp>
        <p:nvSpPr>
          <p:cNvPr id="390" name="CustomShape 8"/>
          <p:cNvSpPr/>
          <p:nvPr/>
        </p:nvSpPr>
        <p:spPr>
          <a:xfrm>
            <a:off x="3177720" y="536508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Present</a:t>
            </a:r>
            <a:endParaRPr b="0" lang="en-US" sz="1800" spc="-1" strike="noStrike">
              <a:solidFill>
                <a:srgbClr val="000000"/>
              </a:solidFill>
              <a:uFill>
                <a:solidFill>
                  <a:srgbClr val="ffffff"/>
                </a:solidFill>
              </a:uFill>
              <a:latin typeface="Arial"/>
            </a:endParaRPr>
          </a:p>
        </p:txBody>
      </p:sp>
      <p:sp>
        <p:nvSpPr>
          <p:cNvPr id="391" name="CustomShape 9"/>
          <p:cNvSpPr/>
          <p:nvPr/>
        </p:nvSpPr>
        <p:spPr>
          <a:xfrm>
            <a:off x="3330000" y="551736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Present</a:t>
            </a:r>
            <a:endParaRPr b="0" lang="en-US" sz="1800" spc="-1" strike="noStrike">
              <a:solidFill>
                <a:srgbClr val="000000"/>
              </a:solidFill>
              <a:uFill>
                <a:solidFill>
                  <a:srgbClr val="ffffff"/>
                </a:solidFill>
              </a:uFill>
              <a:latin typeface="Arial"/>
            </a:endParaRPr>
          </a:p>
        </p:txBody>
      </p:sp>
      <p:sp>
        <p:nvSpPr>
          <p:cNvPr id="392" name="CustomShape 10"/>
          <p:cNvSpPr/>
          <p:nvPr/>
        </p:nvSpPr>
        <p:spPr>
          <a:xfrm>
            <a:off x="3482640" y="566964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600" spc="-1" strike="noStrike">
                <a:solidFill>
                  <a:srgbClr val="000000"/>
                </a:solidFill>
                <a:uFill>
                  <a:solidFill>
                    <a:srgbClr val="ffffff"/>
                  </a:solidFill>
                </a:uFill>
                <a:latin typeface="文泉驛微米黑"/>
                <a:ea typeface="Consolas"/>
              </a:rPr>
              <a:t>Present</a:t>
            </a:r>
            <a:endParaRPr b="0" lang="en-US" sz="1800" spc="-1" strike="noStrike">
              <a:solidFill>
                <a:srgbClr val="000000"/>
              </a:solidFill>
              <a:uFill>
                <a:solidFill>
                  <a:srgbClr val="ffffff"/>
                </a:solidFill>
              </a:uFill>
              <a:latin typeface="文泉驛微米黑"/>
            </a:endParaRPr>
          </a:p>
        </p:txBody>
      </p:sp>
      <p:sp>
        <p:nvSpPr>
          <p:cNvPr id="393" name="TextShape 11"/>
          <p:cNvSpPr txBox="1"/>
          <p:nvPr/>
        </p:nvSpPr>
        <p:spPr>
          <a:xfrm>
            <a:off x="5627520" y="4130280"/>
            <a:ext cx="2639520" cy="763200"/>
          </a:xfrm>
          <a:prstGeom prst="rect">
            <a:avLst/>
          </a:prstGeom>
          <a:noFill/>
          <a:ln>
            <a:noFill/>
          </a:ln>
        </p:spPr>
        <p:txBody>
          <a:bodyPr tIns="91440" bIns="91440"/>
          <a:p>
            <a:pPr>
              <a:lnSpc>
                <a:spcPct val="115000"/>
              </a:lnSpc>
            </a:pPr>
            <a:r>
              <a:rPr b="0" lang="en-US" sz="3600" spc="-1" strike="noStrike" u="sng">
                <a:solidFill>
                  <a:srgbClr val="0097a7"/>
                </a:solidFill>
                <a:uFill>
                  <a:solidFill>
                    <a:srgbClr val="ffffff"/>
                  </a:solidFill>
                </a:uFill>
                <a:latin typeface="文泉驛微米黑"/>
                <a:ea typeface="Calibri"/>
                <a:hlinkClick r:id="rId1"/>
              </a:rPr>
              <a:t>Code</a:t>
            </a:r>
            <a:r>
              <a:rPr b="0" lang="en-US" sz="3600" spc="-1" strike="noStrike" u="sng">
                <a:solidFill>
                  <a:srgbClr val="0097a7"/>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p:txBody>
      </p:sp>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Communicating btwn classes</a:t>
            </a:r>
            <a:endParaRPr b="0" lang="en-US" sz="1400" spc="-1" strike="noStrike">
              <a:solidFill>
                <a:srgbClr val="000000"/>
              </a:solidFill>
              <a:uFill>
                <a:solidFill>
                  <a:srgbClr val="ffffff"/>
                </a:solidFill>
              </a:uFill>
              <a:latin typeface="Arial"/>
            </a:endParaRPr>
          </a:p>
        </p:txBody>
      </p:sp>
      <p:sp>
        <p:nvSpPr>
          <p:cNvPr id="395" name="TextShape 2"/>
          <p:cNvSpPr txBox="1"/>
          <p:nvPr/>
        </p:nvSpPr>
        <p:spPr>
          <a:xfrm>
            <a:off x="782640" y="1560240"/>
            <a:ext cx="7578360" cy="1564560"/>
          </a:xfrm>
          <a:prstGeom prst="rect">
            <a:avLst/>
          </a:prstGeom>
          <a:noFill/>
          <a:ln>
            <a:noFill/>
          </a:ln>
        </p:spPr>
        <p:txBody>
          <a:bodyPr tIns="91440" bIns="91440"/>
          <a:p>
            <a:pPr algn="ctr">
              <a:lnSpc>
                <a:spcPct val="115000"/>
              </a:lnSpc>
            </a:pPr>
            <a:r>
              <a:rPr b="0" lang="en-US" sz="2400" spc="-1" strike="noStrike">
                <a:solidFill>
                  <a:srgbClr val="434343"/>
                </a:solidFill>
                <a:uFill>
                  <a:solidFill>
                    <a:srgbClr val="ffffff"/>
                  </a:solidFill>
                </a:uFill>
                <a:latin typeface="Calibri"/>
                <a:ea typeface="Calibri"/>
              </a:rPr>
              <a:t>What if we want to change the </a:t>
            </a:r>
            <a:r>
              <a:rPr b="1" lang="en-US" sz="2400" spc="-1" strike="noStrike">
                <a:solidFill>
                  <a:srgbClr val="434343"/>
                </a:solidFill>
                <a:uFill>
                  <a:solidFill>
                    <a:srgbClr val="ffffff"/>
                  </a:solidFill>
                </a:uFill>
                <a:latin typeface="Calibri"/>
                <a:ea typeface="Calibri"/>
              </a:rPr>
              <a:t>title</a:t>
            </a:r>
            <a:r>
              <a:rPr b="0" lang="en-US" sz="2400" spc="-1" strike="noStrike">
                <a:solidFill>
                  <a:srgbClr val="434343"/>
                </a:solidFill>
                <a:uFill>
                  <a:solidFill>
                    <a:srgbClr val="ffffff"/>
                  </a:solidFill>
                </a:uFill>
                <a:latin typeface="Calibri"/>
                <a:ea typeface="Calibri"/>
              </a:rPr>
              <a:t> when all present have been opened? (</a:t>
            </a:r>
            <a:r>
              <a:rPr b="0" lang="en-US" sz="2400" spc="-1" strike="noStrike" u="sng">
                <a:solidFill>
                  <a:srgbClr val="0097a7"/>
                </a:solidFill>
                <a:uFill>
                  <a:solidFill>
                    <a:srgbClr val="ffffff"/>
                  </a:solidFill>
                </a:uFill>
                <a:latin typeface="Calibri"/>
                <a:ea typeface="Calibri"/>
                <a:hlinkClick r:id="rId1"/>
              </a:rPr>
              <a:t>Code</a:t>
            </a:r>
            <a:r>
              <a:rPr b="0" lang="en-US" sz="2400" spc="-1" strike="noStrike">
                <a:solidFill>
                  <a:srgbClr val="434343"/>
                </a:solidFill>
                <a:uFill>
                  <a:solidFill>
                    <a:srgbClr val="ffffff"/>
                  </a:solidFill>
                </a:uFill>
                <a:latin typeface="Calibri"/>
                <a:ea typeface="Calibri"/>
              </a:rPr>
              <a:t>)</a:t>
            </a:r>
            <a:endParaRPr b="0" lang="en-US" sz="1400" spc="-1" strike="noStrike">
              <a:solidFill>
                <a:srgbClr val="000000"/>
              </a:solidFill>
              <a:uFill>
                <a:solidFill>
                  <a:srgbClr val="ffffff"/>
                </a:solidFill>
              </a:uFill>
              <a:latin typeface="Arial"/>
            </a:endParaRPr>
          </a:p>
        </p:txBody>
      </p:sp>
      <p:pic>
        <p:nvPicPr>
          <p:cNvPr id="396" name="Google Shape;491;p70" descr=""/>
          <p:cNvPicPr/>
          <p:nvPr/>
        </p:nvPicPr>
        <p:blipFill>
          <a:blip r:embed="rId2"/>
          <a:stretch/>
        </p:blipFill>
        <p:spPr>
          <a:xfrm>
            <a:off x="662400" y="3125160"/>
            <a:ext cx="7819200" cy="2945160"/>
          </a:xfrm>
          <a:prstGeom prst="rect">
            <a:avLst/>
          </a:prstGeom>
          <a:ln>
            <a:noFill/>
          </a:ln>
        </p:spPr>
      </p:pic>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Dragon walk</a:t>
            </a:r>
            <a:endParaRPr b="0" lang="en-US" sz="1400" spc="-1" strike="noStrike">
              <a:solidFill>
                <a:srgbClr val="000000"/>
              </a:solidFill>
              <a:uFill>
                <a:solidFill>
                  <a:srgbClr val="ffffff"/>
                </a:solidFill>
              </a:uFill>
              <a:latin typeface="文泉驛微米黑"/>
            </a:endParaRPr>
          </a:p>
        </p:txBody>
      </p:sp>
      <p:sp>
        <p:nvSpPr>
          <p:cNvPr id="205" name="TextShape 2"/>
          <p:cNvSpPr txBox="1"/>
          <p:nvPr/>
        </p:nvSpPr>
        <p:spPr>
          <a:xfrm>
            <a:off x="360000" y="1560240"/>
            <a:ext cx="8001000" cy="671760"/>
          </a:xfrm>
          <a:prstGeom prst="rect">
            <a:avLst/>
          </a:prstGeom>
          <a:noFill/>
          <a:ln>
            <a:noFill/>
          </a:ln>
        </p:spPr>
        <p:txBody>
          <a:bodyPr tIns="91440" bIns="91440"/>
          <a:p>
            <a:pPr>
              <a:lnSpc>
                <a:spcPct val="115000"/>
              </a:lnSpc>
            </a:pPr>
            <a:r>
              <a:rPr b="0" lang="en-US" sz="2200" spc="-1" strike="noStrike">
                <a:solidFill>
                  <a:srgbClr val="434343"/>
                </a:solidFill>
                <a:uFill>
                  <a:solidFill>
                    <a:srgbClr val="ffffff"/>
                  </a:solidFill>
                </a:uFill>
                <a:latin typeface="文泉驛微米黑"/>
                <a:ea typeface="Calibri"/>
              </a:rPr>
              <a:t>Let's make it possible to drag this dragon across the sidewalk</a:t>
            </a:r>
            <a:r>
              <a:rPr b="0" lang="en-US" sz="2400" spc="-1" strike="noStrike">
                <a:solidFill>
                  <a:srgbClr val="434343"/>
                </a:solidFill>
                <a:uFill>
                  <a:solidFill>
                    <a:srgbClr val="ffffff"/>
                  </a:solidFill>
                </a:uFill>
                <a:latin typeface="Calibri"/>
                <a:ea typeface="Calibri"/>
              </a:rPr>
              <a:t>:</a:t>
            </a:r>
            <a:endParaRPr b="0" lang="en-US" sz="1400" spc="-1" strike="noStrike">
              <a:solidFill>
                <a:srgbClr val="000000"/>
              </a:solidFill>
              <a:uFill>
                <a:solidFill>
                  <a:srgbClr val="ffffff"/>
                </a:solidFill>
              </a:uFill>
              <a:latin typeface="Arial"/>
            </a:endParaRPr>
          </a:p>
        </p:txBody>
      </p:sp>
      <p:sp>
        <p:nvSpPr>
          <p:cNvPr id="206" name="TextShape 3"/>
          <p:cNvSpPr txBox="1"/>
          <p:nvPr/>
        </p:nvSpPr>
        <p:spPr>
          <a:xfrm>
            <a:off x="782640" y="4938120"/>
            <a:ext cx="7578360" cy="1212840"/>
          </a:xfrm>
          <a:prstGeom prst="rect">
            <a:avLst/>
          </a:prstGeom>
          <a:noFill/>
          <a:ln>
            <a:noFill/>
          </a:ln>
        </p:spPr>
        <p:txBody>
          <a:bodyPr tIns="91440" bIns="91440"/>
          <a:p>
            <a:pPr algn="ctr">
              <a:lnSpc>
                <a:spcPct val="115000"/>
              </a:lnSpc>
            </a:pPr>
            <a:r>
              <a:rPr b="0" lang="en-US" sz="3600" spc="-1" strike="noStrike">
                <a:solidFill>
                  <a:srgbClr val="0097a7"/>
                </a:solidFill>
                <a:uFill>
                  <a:solidFill>
                    <a:srgbClr val="ffffff"/>
                  </a:solidFill>
                </a:uFill>
                <a:latin typeface="Calibri"/>
                <a:ea typeface="Calibri"/>
                <a:hlinkClick r:id="rId1"/>
              </a:rPr>
              <a:t>CodePen</a:t>
            </a:r>
            <a:endParaRPr b="0" lang="en-US" sz="1400" spc="-1" strike="noStrike">
              <a:solidFill>
                <a:srgbClr val="000000"/>
              </a:solidFill>
              <a:uFill>
                <a:solidFill>
                  <a:srgbClr val="ffffff"/>
                </a:solidFill>
              </a:uFill>
              <a:latin typeface="Arial"/>
            </a:endParaRPr>
          </a:p>
        </p:txBody>
      </p:sp>
      <p:pic>
        <p:nvPicPr>
          <p:cNvPr id="207" name="Google Shape;96;p18" descr=""/>
          <p:cNvPicPr/>
          <p:nvPr/>
        </p:nvPicPr>
        <p:blipFill>
          <a:blip r:embed="rId2"/>
          <a:stretch/>
        </p:blipFill>
        <p:spPr>
          <a:xfrm>
            <a:off x="1889280" y="2773440"/>
            <a:ext cx="5365080" cy="1859400"/>
          </a:xfrm>
          <a:prstGeom prst="rect">
            <a:avLst/>
          </a:prstGeom>
          <a:ln w="38160">
            <a:solidFill>
              <a:srgbClr val="595959"/>
            </a:solidFill>
            <a:round/>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Communicating btwn classes</a:t>
            </a:r>
            <a:r>
              <a:rPr b="0" lang="en-US" sz="3600" spc="-1" strike="noStrike">
                <a:solidFill>
                  <a:srgbClr val="000000"/>
                </a:solidFill>
                <a:uFill>
                  <a:solidFill>
                    <a:srgbClr val="ffffff"/>
                  </a:solidFill>
                </a:uFill>
                <a:latin typeface="Montserrat"/>
                <a:ea typeface="Montserrat"/>
              </a:rPr>
              <a:t>
</a:t>
            </a:r>
            <a:endParaRPr b="0" lang="en-US" sz="1400" spc="-1" strike="noStrike">
              <a:solidFill>
                <a:srgbClr val="000000"/>
              </a:solidFill>
              <a:uFill>
                <a:solidFill>
                  <a:srgbClr val="ffffff"/>
                </a:solidFill>
              </a:uFill>
              <a:latin typeface="Arial"/>
            </a:endParaRPr>
          </a:p>
        </p:txBody>
      </p:sp>
      <p:sp>
        <p:nvSpPr>
          <p:cNvPr id="398"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You have three general approaches:</a:t>
            </a:r>
            <a:endParaRPr b="0" lang="en-US" sz="1400" spc="-1" strike="noStrike">
              <a:solidFill>
                <a:srgbClr val="000000"/>
              </a:solidFill>
              <a:uFill>
                <a:solidFill>
                  <a:srgbClr val="ffffff"/>
                </a:solidFill>
              </a:uFill>
              <a:latin typeface="文泉驛微米黑"/>
            </a:endParaRPr>
          </a:p>
          <a:p>
            <a:pPr>
              <a:lnSpc>
                <a:spcPct val="115000"/>
              </a:lnSpc>
            </a:pP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驛微米黑"/>
                <a:ea typeface="Calibri"/>
              </a:rPr>
              <a:t>Move reference to App, static counter?? to Photo </a:t>
            </a:r>
            <a:endParaRPr b="0" lang="en-US" sz="1400" spc="-1" strike="noStrike">
              <a:solidFill>
                <a:srgbClr val="000000"/>
              </a:solidFill>
              <a:uFill>
                <a:solidFill>
                  <a:srgbClr val="ffffff"/>
                </a:solidFill>
              </a:uFill>
              <a:latin typeface="文泉驛微米黑"/>
            </a:endParaRPr>
          </a:p>
          <a:p>
            <a:pPr marL="457200">
              <a:lnSpc>
                <a:spcPct val="115000"/>
              </a:lnSpc>
            </a:pPr>
            <a:r>
              <a:rPr b="1" lang="en-US" sz="2400" spc="-1" strike="noStrike">
                <a:solidFill>
                  <a:srgbClr val="ff0000"/>
                </a:solidFill>
                <a:uFill>
                  <a:solidFill>
                    <a:srgbClr val="ffffff"/>
                  </a:solidFill>
                </a:uFill>
                <a:latin typeface="文泉驛微米黑"/>
                <a:ea typeface="Calibri"/>
              </a:rPr>
              <a:t>DON'T go this route</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驛微米黑"/>
                <a:ea typeface="Calibri"/>
              </a:rPr>
              <a:t>Fire a custom event</a:t>
            </a:r>
            <a:endParaRPr b="0" lang="en-US" sz="1400" spc="-1" strike="noStrike">
              <a:solidFill>
                <a:srgbClr val="000000"/>
              </a:solidFill>
              <a:uFill>
                <a:solidFill>
                  <a:srgbClr val="ffffff"/>
                </a:solidFill>
              </a:uFill>
              <a:latin typeface="文泉驛微米黑"/>
            </a:endParaRPr>
          </a:p>
          <a:p>
            <a:pPr marL="457200">
              <a:lnSpc>
                <a:spcPct val="115000"/>
              </a:lnSpc>
            </a:pPr>
            <a:r>
              <a:rPr b="1" lang="en-US" sz="2400" spc="-1" strike="noStrike">
                <a:solidFill>
                  <a:srgbClr val="38761d"/>
                </a:solidFill>
                <a:uFill>
                  <a:solidFill>
                    <a:srgbClr val="ffffff"/>
                  </a:solidFill>
                </a:uFill>
                <a:latin typeface="文泉驛微米黑"/>
                <a:ea typeface="Calibri"/>
              </a:rPr>
              <a:t>OK (don't forget to bind)</a:t>
            </a:r>
            <a:endParaRPr b="0" lang="en-US" sz="1400" spc="-1" strike="noStrike">
              <a:solidFill>
                <a:srgbClr val="000000"/>
              </a:solidFill>
              <a:uFill>
                <a:solidFill>
                  <a:srgbClr val="ffffff"/>
                </a:solidFill>
              </a:uFill>
              <a:latin typeface="文泉驛微米黑"/>
            </a:endParaRPr>
          </a:p>
          <a:p>
            <a:pPr marL="457200" indent="-355320">
              <a:lnSpc>
                <a:spcPct val="115000"/>
              </a:lnSpc>
              <a:buClr>
                <a:srgbClr val="434343"/>
              </a:buClr>
              <a:buFont typeface="StarSymbol"/>
              <a:buAutoNum type="arabicPeriod"/>
            </a:pPr>
            <a:r>
              <a:rPr b="0" lang="en-US" sz="2400" spc="-1" strike="noStrike">
                <a:solidFill>
                  <a:srgbClr val="434343"/>
                </a:solidFill>
                <a:uFill>
                  <a:solidFill>
                    <a:srgbClr val="ffffff"/>
                  </a:solidFill>
                </a:uFill>
                <a:latin typeface="文泉驛微米黑"/>
                <a:ea typeface="Calibri"/>
              </a:rPr>
              <a:t>Add onOpened "callback function" to Present</a:t>
            </a:r>
            <a:endParaRPr b="0" lang="en-US" sz="1400" spc="-1" strike="noStrike">
              <a:solidFill>
                <a:srgbClr val="000000"/>
              </a:solidFill>
              <a:uFill>
                <a:solidFill>
                  <a:srgbClr val="ffffff"/>
                </a:solidFill>
              </a:uFill>
              <a:latin typeface="文泉驛微米黑"/>
            </a:endParaRPr>
          </a:p>
          <a:p>
            <a:pPr marL="457200">
              <a:lnSpc>
                <a:spcPct val="115000"/>
              </a:lnSpc>
            </a:pPr>
            <a:r>
              <a:rPr b="1" lang="en-US" sz="2400" spc="-1" strike="noStrike">
                <a:solidFill>
                  <a:srgbClr val="38761d"/>
                </a:solidFill>
                <a:uFill>
                  <a:solidFill>
                    <a:srgbClr val="ffffff"/>
                  </a:solidFill>
                </a:uFill>
                <a:latin typeface="文泉驛微米黑"/>
                <a:ea typeface="Calibri"/>
              </a:rPr>
              <a:t>OK (don't foget to bind)</a:t>
            </a:r>
            <a:endParaRPr b="0" lang="en-US" sz="1400" spc="-1" strike="noStrike">
              <a:solidFill>
                <a:srgbClr val="000000"/>
              </a:solidFill>
              <a:uFill>
                <a:solidFill>
                  <a:srgbClr val="ffffff"/>
                </a:solidFill>
              </a:uFill>
              <a:latin typeface="文泉驛微米黑"/>
            </a:endParaRPr>
          </a:p>
        </p:txBody>
      </p:sp>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C</a:t>
            </a:r>
            <a:r>
              <a:rPr b="0" lang="en-US" sz="3600" spc="-1" strike="noStrike">
                <a:solidFill>
                  <a:srgbClr val="000000"/>
                </a:solidFill>
                <a:uFill>
                  <a:solidFill>
                    <a:srgbClr val="ffffff"/>
                  </a:solidFill>
                </a:uFill>
                <a:latin typeface="文泉驛微米黑"/>
                <a:ea typeface="Montserrat"/>
              </a:rPr>
              <a:t>u</a:t>
            </a:r>
            <a:r>
              <a:rPr b="0" lang="en-US" sz="3600" spc="-1" strike="noStrike">
                <a:solidFill>
                  <a:srgbClr val="000000"/>
                </a:solidFill>
                <a:uFill>
                  <a:solidFill>
                    <a:srgbClr val="ffffff"/>
                  </a:solidFill>
                </a:uFill>
                <a:latin typeface="文泉驛微米黑"/>
                <a:ea typeface="Montserrat"/>
              </a:rPr>
              <a:t>st</a:t>
            </a:r>
            <a:r>
              <a:rPr b="0" lang="en-US" sz="3600" spc="-1" strike="noStrike">
                <a:solidFill>
                  <a:srgbClr val="000000"/>
                </a:solidFill>
                <a:uFill>
                  <a:solidFill>
                    <a:srgbClr val="ffffff"/>
                  </a:solidFill>
                </a:uFill>
                <a:latin typeface="文泉驛微米黑"/>
                <a:ea typeface="Montserrat"/>
              </a:rPr>
              <a:t>o</a:t>
            </a:r>
            <a:r>
              <a:rPr b="0" lang="en-US" sz="3600" spc="-1" strike="noStrike">
                <a:solidFill>
                  <a:srgbClr val="000000"/>
                </a:solidFill>
                <a:uFill>
                  <a:solidFill>
                    <a:srgbClr val="ffffff"/>
                  </a:solidFill>
                </a:uFill>
                <a:latin typeface="文泉驛微米黑"/>
                <a:ea typeface="Montserrat"/>
              </a:rPr>
              <a:t>m</a:t>
            </a:r>
            <a:r>
              <a:rPr b="0" lang="en-US" sz="3600" spc="-1" strike="noStrike">
                <a:solidFill>
                  <a:srgbClr val="000000"/>
                </a:solidFill>
                <a:uFill>
                  <a:solidFill>
                    <a:srgbClr val="ffffff"/>
                  </a:solidFill>
                </a:uFill>
                <a:latin typeface="文泉驛微米黑"/>
                <a:ea typeface="Montserrat"/>
              </a:rPr>
              <a:t> </a:t>
            </a:r>
            <a:r>
              <a:rPr b="0" lang="en-US" sz="3600" spc="-1" strike="noStrike">
                <a:solidFill>
                  <a:srgbClr val="000000"/>
                </a:solidFill>
                <a:uFill>
                  <a:solidFill>
                    <a:srgbClr val="ffffff"/>
                  </a:solidFill>
                </a:uFill>
                <a:latin typeface="文泉驛微米黑"/>
                <a:ea typeface="Montserrat"/>
              </a:rPr>
              <a:t>E</a:t>
            </a:r>
            <a:r>
              <a:rPr b="0" lang="en-US" sz="3600" spc="-1" strike="noStrike">
                <a:solidFill>
                  <a:srgbClr val="000000"/>
                </a:solidFill>
                <a:uFill>
                  <a:solidFill>
                    <a:srgbClr val="ffffff"/>
                  </a:solidFill>
                </a:uFill>
                <a:latin typeface="文泉驛微米黑"/>
                <a:ea typeface="Montserrat"/>
              </a:rPr>
              <a:t>v</a:t>
            </a:r>
            <a:r>
              <a:rPr b="0" lang="en-US" sz="3600" spc="-1" strike="noStrike">
                <a:solidFill>
                  <a:srgbClr val="000000"/>
                </a:solidFill>
                <a:uFill>
                  <a:solidFill>
                    <a:srgbClr val="ffffff"/>
                  </a:solidFill>
                </a:uFill>
                <a:latin typeface="文泉驛微米黑"/>
                <a:ea typeface="Montserrat"/>
              </a:rPr>
              <a:t>e</a:t>
            </a:r>
            <a:r>
              <a:rPr b="0" lang="en-US" sz="3600" spc="-1" strike="noStrike">
                <a:solidFill>
                  <a:srgbClr val="000000"/>
                </a:solidFill>
                <a:uFill>
                  <a:solidFill>
                    <a:srgbClr val="ffffff"/>
                  </a:solidFill>
                </a:uFill>
                <a:latin typeface="文泉驛微米黑"/>
                <a:ea typeface="Montserrat"/>
              </a:rPr>
              <a:t>n</a:t>
            </a:r>
            <a:r>
              <a:rPr b="0" lang="en-US" sz="3600" spc="-1" strike="noStrike">
                <a:solidFill>
                  <a:srgbClr val="000000"/>
                </a:solidFill>
                <a:uFill>
                  <a:solidFill>
                    <a:srgbClr val="ffffff"/>
                  </a:solidFill>
                </a:uFill>
                <a:latin typeface="文泉驛微米黑"/>
                <a:ea typeface="Montserrat"/>
              </a:rPr>
              <a:t>ts</a:t>
            </a:r>
            <a:endParaRPr b="0" lang="en-US" sz="1400" spc="-1" strike="noStrike">
              <a:solidFill>
                <a:srgbClr val="000000"/>
              </a:solidFill>
              <a:uFill>
                <a:solidFill>
                  <a:srgbClr val="ffffff"/>
                </a:solidFill>
              </a:uFill>
              <a:latin typeface="文泉驛微米黑"/>
            </a:endParaRPr>
          </a:p>
        </p:txBody>
      </p:sp>
      <p:sp>
        <p:nvSpPr>
          <p:cNvPr id="400" name="TextShape 2"/>
          <p:cNvSpPr txBox="1"/>
          <p:nvPr/>
        </p:nvSpPr>
        <p:spPr>
          <a:xfrm>
            <a:off x="782640" y="163656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You can listen to and dispatch Custom Events to </a:t>
            </a:r>
            <a:r>
              <a:rPr b="0" lang="en-US" sz="2400" spc="-1" strike="noStrike">
                <a:solidFill>
                  <a:srgbClr val="434343"/>
                </a:solidFill>
                <a:uFill>
                  <a:solidFill>
                    <a:srgbClr val="ffffff"/>
                  </a:solidFill>
                </a:uFill>
                <a:latin typeface="文泉驛微米黑"/>
                <a:ea typeface="Calibri"/>
              </a:rPr>
              <a:t>communicate between classes (</a:t>
            </a:r>
            <a:r>
              <a:rPr b="0" lang="en-US" sz="2400" spc="-1" strike="noStrike" u="sng">
                <a:solidFill>
                  <a:srgbClr val="0097a7"/>
                </a:solidFill>
                <a:uFill>
                  <a:solidFill>
                    <a:srgbClr val="ffffff"/>
                  </a:solidFill>
                </a:uFill>
                <a:latin typeface="文泉驛微米黑"/>
                <a:ea typeface="Calibri"/>
                <a:hlinkClick r:id="rId1"/>
              </a:rPr>
              <a:t>mdn</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onsolas"/>
              </a:rPr>
              <a:t>const event = new CustomEvent(</a:t>
            </a:r>
            <a:r>
              <a:rPr b="0" lang="en-US" sz="2400" spc="-1" strike="noStrike">
                <a:solidFill>
                  <a:srgbClr val="434343"/>
                </a:solidFill>
                <a:uFill>
                  <a:solidFill>
                    <a:srgbClr val="ffffff"/>
                  </a:solidFill>
                </a:uFill>
                <a:latin typeface="文泉驛微米黑"/>
                <a:ea typeface="Consolas"/>
              </a:rPr>
              <a:t>
</a:t>
            </a:r>
            <a:r>
              <a:rPr b="0" lang="en-US" sz="2400" spc="-1" strike="noStrike">
                <a:solidFill>
                  <a:srgbClr val="434343"/>
                </a:solidFill>
                <a:uFill>
                  <a:solidFill>
                    <a:srgbClr val="ffffff"/>
                  </a:solidFill>
                </a:uFill>
                <a:latin typeface="文泉驛微米黑"/>
                <a:ea typeface="Consolas"/>
              </a:rPr>
              <a:t>    </a:t>
            </a:r>
            <a:r>
              <a:rPr b="1" i="1" lang="en-US" sz="2400" spc="-1" strike="noStrike">
                <a:solidFill>
                  <a:srgbClr val="434343"/>
                </a:solidFill>
                <a:uFill>
                  <a:solidFill>
                    <a:srgbClr val="ffffff"/>
                  </a:solidFill>
                </a:uFill>
                <a:latin typeface="文泉驛微米黑"/>
                <a:ea typeface="Calibri"/>
              </a:rPr>
              <a:t>eventNameString</a:t>
            </a:r>
            <a:r>
              <a:rPr b="0" lang="en-US" sz="2400" spc="-1" strike="noStrike">
                <a:solidFill>
                  <a:srgbClr val="434343"/>
                </a:solidFill>
                <a:uFill>
                  <a:solidFill>
                    <a:srgbClr val="ffffff"/>
                  </a:solidFill>
                </a:uFill>
                <a:latin typeface="文泉驛微米黑"/>
                <a:ea typeface="Calibri"/>
              </a:rPr>
              <a:t>, </a:t>
            </a:r>
            <a:r>
              <a:rPr b="1" i="1" lang="en-US" sz="2400" spc="-1" strike="noStrike">
                <a:solidFill>
                  <a:srgbClr val="434343"/>
                </a:solidFill>
                <a:uFill>
                  <a:solidFill>
                    <a:srgbClr val="ffffff"/>
                  </a:solidFill>
                </a:uFill>
                <a:latin typeface="文泉驛微米黑"/>
                <a:ea typeface="Calibri"/>
              </a:rPr>
              <a:t>optionalParameterObject</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onsolas"/>
              </a:rPr>
              <a:t>element.addEventListener(</a:t>
            </a:r>
            <a:r>
              <a:rPr b="1" i="1" lang="en-US" sz="2400" spc="-1" strike="noStrike">
                <a:solidFill>
                  <a:srgbClr val="434343"/>
                </a:solidFill>
                <a:uFill>
                  <a:solidFill>
                    <a:srgbClr val="ffffff"/>
                  </a:solidFill>
                </a:uFill>
                <a:latin typeface="文泉驛微米黑"/>
                <a:ea typeface="Calibri"/>
              </a:rPr>
              <a:t>eventNameString</a:t>
            </a: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Arial"/>
            </a:endParaRPr>
          </a:p>
          <a:p>
            <a:pPr>
              <a:lnSpc>
                <a:spcPct val="115000"/>
              </a:lnSpc>
            </a:pPr>
            <a:r>
              <a:rPr b="0" lang="en-US" sz="2400" spc="-1" strike="noStrike">
                <a:solidFill>
                  <a:srgbClr val="434343"/>
                </a:solidFill>
                <a:uFill>
                  <a:solidFill>
                    <a:srgbClr val="ffffff"/>
                  </a:solidFill>
                </a:uFill>
                <a:latin typeface="文泉驛微米黑"/>
                <a:ea typeface="Consolas"/>
              </a:rPr>
              <a:t>element.dispatchEvent(</a:t>
            </a:r>
            <a:r>
              <a:rPr b="1" i="1" lang="en-US" sz="2400" spc="-1" strike="noStrike">
                <a:solidFill>
                  <a:srgbClr val="434343"/>
                </a:solidFill>
                <a:uFill>
                  <a:solidFill>
                    <a:srgbClr val="ffffff"/>
                  </a:solidFill>
                </a:uFill>
                <a:latin typeface="文泉驛微米黑"/>
                <a:ea typeface="Calibri"/>
              </a:rPr>
              <a:t>eventNameString</a:t>
            </a:r>
            <a:r>
              <a:rPr b="0" lang="en-US" sz="2400" spc="-1" strike="noStrike">
                <a:solidFill>
                  <a:srgbClr val="434343"/>
                </a:solidFill>
                <a:uFill>
                  <a:solidFill>
                    <a:srgbClr val="ffffff"/>
                  </a:solidFill>
                </a:uFill>
                <a:latin typeface="文泉驛微米黑"/>
                <a:ea typeface="Consolas"/>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Object-oriented photo album</a:t>
            </a:r>
            <a:endParaRPr b="0" lang="en-US" sz="1400" spc="-1" strike="noStrike">
              <a:solidFill>
                <a:srgbClr val="000000"/>
              </a:solidFill>
              <a:uFill>
                <a:solidFill>
                  <a:srgbClr val="ffffff"/>
                </a:solidFill>
              </a:uFill>
              <a:latin typeface="Arial"/>
            </a:endParaRPr>
          </a:p>
        </p:txBody>
      </p:sp>
      <p:sp>
        <p:nvSpPr>
          <p:cNvPr id="402" name="TextShape 2"/>
          <p:cNvSpPr txBox="1"/>
          <p:nvPr/>
        </p:nvSpPr>
        <p:spPr>
          <a:xfrm>
            <a:off x="782640" y="1560240"/>
            <a:ext cx="7578360" cy="110736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Calibri"/>
                <a:ea typeface="Calibri"/>
              </a:rPr>
              <a:t>Let's look at an object-oriented version of the photo album: </a:t>
            </a:r>
            <a:r>
              <a:rPr b="0" lang="en-US" sz="2400" spc="-1" strike="noStrike" u="sng">
                <a:solidFill>
                  <a:srgbClr val="0097a7"/>
                </a:solidFill>
                <a:uFill>
                  <a:solidFill>
                    <a:srgbClr val="ffffff"/>
                  </a:solidFill>
                </a:uFill>
                <a:latin typeface="Calibri"/>
                <a:ea typeface="Calibri"/>
                <a:hlinkClick r:id="rId1"/>
              </a:rPr>
              <a:t>CodePen</a:t>
            </a:r>
            <a:r>
              <a:rPr b="0" lang="en-US" sz="2400" spc="-1" strike="noStrike">
                <a:solidFill>
                  <a:srgbClr val="434343"/>
                </a:solidFill>
                <a:uFill>
                  <a:solidFill>
                    <a:srgbClr val="ffffff"/>
                  </a:solidFill>
                </a:uFill>
                <a:latin typeface="Calibri"/>
                <a:ea typeface="Calibri"/>
              </a:rPr>
              <a:t> / </a:t>
            </a:r>
            <a:r>
              <a:rPr b="0" lang="en-US" sz="2400" spc="-1" strike="noStrike" u="sng">
                <a:solidFill>
                  <a:srgbClr val="0097a7"/>
                </a:solidFill>
                <a:uFill>
                  <a:solidFill>
                    <a:srgbClr val="ffffff"/>
                  </a:solidFill>
                </a:uFill>
                <a:latin typeface="Calibri"/>
                <a:ea typeface="Calibri"/>
                <a:hlinkClick r:id="rId2"/>
              </a:rPr>
              <a:t>Debug</a:t>
            </a:r>
            <a:endParaRPr b="0" lang="en-US" sz="1400" spc="-1" strike="noStrike">
              <a:solidFill>
                <a:srgbClr val="000000"/>
              </a:solidFill>
              <a:uFill>
                <a:solidFill>
                  <a:srgbClr val="ffffff"/>
                </a:solidFill>
              </a:uFill>
              <a:latin typeface="Arial"/>
            </a:endParaRPr>
          </a:p>
        </p:txBody>
      </p:sp>
      <p:sp>
        <p:nvSpPr>
          <p:cNvPr id="403" name="CustomShape 3"/>
          <p:cNvSpPr/>
          <p:nvPr/>
        </p:nvSpPr>
        <p:spPr>
          <a:xfrm>
            <a:off x="3708720" y="2775960"/>
            <a:ext cx="1608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Album</a:t>
            </a:r>
            <a:endParaRPr b="0" lang="en-US" sz="1800" spc="-1" strike="noStrike">
              <a:solidFill>
                <a:srgbClr val="000000"/>
              </a:solidFill>
              <a:uFill>
                <a:solidFill>
                  <a:srgbClr val="ffffff"/>
                </a:solidFill>
              </a:uFill>
              <a:latin typeface="Arial"/>
            </a:endParaRPr>
          </a:p>
        </p:txBody>
      </p:sp>
      <p:sp>
        <p:nvSpPr>
          <p:cNvPr id="404" name="CustomShape 4"/>
          <p:cNvSpPr/>
          <p:nvPr/>
        </p:nvSpPr>
        <p:spPr>
          <a:xfrm>
            <a:off x="5316840" y="4343760"/>
            <a:ext cx="2265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ModalScreen</a:t>
            </a:r>
            <a:endParaRPr b="0" lang="en-US" sz="1800" spc="-1" strike="noStrike">
              <a:solidFill>
                <a:srgbClr val="000000"/>
              </a:solidFill>
              <a:uFill>
                <a:solidFill>
                  <a:srgbClr val="ffffff"/>
                </a:solidFill>
              </a:uFill>
              <a:latin typeface="Arial"/>
            </a:endParaRPr>
          </a:p>
        </p:txBody>
      </p:sp>
      <p:sp>
        <p:nvSpPr>
          <p:cNvPr id="405" name="CustomShape 5"/>
          <p:cNvSpPr/>
          <p:nvPr/>
        </p:nvSpPr>
        <p:spPr>
          <a:xfrm>
            <a:off x="5316840" y="5743800"/>
            <a:ext cx="211104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ModalPhoto</a:t>
            </a:r>
            <a:endParaRPr b="0" lang="en-US" sz="1800" spc="-1" strike="noStrike">
              <a:solidFill>
                <a:srgbClr val="000000"/>
              </a:solidFill>
              <a:uFill>
                <a:solidFill>
                  <a:srgbClr val="ffffff"/>
                </a:solidFill>
              </a:uFill>
              <a:latin typeface="Arial"/>
            </a:endParaRPr>
          </a:p>
        </p:txBody>
      </p:sp>
      <p:sp>
        <p:nvSpPr>
          <p:cNvPr id="406" name="CustomShape 6"/>
          <p:cNvSpPr/>
          <p:nvPr/>
        </p:nvSpPr>
        <p:spPr>
          <a:xfrm>
            <a:off x="645120" y="426132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Thumbnail</a:t>
            </a:r>
            <a:endParaRPr b="0" lang="en-US" sz="1800" spc="-1" strike="noStrike">
              <a:solidFill>
                <a:srgbClr val="000000"/>
              </a:solidFill>
              <a:uFill>
                <a:solidFill>
                  <a:srgbClr val="ffffff"/>
                </a:solidFill>
              </a:uFill>
              <a:latin typeface="Arial"/>
            </a:endParaRPr>
          </a:p>
        </p:txBody>
      </p:sp>
      <p:sp>
        <p:nvSpPr>
          <p:cNvPr id="407" name="CustomShape 7"/>
          <p:cNvSpPr/>
          <p:nvPr/>
        </p:nvSpPr>
        <p:spPr>
          <a:xfrm>
            <a:off x="786600" y="440280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Thumbnail</a:t>
            </a:r>
            <a:endParaRPr b="0" lang="en-US" sz="1800" spc="-1" strike="noStrike">
              <a:solidFill>
                <a:srgbClr val="000000"/>
              </a:solidFill>
              <a:uFill>
                <a:solidFill>
                  <a:srgbClr val="ffffff"/>
                </a:solidFill>
              </a:uFill>
              <a:latin typeface="Arial"/>
            </a:endParaRPr>
          </a:p>
        </p:txBody>
      </p:sp>
      <p:sp>
        <p:nvSpPr>
          <p:cNvPr id="408" name="CustomShape 8"/>
          <p:cNvSpPr/>
          <p:nvPr/>
        </p:nvSpPr>
        <p:spPr>
          <a:xfrm>
            <a:off x="928080" y="454428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Thumbnail</a:t>
            </a:r>
            <a:endParaRPr b="0" lang="en-US" sz="1800" spc="-1" strike="noStrike">
              <a:solidFill>
                <a:srgbClr val="000000"/>
              </a:solidFill>
              <a:uFill>
                <a:solidFill>
                  <a:srgbClr val="ffffff"/>
                </a:solidFill>
              </a:uFill>
              <a:latin typeface="Arial"/>
            </a:endParaRPr>
          </a:p>
        </p:txBody>
      </p:sp>
      <p:sp>
        <p:nvSpPr>
          <p:cNvPr id="409" name="CustomShape 9"/>
          <p:cNvSpPr/>
          <p:nvPr/>
        </p:nvSpPr>
        <p:spPr>
          <a:xfrm>
            <a:off x="1069200" y="468540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Thumbnail</a:t>
            </a:r>
            <a:endParaRPr b="0" lang="en-US" sz="1800" spc="-1" strike="noStrike">
              <a:solidFill>
                <a:srgbClr val="000000"/>
              </a:solidFill>
              <a:uFill>
                <a:solidFill>
                  <a:srgbClr val="ffffff"/>
                </a:solidFill>
              </a:uFill>
              <a:latin typeface="Arial"/>
            </a:endParaRPr>
          </a:p>
        </p:txBody>
      </p:sp>
      <p:sp>
        <p:nvSpPr>
          <p:cNvPr id="410" name="CustomShape 10"/>
          <p:cNvSpPr/>
          <p:nvPr/>
        </p:nvSpPr>
        <p:spPr>
          <a:xfrm>
            <a:off x="1210680" y="4826880"/>
            <a:ext cx="1914120" cy="852840"/>
          </a:xfrm>
          <a:prstGeom prst="roundRect">
            <a:avLst>
              <a:gd name="adj" fmla="val 16667"/>
            </a:avLst>
          </a:prstGeom>
          <a:solidFill>
            <a:srgbClr val="eeeeee"/>
          </a:solidFill>
          <a:ln w="9360">
            <a:solidFill>
              <a:srgbClr val="595959"/>
            </a:solidFill>
            <a:round/>
          </a:ln>
        </p:spPr>
        <p:style>
          <a:lnRef idx="0"/>
          <a:fillRef idx="0"/>
          <a:effectRef idx="0"/>
          <a:fontRef idx="minor"/>
        </p:style>
        <p:txBody>
          <a:bodyPr tIns="91440" bIns="91440" anchor="ctr"/>
          <a:p>
            <a:pPr algn="ctr">
              <a:lnSpc>
                <a:spcPct val="100000"/>
              </a:lnSpc>
            </a:pPr>
            <a:r>
              <a:rPr b="0" lang="en-US" sz="2400" spc="-1" strike="noStrike">
                <a:solidFill>
                  <a:srgbClr val="000000"/>
                </a:solidFill>
                <a:uFill>
                  <a:solidFill>
                    <a:srgbClr val="ffffff"/>
                  </a:solidFill>
                </a:uFill>
                <a:latin typeface="Consolas"/>
                <a:ea typeface="Consolas"/>
              </a:rPr>
              <a:t>Thumbnail</a:t>
            </a:r>
            <a:endParaRPr b="0" lang="en-US" sz="1800" spc="-1" strike="noStrike">
              <a:solidFill>
                <a:srgbClr val="000000"/>
              </a:solidFill>
              <a:uFill>
                <a:solidFill>
                  <a:srgbClr val="ffffff"/>
                </a:solidFill>
              </a:uFill>
              <a:latin typeface="Arial"/>
            </a:endParaRPr>
          </a:p>
        </p:txBody>
      </p:sp>
      <p:sp>
        <p:nvSpPr>
          <p:cNvPr id="411" name="CustomShape 11"/>
          <p:cNvSpPr/>
          <p:nvPr/>
        </p:nvSpPr>
        <p:spPr>
          <a:xfrm flipH="1">
            <a:off x="2548080" y="3614760"/>
            <a:ext cx="1202400" cy="657000"/>
          </a:xfrm>
          <a:custGeom>
            <a:avLst/>
            <a:gdLst/>
            <a:ahLst/>
            <a:rect l="l" t="t" r="r" b="b"/>
            <a:pathLst>
              <a:path w="21600" h="21600">
                <a:moveTo>
                  <a:pt x="0" y="0"/>
                </a:moveTo>
                <a:lnTo>
                  <a:pt x="21600" y="21600"/>
                </a:lnTo>
              </a:path>
            </a:pathLst>
          </a:custGeom>
          <a:noFill/>
          <a:ln w="28440">
            <a:solidFill>
              <a:srgbClr val="595959"/>
            </a:solidFill>
            <a:round/>
            <a:tailEnd len="med" type="triangle" w="med"/>
          </a:ln>
        </p:spPr>
        <p:style>
          <a:lnRef idx="0"/>
          <a:fillRef idx="0"/>
          <a:effectRef idx="0"/>
          <a:fontRef idx="minor"/>
        </p:style>
      </p:sp>
      <p:sp>
        <p:nvSpPr>
          <p:cNvPr id="412" name="CustomShape 12"/>
          <p:cNvSpPr/>
          <p:nvPr/>
        </p:nvSpPr>
        <p:spPr>
          <a:xfrm>
            <a:off x="1951200" y="3396240"/>
            <a:ext cx="2111040" cy="794520"/>
          </a:xfrm>
          <a:prstGeom prst="rect">
            <a:avLst/>
          </a:prstGeom>
          <a:noFill/>
          <a:ln>
            <a:noFill/>
          </a:ln>
        </p:spPr>
        <p:style>
          <a:lnRef idx="0"/>
          <a:fillRef idx="0"/>
          <a:effectRef idx="0"/>
          <a:fontRef idx="minor"/>
        </p:style>
        <p:txBody>
          <a:bodyPr tIns="91440" bIns="91440"/>
          <a:p>
            <a:pPr>
              <a:lnSpc>
                <a:spcPct val="100000"/>
              </a:lnSpc>
            </a:pPr>
            <a:r>
              <a:rPr b="0" lang="en-US" sz="1800" spc="-1" strike="noStrike">
                <a:solidFill>
                  <a:srgbClr val="000000"/>
                </a:solidFill>
                <a:uFill>
                  <a:solidFill>
                    <a:srgbClr val="ffffff"/>
                  </a:solidFill>
                </a:uFill>
                <a:latin typeface="Calibri"/>
                <a:ea typeface="Calibri"/>
              </a:rPr>
              <a:t>Has a list of </a:t>
            </a:r>
            <a:r>
              <a:rPr b="0" lang="en-US" sz="1800" spc="-1" strike="noStrike">
                <a:solidFill>
                  <a:srgbClr val="000000"/>
                </a:solidFill>
                <a:uFill>
                  <a:solidFill>
                    <a:srgbClr val="ffffff"/>
                  </a:solidFill>
                </a:uFill>
                <a:latin typeface="Consolas"/>
                <a:ea typeface="Consolas"/>
              </a:rPr>
              <a:t>Thumbnails</a:t>
            </a:r>
            <a:endParaRPr b="0" lang="en-US" sz="1800" spc="-1" strike="noStrike">
              <a:solidFill>
                <a:srgbClr val="000000"/>
              </a:solidFill>
              <a:uFill>
                <a:solidFill>
                  <a:srgbClr val="ffffff"/>
                </a:solidFill>
              </a:uFill>
              <a:latin typeface="Arial"/>
            </a:endParaRPr>
          </a:p>
        </p:txBody>
      </p:sp>
      <p:sp>
        <p:nvSpPr>
          <p:cNvPr id="413" name="CustomShape 13"/>
          <p:cNvSpPr/>
          <p:nvPr/>
        </p:nvSpPr>
        <p:spPr>
          <a:xfrm>
            <a:off x="5302800" y="3601080"/>
            <a:ext cx="1146600" cy="742320"/>
          </a:xfrm>
          <a:custGeom>
            <a:avLst/>
            <a:gdLst/>
            <a:ahLst/>
            <a:rect l="l" t="t" r="r" b="b"/>
            <a:pathLst>
              <a:path w="21600" h="21600">
                <a:moveTo>
                  <a:pt x="0" y="0"/>
                </a:moveTo>
                <a:lnTo>
                  <a:pt x="21600" y="21600"/>
                </a:lnTo>
              </a:path>
            </a:pathLst>
          </a:custGeom>
          <a:noFill/>
          <a:ln w="28440">
            <a:solidFill>
              <a:srgbClr val="595959"/>
            </a:solidFill>
            <a:round/>
            <a:tailEnd len="med" type="triangle" w="med"/>
          </a:ln>
        </p:spPr>
        <p:style>
          <a:lnRef idx="0"/>
          <a:fillRef idx="0"/>
          <a:effectRef idx="0"/>
          <a:fontRef idx="minor"/>
        </p:style>
      </p:sp>
      <p:sp>
        <p:nvSpPr>
          <p:cNvPr id="414" name="CustomShape 14"/>
          <p:cNvSpPr/>
          <p:nvPr/>
        </p:nvSpPr>
        <p:spPr>
          <a:xfrm flipH="1">
            <a:off x="6370560" y="5196960"/>
            <a:ext cx="76680" cy="546480"/>
          </a:xfrm>
          <a:custGeom>
            <a:avLst/>
            <a:gdLst/>
            <a:ahLst/>
            <a:rect l="l" t="t" r="r" b="b"/>
            <a:pathLst>
              <a:path w="21600" h="21600">
                <a:moveTo>
                  <a:pt x="0" y="0"/>
                </a:moveTo>
                <a:lnTo>
                  <a:pt x="21600" y="21600"/>
                </a:lnTo>
              </a:path>
            </a:pathLst>
          </a:custGeom>
          <a:noFill/>
          <a:ln w="28440">
            <a:solidFill>
              <a:srgbClr val="595959"/>
            </a:solidFill>
            <a:round/>
            <a:tailEnd len="med" type="triangle" w="med"/>
          </a:ln>
        </p:spPr>
        <p:style>
          <a:lnRef idx="0"/>
          <a:fillRef idx="0"/>
          <a:effectRef idx="0"/>
          <a:fontRef idx="minor"/>
        </p:style>
      </p:sp>
      <p:sp>
        <p:nvSpPr>
          <p:cNvPr id="415" name="CustomShape 15"/>
          <p:cNvSpPr/>
          <p:nvPr/>
        </p:nvSpPr>
        <p:spPr>
          <a:xfrm>
            <a:off x="5714640" y="3466440"/>
            <a:ext cx="2111040" cy="794520"/>
          </a:xfrm>
          <a:prstGeom prst="rect">
            <a:avLst/>
          </a:prstGeom>
          <a:noFill/>
          <a:ln>
            <a:noFill/>
          </a:ln>
        </p:spPr>
        <p:style>
          <a:lnRef idx="0"/>
          <a:fillRef idx="0"/>
          <a:effectRef idx="0"/>
          <a:fontRef idx="minor"/>
        </p:style>
        <p:txBody>
          <a:bodyPr tIns="91440" bIns="91440"/>
          <a:p>
            <a:pPr>
              <a:lnSpc>
                <a:spcPct val="100000"/>
              </a:lnSpc>
            </a:pPr>
            <a:r>
              <a:rPr b="0" lang="en-US" sz="1800" spc="-1" strike="noStrike">
                <a:solidFill>
                  <a:srgbClr val="000000"/>
                </a:solidFill>
                <a:uFill>
                  <a:solidFill>
                    <a:srgbClr val="ffffff"/>
                  </a:solidFill>
                </a:uFill>
                <a:latin typeface="Calibri"/>
                <a:ea typeface="Calibri"/>
              </a:rPr>
              <a:t>Has a </a:t>
            </a:r>
            <a:r>
              <a:rPr b="0" lang="en-US" sz="1800" spc="-1" strike="noStrike">
                <a:solidFill>
                  <a:srgbClr val="000000"/>
                </a:solidFill>
                <a:uFill>
                  <a:solidFill>
                    <a:srgbClr val="ffffff"/>
                  </a:solidFill>
                </a:uFill>
                <a:latin typeface="Consolas"/>
                <a:ea typeface="Consolas"/>
              </a:rPr>
              <a:t>ModalScreen</a:t>
            </a:r>
            <a:endParaRPr b="0" lang="en-US" sz="1800" spc="-1" strike="noStrike">
              <a:solidFill>
                <a:srgbClr val="000000"/>
              </a:solidFill>
              <a:uFill>
                <a:solidFill>
                  <a:srgbClr val="ffffff"/>
                </a:solidFill>
              </a:uFill>
              <a:latin typeface="Arial"/>
            </a:endParaRPr>
          </a:p>
        </p:txBody>
      </p:sp>
      <p:sp>
        <p:nvSpPr>
          <p:cNvPr id="416" name="CustomShape 16"/>
          <p:cNvSpPr/>
          <p:nvPr/>
        </p:nvSpPr>
        <p:spPr>
          <a:xfrm>
            <a:off x="6387480" y="5196960"/>
            <a:ext cx="2111040" cy="794520"/>
          </a:xfrm>
          <a:prstGeom prst="rect">
            <a:avLst/>
          </a:prstGeom>
          <a:noFill/>
          <a:ln>
            <a:noFill/>
          </a:ln>
        </p:spPr>
        <p:style>
          <a:lnRef idx="0"/>
          <a:fillRef idx="0"/>
          <a:effectRef idx="0"/>
          <a:fontRef idx="minor"/>
        </p:style>
        <p:txBody>
          <a:bodyPr tIns="91440" bIns="91440"/>
          <a:p>
            <a:pPr>
              <a:lnSpc>
                <a:spcPct val="100000"/>
              </a:lnSpc>
            </a:pPr>
            <a:r>
              <a:rPr b="0" lang="en-US" sz="1800" spc="-1" strike="noStrike">
                <a:solidFill>
                  <a:srgbClr val="000000"/>
                </a:solidFill>
                <a:uFill>
                  <a:solidFill>
                    <a:srgbClr val="ffffff"/>
                  </a:solidFill>
                </a:uFill>
                <a:latin typeface="Calibri"/>
                <a:ea typeface="Calibri"/>
              </a:rPr>
              <a:t>Has a </a:t>
            </a:r>
            <a:r>
              <a:rPr b="0" lang="en-US" sz="1800" spc="-1" strike="noStrike">
                <a:solidFill>
                  <a:srgbClr val="000000"/>
                </a:solidFill>
                <a:uFill>
                  <a:solidFill>
                    <a:srgbClr val="ffffff"/>
                  </a:solidFill>
                </a:uFill>
                <a:latin typeface="Consolas"/>
                <a:ea typeface="Consolas"/>
              </a:rPr>
              <a:t>ModalPhoto</a:t>
            </a:r>
            <a:endParaRPr b="0" lang="en-US" sz="1800" spc="-1" strike="noStrike">
              <a:solidFill>
                <a:srgbClr val="000000"/>
              </a:solidFill>
              <a:uFill>
                <a:solidFill>
                  <a:srgbClr val="ffffff"/>
                </a:solidFill>
              </a:uFill>
              <a:latin typeface="Arial"/>
            </a:endParaRPr>
          </a:p>
        </p:txBody>
      </p:sp>
    </p:spTree>
  </p:cSld>
  <p:timing>
    <p:tnLst>
      <p:par>
        <p:cTn id="123" dur="indefinite" restart="never" nodeType="tmRoot">
          <p:childTnLst>
            <p:seq>
              <p:cTn id="124"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Consolas"/>
              </a:rPr>
              <a:t>preventDefault()</a:t>
            </a:r>
            <a:endParaRPr b="0" lang="en-US" sz="1400" spc="-1" strike="noStrike">
              <a:solidFill>
                <a:srgbClr val="000000"/>
              </a:solidFill>
              <a:uFill>
                <a:solidFill>
                  <a:srgbClr val="ffffff"/>
                </a:solidFill>
              </a:uFill>
              <a:latin typeface="文泉驛微米黑"/>
            </a:endParaRPr>
          </a:p>
        </p:txBody>
      </p:sp>
      <p:sp>
        <p:nvSpPr>
          <p:cNvPr id="209" name="TextShape 2"/>
          <p:cNvSpPr txBox="1"/>
          <p:nvPr/>
        </p:nvSpPr>
        <p:spPr>
          <a:xfrm>
            <a:off x="782640" y="1560240"/>
            <a:ext cx="7578360" cy="455472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On desktop, there's a default behavior for dragging an image, which we need to disable with </a:t>
            </a:r>
            <a:r>
              <a:rPr b="0" lang="en-US" sz="2400" spc="-1" strike="noStrike" u="sng">
                <a:solidFill>
                  <a:srgbClr val="0097a7"/>
                </a:solidFill>
                <a:uFill>
                  <a:solidFill>
                    <a:srgbClr val="ffffff"/>
                  </a:solidFill>
                </a:uFill>
                <a:latin typeface="文泉驛微米黑"/>
                <a:ea typeface="Consolas"/>
                <a:hlinkClick r:id="rId1"/>
              </a:rPr>
              <a:t>event.preventDefault()</a:t>
            </a:r>
            <a:r>
              <a:rPr b="0" lang="en-US" sz="2400" spc="-1" strike="noStrike">
                <a:solidFill>
                  <a:srgbClr val="434343"/>
                </a:solidFill>
                <a:uFill>
                  <a:solidFill>
                    <a:srgbClr val="ffffff"/>
                  </a:solidFill>
                </a:uFill>
                <a:latin typeface="文泉驛微米黑"/>
                <a:ea typeface="Calibri"/>
              </a:rPr>
              <a:t>:</a:t>
            </a: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a:p>
            <a:pPr>
              <a:lnSpc>
                <a:spcPct val="115000"/>
              </a:lnSpc>
            </a:pPr>
            <a:endParaRPr b="0" lang="en-US" sz="1400" spc="-1" strike="noStrike">
              <a:solidFill>
                <a:srgbClr val="000000"/>
              </a:solidFill>
              <a:uFill>
                <a:solidFill>
                  <a:srgbClr val="ffffff"/>
                </a:solidFill>
              </a:uFill>
              <a:latin typeface="Arial"/>
            </a:endParaRPr>
          </a:p>
        </p:txBody>
      </p:sp>
      <p:pic>
        <p:nvPicPr>
          <p:cNvPr id="210" name="Google Shape;103;p19" descr=""/>
          <p:cNvPicPr/>
          <p:nvPr/>
        </p:nvPicPr>
        <p:blipFill>
          <a:blip r:embed="rId2"/>
          <a:stretch/>
        </p:blipFill>
        <p:spPr>
          <a:xfrm>
            <a:off x="2276640" y="3300120"/>
            <a:ext cx="4590720" cy="8377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Montserrat"/>
                <a:ea typeface="Montserrat"/>
              </a:rPr>
              <a:t>Dragon walk bug (</a:t>
            </a:r>
            <a:r>
              <a:rPr b="0" lang="en-US" sz="3600" spc="-1" strike="noStrike" u="sng">
                <a:solidFill>
                  <a:srgbClr val="0097a7"/>
                </a:solidFill>
                <a:uFill>
                  <a:solidFill>
                    <a:srgbClr val="ffffff"/>
                  </a:solidFill>
                </a:uFill>
                <a:latin typeface="Montserrat"/>
                <a:ea typeface="Montserrat"/>
                <a:hlinkClick r:id="rId1"/>
              </a:rPr>
              <a:t>buggy code</a:t>
            </a:r>
            <a:r>
              <a:rPr b="0" lang="en-US" sz="3600" spc="-1" strike="noStrike">
                <a:solidFill>
                  <a:srgbClr val="000000"/>
                </a:solidFill>
                <a:uFill>
                  <a:solidFill>
                    <a:srgbClr val="ffffff"/>
                  </a:solidFill>
                </a:uFill>
                <a:latin typeface="Montserrat"/>
                <a:ea typeface="Montserrat"/>
              </a:rPr>
              <a:t>)</a:t>
            </a:r>
            <a:endParaRPr b="0" lang="en-US" sz="1400" spc="-1" strike="noStrike">
              <a:solidFill>
                <a:srgbClr val="000000"/>
              </a:solidFill>
              <a:uFill>
                <a:solidFill>
                  <a:srgbClr val="ffffff"/>
                </a:solidFill>
              </a:uFill>
              <a:latin typeface="Arial"/>
            </a:endParaRPr>
          </a:p>
        </p:txBody>
      </p:sp>
      <p:pic>
        <p:nvPicPr>
          <p:cNvPr id="212" name="Google Shape;109;p20" descr=""/>
          <p:cNvPicPr/>
          <p:nvPr/>
        </p:nvPicPr>
        <p:blipFill>
          <a:blip r:embed="rId2"/>
          <a:srcRect l="0" t="0" r="0" b="36062"/>
          <a:stretch/>
        </p:blipFill>
        <p:spPr>
          <a:xfrm>
            <a:off x="1168920" y="2100600"/>
            <a:ext cx="6437520" cy="2224800"/>
          </a:xfrm>
          <a:prstGeom prst="rect">
            <a:avLst/>
          </a:prstGeom>
          <a:ln w="38160">
            <a:solidFill>
              <a:srgbClr val="595959"/>
            </a:solidFill>
            <a:round/>
          </a:ln>
        </p:spPr>
      </p:pic>
      <p:sp>
        <p:nvSpPr>
          <p:cNvPr id="213" name="CustomShape 2"/>
          <p:cNvSpPr/>
          <p:nvPr/>
        </p:nvSpPr>
        <p:spPr>
          <a:xfrm>
            <a:off x="1160640" y="3222000"/>
            <a:ext cx="1778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14" name="CustomShape 3"/>
          <p:cNvSpPr/>
          <p:nvPr/>
        </p:nvSpPr>
        <p:spPr>
          <a:xfrm>
            <a:off x="1582920" y="257724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174px</a:t>
            </a:r>
            <a:endParaRPr b="0" lang="en-US" sz="1800" spc="-1" strike="noStrike">
              <a:solidFill>
                <a:srgbClr val="000000"/>
              </a:solidFill>
              <a:uFill>
                <a:solidFill>
                  <a:srgbClr val="ffffff"/>
                </a:solidFill>
              </a:uFill>
              <a:latin typeface="Arial"/>
            </a:endParaRPr>
          </a:p>
        </p:txBody>
      </p:sp>
      <p:sp>
        <p:nvSpPr>
          <p:cNvPr id="215" name="TextShape 4"/>
          <p:cNvSpPr txBox="1"/>
          <p:nvPr/>
        </p:nvSpPr>
        <p:spPr>
          <a:xfrm>
            <a:off x="782640" y="4823280"/>
            <a:ext cx="7578360" cy="12920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Calibri"/>
                <a:ea typeface="Calibri"/>
              </a:rPr>
              <a:t>Our dragon is already translated in the X direction by 174px...</a:t>
            </a:r>
            <a:endParaRPr b="0" lang="en-US" sz="14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782640" y="347040"/>
            <a:ext cx="7578360" cy="763200"/>
          </a:xfrm>
          <a:prstGeom prst="rect">
            <a:avLst/>
          </a:prstGeom>
          <a:noFill/>
          <a:ln>
            <a:noFill/>
          </a:ln>
        </p:spPr>
        <p:txBody>
          <a:bodyPr tIns="91440" bIns="91440"/>
          <a:p>
            <a:pPr>
              <a:lnSpc>
                <a:spcPct val="100000"/>
              </a:lnSpc>
            </a:pPr>
            <a:r>
              <a:rPr b="0" lang="en-US" sz="3600" spc="-1" strike="noStrike">
                <a:solidFill>
                  <a:srgbClr val="000000"/>
                </a:solidFill>
                <a:uFill>
                  <a:solidFill>
                    <a:srgbClr val="ffffff"/>
                  </a:solidFill>
                </a:uFill>
                <a:latin typeface="文泉驛微米黑"/>
                <a:ea typeface="Montserrat"/>
              </a:rPr>
              <a:t>Dragon walk bug (</a:t>
            </a:r>
            <a:r>
              <a:rPr b="0" lang="en-US" sz="3600" spc="-1" strike="noStrike" u="sng">
                <a:solidFill>
                  <a:srgbClr val="0097a7"/>
                </a:solidFill>
                <a:uFill>
                  <a:solidFill>
                    <a:srgbClr val="ffffff"/>
                  </a:solidFill>
                </a:uFill>
                <a:latin typeface="文泉驛微米黑"/>
                <a:ea typeface="Montserrat"/>
                <a:hlinkClick r:id="rId1"/>
              </a:rPr>
              <a:t>buggy code</a:t>
            </a:r>
            <a:r>
              <a:rPr b="0" lang="en-US" sz="3600" spc="-1" strike="noStrike">
                <a:solidFill>
                  <a:srgbClr val="000000"/>
                </a:solidFill>
                <a:uFill>
                  <a:solidFill>
                    <a:srgbClr val="ffffff"/>
                  </a:solidFill>
                </a:uFill>
                <a:latin typeface="文泉驛微米黑"/>
                <a:ea typeface="Montserrat"/>
              </a:rPr>
              <a:t>)</a:t>
            </a:r>
            <a:endParaRPr b="0" lang="en-US" sz="1400" spc="-1" strike="noStrike">
              <a:solidFill>
                <a:srgbClr val="000000"/>
              </a:solidFill>
              <a:uFill>
                <a:solidFill>
                  <a:srgbClr val="ffffff"/>
                </a:solidFill>
              </a:uFill>
              <a:latin typeface="Arial"/>
            </a:endParaRPr>
          </a:p>
        </p:txBody>
      </p:sp>
      <p:pic>
        <p:nvPicPr>
          <p:cNvPr id="217" name="Google Shape;118;p21" descr=""/>
          <p:cNvPicPr/>
          <p:nvPr/>
        </p:nvPicPr>
        <p:blipFill>
          <a:blip r:embed=""/>
          <a:srcRect l="-2147483648" t="-2147483648" r="-2147483648" b="-2147483648"/>
          <a:stretch/>
        </p:blipFill>
        <p:spPr>
          <a:xfrm>
            <a:off x="1168920" y="2100600"/>
            <a:ext cx="6437520" cy="2224800"/>
          </a:xfrm>
          <a:prstGeom prst="rect">
            <a:avLst/>
          </a:prstGeom>
          <a:ln w="38160">
            <a:solidFill>
              <a:srgbClr val="595959"/>
            </a:solidFill>
            <a:round/>
          </a:ln>
        </p:spPr>
      </p:pic>
      <p:sp>
        <p:nvSpPr>
          <p:cNvPr id="218" name="CustomShape 2"/>
          <p:cNvSpPr/>
          <p:nvPr/>
        </p:nvSpPr>
        <p:spPr>
          <a:xfrm>
            <a:off x="1160640" y="3222000"/>
            <a:ext cx="1778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19" name="CustomShape 3"/>
          <p:cNvSpPr/>
          <p:nvPr/>
        </p:nvSpPr>
        <p:spPr>
          <a:xfrm>
            <a:off x="1582920" y="257724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174px</a:t>
            </a:r>
            <a:endParaRPr b="0" lang="en-US" sz="1800" spc="-1" strike="noStrike">
              <a:solidFill>
                <a:srgbClr val="000000"/>
              </a:solidFill>
              <a:uFill>
                <a:solidFill>
                  <a:srgbClr val="ffffff"/>
                </a:solidFill>
              </a:uFill>
              <a:latin typeface="Arial"/>
            </a:endParaRPr>
          </a:p>
        </p:txBody>
      </p:sp>
      <p:sp>
        <p:nvSpPr>
          <p:cNvPr id="220" name="TextShape 4"/>
          <p:cNvSpPr txBox="1"/>
          <p:nvPr/>
        </p:nvSpPr>
        <p:spPr>
          <a:xfrm>
            <a:off x="1355400" y="4717800"/>
            <a:ext cx="3437280" cy="1292040"/>
          </a:xfrm>
          <a:prstGeom prst="rect">
            <a:avLst/>
          </a:prstGeom>
          <a:noFill/>
          <a:ln>
            <a:noFill/>
          </a:ln>
        </p:spPr>
        <p:txBody>
          <a:bodyPr tIns="91440" bIns="91440"/>
          <a:p>
            <a:pPr>
              <a:lnSpc>
                <a:spcPct val="115000"/>
              </a:lnSpc>
            </a:pPr>
            <a:r>
              <a:rPr b="0" lang="en-US" sz="2400" spc="-1" strike="noStrike">
                <a:solidFill>
                  <a:srgbClr val="434343"/>
                </a:solidFill>
                <a:uFill>
                  <a:solidFill>
                    <a:srgbClr val="ffffff"/>
                  </a:solidFill>
                </a:uFill>
                <a:latin typeface="文泉驛微米黑"/>
                <a:ea typeface="Calibri"/>
              </a:rPr>
              <a:t>So if we drag again….</a:t>
            </a:r>
            <a:endParaRPr b="0" lang="en-US" sz="1400" spc="-1" strike="noStrike">
              <a:solidFill>
                <a:srgbClr val="000000"/>
              </a:solidFill>
              <a:uFill>
                <a:solidFill>
                  <a:srgbClr val="ffffff"/>
                </a:solidFill>
              </a:uFill>
              <a:latin typeface="文泉驛微米黑"/>
            </a:endParaRPr>
          </a:p>
        </p:txBody>
      </p:sp>
      <p:sp>
        <p:nvSpPr>
          <p:cNvPr id="221" name="CustomShape 5"/>
          <p:cNvSpPr/>
          <p:nvPr/>
        </p:nvSpPr>
        <p:spPr>
          <a:xfrm>
            <a:off x="4295520" y="3285720"/>
            <a:ext cx="150120" cy="150120"/>
          </a:xfrm>
          <a:prstGeom prst="ellipse">
            <a:avLst/>
          </a:prstGeom>
          <a:solidFill>
            <a:srgbClr val="ff0000"/>
          </a:solidFill>
          <a:ln w="9360">
            <a:solidFill>
              <a:srgbClr val="595959"/>
            </a:solidFill>
            <a:round/>
          </a:ln>
        </p:spPr>
        <p:style>
          <a:lnRef idx="0"/>
          <a:fillRef idx="0"/>
          <a:effectRef idx="0"/>
          <a:fontRef idx="minor"/>
        </p:style>
      </p:sp>
      <p:sp>
        <p:nvSpPr>
          <p:cNvPr id="222" name="CustomShape 6"/>
          <p:cNvSpPr/>
          <p:nvPr/>
        </p:nvSpPr>
        <p:spPr>
          <a:xfrm>
            <a:off x="5591160" y="3285720"/>
            <a:ext cx="150120" cy="150120"/>
          </a:xfrm>
          <a:prstGeom prst="ellipse">
            <a:avLst/>
          </a:prstGeom>
          <a:solidFill>
            <a:srgbClr val="38761d"/>
          </a:solidFill>
          <a:ln w="9360">
            <a:solidFill>
              <a:srgbClr val="595959"/>
            </a:solidFill>
            <a:round/>
          </a:ln>
        </p:spPr>
        <p:style>
          <a:lnRef idx="0"/>
          <a:fillRef idx="0"/>
          <a:effectRef idx="0"/>
          <a:fontRef idx="minor"/>
        </p:style>
      </p:sp>
      <p:sp>
        <p:nvSpPr>
          <p:cNvPr id="223" name="CustomShape 7"/>
          <p:cNvSpPr/>
          <p:nvPr/>
        </p:nvSpPr>
        <p:spPr>
          <a:xfrm>
            <a:off x="4446360" y="3360960"/>
            <a:ext cx="1130400" cy="360"/>
          </a:xfrm>
          <a:custGeom>
            <a:avLst/>
            <a:gdLst/>
            <a:ahLst/>
            <a:rect l="l" t="t" r="r" b="b"/>
            <a:pathLst>
              <a:path w="21600" h="21600">
                <a:moveTo>
                  <a:pt x="0" y="0"/>
                </a:moveTo>
                <a:lnTo>
                  <a:pt x="21600" y="21600"/>
                </a:lnTo>
              </a:path>
            </a:pathLst>
          </a:custGeom>
          <a:noFill/>
          <a:ln w="38160">
            <a:solidFill>
              <a:srgbClr val="9900ff"/>
            </a:solidFill>
            <a:round/>
            <a:headEnd len="med" type="triangle" w="med"/>
            <a:tailEnd len="med" type="triangle" w="med"/>
          </a:ln>
        </p:spPr>
        <p:style>
          <a:lnRef idx="0"/>
          <a:fillRef idx="0"/>
          <a:effectRef idx="0"/>
          <a:fontRef idx="minor"/>
        </p:style>
      </p:sp>
      <p:sp>
        <p:nvSpPr>
          <p:cNvPr id="224" name="CustomShape 8"/>
          <p:cNvSpPr/>
          <p:nvPr/>
        </p:nvSpPr>
        <p:spPr>
          <a:xfrm>
            <a:off x="4691160" y="2802600"/>
            <a:ext cx="1280520" cy="30132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222222"/>
                </a:solidFill>
                <a:uFill>
                  <a:solidFill>
                    <a:srgbClr val="ffffff"/>
                  </a:solidFill>
                </a:uFill>
                <a:latin typeface="Consolas"/>
                <a:ea typeface="Consolas"/>
              </a:rPr>
              <a:t>100px</a:t>
            </a:r>
            <a:endParaRPr b="0" lang="en-US" sz="1800" spc="-1" strike="noStrike">
              <a:solidFill>
                <a:srgbClr val="000000"/>
              </a:solidFill>
              <a:uFill>
                <a:solidFill>
                  <a:srgbClr val="ffffff"/>
                </a:solidFill>
              </a:uFill>
              <a:latin typeface="Arial"/>
            </a:endParaRPr>
          </a:p>
        </p:txBody>
      </p:sp>
      <p:sp>
        <p:nvSpPr>
          <p:cNvPr id="225" name="CustomShape 9"/>
          <p:cNvSpPr/>
          <p:nvPr/>
        </p:nvSpPr>
        <p:spPr>
          <a:xfrm>
            <a:off x="5835600" y="4942800"/>
            <a:ext cx="150120" cy="150120"/>
          </a:xfrm>
          <a:prstGeom prst="ellipse">
            <a:avLst/>
          </a:prstGeom>
          <a:solidFill>
            <a:srgbClr val="ff0000"/>
          </a:solidFill>
          <a:ln w="9360">
            <a:solidFill>
              <a:srgbClr val="595959"/>
            </a:solidFill>
            <a:round/>
          </a:ln>
        </p:spPr>
        <p:style>
          <a:lnRef idx="0"/>
          <a:fillRef idx="0"/>
          <a:effectRef idx="0"/>
          <a:fontRef idx="minor"/>
        </p:style>
      </p:sp>
      <p:sp>
        <p:nvSpPr>
          <p:cNvPr id="226" name="CustomShape 10"/>
          <p:cNvSpPr/>
          <p:nvPr/>
        </p:nvSpPr>
        <p:spPr>
          <a:xfrm>
            <a:off x="5976000" y="4608000"/>
            <a:ext cx="1429200" cy="85644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000000"/>
                </a:solidFill>
                <a:uFill>
                  <a:solidFill>
                    <a:srgbClr val="ffffff"/>
                  </a:solidFill>
                </a:uFill>
                <a:latin typeface="文泉驛微米黑"/>
                <a:ea typeface="Consolas"/>
              </a:rPr>
              <a:t>originX</a:t>
            </a:r>
            <a:endParaRPr b="0" lang="en-US" sz="1800" spc="-1" strike="noStrike">
              <a:solidFill>
                <a:srgbClr val="000000"/>
              </a:solidFill>
              <a:uFill>
                <a:solidFill>
                  <a:srgbClr val="ffffff"/>
                </a:solidFill>
              </a:uFill>
              <a:latin typeface="文泉驛微米黑"/>
            </a:endParaRPr>
          </a:p>
        </p:txBody>
      </p:sp>
      <p:sp>
        <p:nvSpPr>
          <p:cNvPr id="227" name="CustomShape 11"/>
          <p:cNvSpPr/>
          <p:nvPr/>
        </p:nvSpPr>
        <p:spPr>
          <a:xfrm>
            <a:off x="5835600" y="5476320"/>
            <a:ext cx="150120" cy="150120"/>
          </a:xfrm>
          <a:prstGeom prst="ellipse">
            <a:avLst/>
          </a:prstGeom>
          <a:solidFill>
            <a:srgbClr val="38761d"/>
          </a:solidFill>
          <a:ln w="9360">
            <a:solidFill>
              <a:srgbClr val="595959"/>
            </a:solidFill>
            <a:round/>
          </a:ln>
        </p:spPr>
        <p:style>
          <a:lnRef idx="0"/>
          <a:fillRef idx="0"/>
          <a:effectRef idx="0"/>
          <a:fontRef idx="minor"/>
        </p:style>
      </p:sp>
      <p:sp>
        <p:nvSpPr>
          <p:cNvPr id="228" name="CustomShape 12"/>
          <p:cNvSpPr/>
          <p:nvPr/>
        </p:nvSpPr>
        <p:spPr>
          <a:xfrm>
            <a:off x="6061680" y="5250960"/>
            <a:ext cx="2665080" cy="856440"/>
          </a:xfrm>
          <a:prstGeom prst="rect">
            <a:avLst/>
          </a:prstGeom>
          <a:noFill/>
          <a:ln>
            <a:noFill/>
          </a:ln>
        </p:spPr>
        <p:style>
          <a:lnRef idx="0"/>
          <a:fillRef idx="0"/>
          <a:effectRef idx="0"/>
          <a:fontRef idx="minor"/>
        </p:style>
        <p:txBody>
          <a:bodyPr tIns="91440" bIns="91440"/>
          <a:p>
            <a:pPr>
              <a:lnSpc>
                <a:spcPct val="100000"/>
              </a:lnSpc>
            </a:pPr>
            <a:r>
              <a:rPr b="0" lang="en-US" sz="2400" spc="-1" strike="noStrike">
                <a:solidFill>
                  <a:srgbClr val="000000"/>
                </a:solidFill>
                <a:uFill>
                  <a:solidFill>
                    <a:srgbClr val="ffffff"/>
                  </a:solidFill>
                </a:uFill>
                <a:latin typeface="文泉驛微米黑"/>
                <a:ea typeface="Consolas"/>
              </a:rPr>
              <a:t>event.clientX</a:t>
            </a:r>
            <a:endParaRPr b="0" lang="en-US" sz="1800" spc="-1" strike="noStrike">
              <a:solidFill>
                <a:srgbClr val="000000"/>
              </a:solidFill>
              <a:uFill>
                <a:solidFill>
                  <a:srgbClr val="ffffff"/>
                </a:solidFill>
              </a:uFill>
              <a:latin typeface="文泉驛微米黑"/>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2513</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zh-CN</dc:language>
  <cp:lastModifiedBy>jjean</cp:lastModifiedBy>
  <dcterms:modified xsi:type="dcterms:W3CDTF">2019-04-23T10:48:43Z</dcterms:modified>
  <cp:revision>2</cp:revision>
  <dc:subject/>
  <dc:title/>
</cp:coreProperties>
</file>