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57.xml" ContentType="application/vnd.openxmlformats-officedocument.presentationml.slide+xml"/>
  <Override PartName="/ppt/slides/slide9.xml" ContentType="application/vnd.openxmlformats-officedocument.presentationml.slide+xml"/>
  <Override PartName="/ppt/slides/slide52.xml" ContentType="application/vnd.openxmlformats-officedocument.presentationml.slide+xml"/>
  <Override PartName="/ppt/slides/slide4.xml" ContentType="application/vnd.openxmlformats-officedocument.presentationml.slide+xml"/>
  <Override PartName="/ppt/slides/slide26.xml" ContentType="application/vnd.openxmlformats-officedocument.presentationml.slide+xml"/>
  <Override PartName="/ppt/slides/slide51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50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69.xml" ContentType="application/vnd.openxmlformats-officedocument.presentationml.slide+xml"/>
  <Override PartName="/ppt/slides/slide10.xml" ContentType="application/vnd.openxmlformats-officedocument.presentationml.slide+xml"/>
  <Override PartName="/ppt/slides/slide56.xml" ContentType="application/vnd.openxmlformats-officedocument.presentationml.slide+xml"/>
  <Override PartName="/ppt/slides/slide8.xml" ContentType="application/vnd.openxmlformats-officedocument.presentationml.slide+xml"/>
  <Override PartName="/ppt/slides/_rels/slide71.xml.rels" ContentType="application/vnd.openxmlformats-package.relationships+xml"/>
  <Override PartName="/ppt/slides/_rels/slide67.xml.rels" ContentType="application/vnd.openxmlformats-package.relationships+xml"/>
  <Override PartName="/ppt/slides/_rels/slide66.xml.rels" ContentType="application/vnd.openxmlformats-package.relationships+xml"/>
  <Override PartName="/ppt/slides/_rels/slide65.xml.rels" ContentType="application/vnd.openxmlformats-package.relationships+xml"/>
  <Override PartName="/ppt/slides/_rels/slide64.xml.rels" ContentType="application/vnd.openxmlformats-package.relationships+xml"/>
  <Override PartName="/ppt/slides/_rels/slide63.xml.rels" ContentType="application/vnd.openxmlformats-package.relationships+xml"/>
  <Override PartName="/ppt/slides/_rels/slide62.xml.rels" ContentType="application/vnd.openxmlformats-package.relationships+xml"/>
  <Override PartName="/ppt/slides/_rels/slide61.xml.rels" ContentType="application/vnd.openxmlformats-package.relationships+xml"/>
  <Override PartName="/ppt/slides/_rels/slide60.xml.rels" ContentType="application/vnd.openxmlformats-package.relationships+xml"/>
  <Override PartName="/ppt/slides/_rels/slide59.xml.rels" ContentType="application/vnd.openxmlformats-package.relationships+xml"/>
  <Override PartName="/ppt/slides/_rels/slide57.xml.rels" ContentType="application/vnd.openxmlformats-package.relationships+xml"/>
  <Override PartName="/ppt/slides/_rels/slide56.xml.rels" ContentType="application/vnd.openxmlformats-package.relationships+xml"/>
  <Override PartName="/ppt/slides/_rels/slide55.xml.rels" ContentType="application/vnd.openxmlformats-package.relationships+xml"/>
  <Override PartName="/ppt/slides/_rels/slide54.xml.rels" ContentType="application/vnd.openxmlformats-package.relationships+xml"/>
  <Override PartName="/ppt/slides/_rels/slide53.xml.rels" ContentType="application/vnd.openxmlformats-package.relationships+xml"/>
  <Override PartName="/ppt/slides/_rels/slide52.xml.rels" ContentType="application/vnd.openxmlformats-package.relationships+xml"/>
  <Override PartName="/ppt/slides/_rels/slide49.xml.rels" ContentType="application/vnd.openxmlformats-package.relationships+xml"/>
  <Override PartName="/ppt/slides/_rels/slide48.xml.rels" ContentType="application/vnd.openxmlformats-package.relationships+xml"/>
  <Override PartName="/ppt/slides/_rels/slide47.xml.rels" ContentType="application/vnd.openxmlformats-package.relationships+xml"/>
  <Override PartName="/ppt/slides/_rels/slide21.xml.rels" ContentType="application/vnd.openxmlformats-package.relationships+xml"/>
  <Override PartName="/ppt/slides/_rels/slide32.xml.rels" ContentType="application/vnd.openxmlformats-package.relationships+xml"/>
  <Override PartName="/ppt/slides/_rels/slide20.xml.rels" ContentType="application/vnd.openxmlformats-package.relationships+xml"/>
  <Override PartName="/ppt/slides/_rels/slide31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22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69.xml.rels" ContentType="application/vnd.openxmlformats-package.relationships+xml"/>
  <Override PartName="/ppt/slides/_rels/slide50.xml.rels" ContentType="application/vnd.openxmlformats-package.relationships+xml"/>
  <Override PartName="/ppt/slides/_rels/slide5.xml.rels" ContentType="application/vnd.openxmlformats-package.relationships+xml"/>
  <Override PartName="/ppt/slides/_rels/slide27.xml.rels" ContentType="application/vnd.openxmlformats-package.relationships+xml"/>
  <Override PartName="/ppt/slides/_rels/slide19.xml.rels" ContentType="application/vnd.openxmlformats-package.relationships+xml"/>
  <Override PartName="/ppt/slides/_rels/slide70.xml.rels" ContentType="application/vnd.openxmlformats-package.relationships+xml"/>
  <Override PartName="/ppt/slides/_rels/slide12.xml.rels" ContentType="application/vnd.openxmlformats-package.relationships+xml"/>
  <Override PartName="/ppt/slides/_rels/slide68.xml.rels" ContentType="application/vnd.openxmlformats-package.relationships+xml"/>
  <Override PartName="/ppt/slides/_rels/slide4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25.xml.rels" ContentType="application/vnd.openxmlformats-package.relationships+xml"/>
  <Override PartName="/ppt/slides/_rels/slide51.xml.rels" ContentType="application/vnd.openxmlformats-package.relationships+xml"/>
  <Override PartName="/ppt/slides/_rels/slide6.xml.rels" ContentType="application/vnd.openxmlformats-package.relationships+xml"/>
  <Override PartName="/ppt/slides/_rels/slide28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24.xml.rels" ContentType="application/vnd.openxmlformats-package.relationships+xml"/>
  <Override PartName="/ppt/slides/_rels/slide9.xml.rels" ContentType="application/vnd.openxmlformats-package.relationships+xml"/>
  <Override PartName="/ppt/slides/_rels/slide17.xml.rels" ContentType="application/vnd.openxmlformats-package.relationships+xml"/>
  <Override PartName="/ppt/slides/_rels/slide29.xml.rels" ContentType="application/vnd.openxmlformats-package.relationships+xml"/>
  <Override PartName="/ppt/slides/_rels/slide10.xml.rels" ContentType="application/vnd.openxmlformats-package.relationships+xml"/>
  <Override PartName="/ppt/slides/_rels/slide58.xml.rels" ContentType="application/vnd.openxmlformats-package.relationships+xml"/>
  <Override PartName="/ppt/slides/_rels/slide26.xml.rels" ContentType="application/vnd.openxmlformats-package.relationships+xml"/>
  <Override PartName="/ppt/slides/_rels/slide30.xml.rels" ContentType="application/vnd.openxmlformats-package.relationships+xml"/>
  <Override PartName="/ppt/slides/_rels/slide33.xml.rels" ContentType="application/vnd.openxmlformats-package.relationships+xml"/>
  <Override PartName="/ppt/slides/_rels/slide44.xml.rels" ContentType="application/vnd.openxmlformats-package.relationships+xml"/>
  <Override PartName="/ppt/slides/_rels/slide34.xml.rels" ContentType="application/vnd.openxmlformats-package.relationships+xml"/>
  <Override PartName="/ppt/slides/_rels/slide45.xml.rels" ContentType="application/vnd.openxmlformats-package.relationships+xml"/>
  <Override PartName="/ppt/slides/_rels/slide35.xml.rels" ContentType="application/vnd.openxmlformats-package.relationships+xml"/>
  <Override PartName="/ppt/slides/_rels/slide36.xml.rels" ContentType="application/vnd.openxmlformats-package.relationships+xml"/>
  <Override PartName="/ppt/slides/_rels/slide37.xml.rels" ContentType="application/vnd.openxmlformats-package.relationships+xml"/>
  <Override PartName="/ppt/slides/_rels/slide38.xml.rels" ContentType="application/vnd.openxmlformats-package.relationships+xml"/>
  <Override PartName="/ppt/slides/_rels/slide39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6.xml.rels" ContentType="application/vnd.openxmlformats-package.relationships+xml"/>
  <Override PartName="/ppt/slides/slide53.xml" ContentType="application/vnd.openxmlformats-officedocument.presentationml.slide+xml"/>
  <Override PartName="/ppt/slides/slide5.xml" ContentType="application/vnd.openxmlformats-officedocument.presentationml.slide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55.xml" ContentType="application/vnd.openxmlformats-officedocument.presentationml.slide+xml"/>
  <Override PartName="/ppt/slides/slide7.xml" ContentType="application/vnd.openxmlformats-officedocument.presentationml.slide+xml"/>
  <Override PartName="/ppt/slides/slide29.xml" ContentType="application/vnd.openxmlformats-officedocument.presentationml.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_rels/presentation.xml.rels" ContentType="application/vnd.openxmlformats-package.relationships+xml"/>
  <Override PartName="/ppt/media/image85.png" ContentType="image/png"/>
  <Override PartName="/ppt/media/image84.png" ContentType="image/png"/>
  <Override PartName="/ppt/media/image83.png" ContentType="image/png"/>
  <Override PartName="/ppt/media/image82.png" ContentType="image/png"/>
  <Override PartName="/ppt/media/image81.png" ContentType="image/png"/>
  <Override PartName="/ppt/media/image80.png" ContentType="image/png"/>
  <Override PartName="/ppt/media/image78.png" ContentType="image/png"/>
  <Override PartName="/ppt/media/image77.png" ContentType="image/png"/>
  <Override PartName="/ppt/media/image76.png" ContentType="image/png"/>
  <Override PartName="/ppt/media/image75.png" ContentType="image/png"/>
  <Override PartName="/ppt/media/image74.png" ContentType="image/png"/>
  <Override PartName="/ppt/media/image73.png" ContentType="image/png"/>
  <Override PartName="/ppt/media/image72.png" ContentType="image/png"/>
  <Override PartName="/ppt/media/image71.png" ContentType="image/png"/>
  <Override PartName="/ppt/media/image70.png" ContentType="image/png"/>
  <Override PartName="/ppt/media/image68.png" ContentType="image/png"/>
  <Override PartName="/ppt/media/image67.png" ContentType="image/png"/>
  <Override PartName="/ppt/media/image66.png" ContentType="image/png"/>
  <Override PartName="/ppt/media/image65.png" ContentType="image/png"/>
  <Override PartName="/ppt/media/image64.png" ContentType="image/png"/>
  <Override PartName="/ppt/media/image63.png" ContentType="image/png"/>
  <Override PartName="/ppt/media/image62.png" ContentType="image/png"/>
  <Override PartName="/ppt/media/image61.png" ContentType="image/png"/>
  <Override PartName="/ppt/media/image60.png" ContentType="image/png"/>
  <Override PartName="/ppt/media/image50.png" ContentType="image/png"/>
  <Override PartName="/ppt/media/image49.png" ContentType="image/png"/>
  <Override PartName="/ppt/media/image48.png" ContentType="image/png"/>
  <Override PartName="/ppt/media/image47.png" ContentType="image/png"/>
  <Override PartName="/ppt/media/image79.png" ContentType="image/png"/>
  <Override PartName="/ppt/media/image20.png" ContentType="image/png"/>
  <Override PartName="/ppt/media/image55.png" ContentType="image/png"/>
  <Override PartName="/ppt/media/image5.png" ContentType="image/png"/>
  <Override PartName="/ppt/media/image19.png" ContentType="image/png"/>
  <Override PartName="/ppt/media/image18.png" ContentType="image/png"/>
  <Override PartName="/ppt/media/image17.png" ContentType="image/png"/>
  <Override PartName="/ppt/media/image16.png" ContentType="image/png"/>
  <Override PartName="/ppt/media/image15.png" ContentType="image/png"/>
  <Override PartName="/ppt/media/image14.png" ContentType="image/png"/>
  <Override PartName="/ppt/media/image13.png" ContentType="image/png"/>
  <Override PartName="/ppt/media/image12.png" ContentType="image/png"/>
  <Override PartName="/ppt/media/image11.png" ContentType="image/png"/>
  <Override PartName="/ppt/media/image54.png" ContentType="image/png"/>
  <Override PartName="/ppt/media/image4.png" ContentType="image/png"/>
  <Override PartName="/ppt/media/image39.png" ContentType="image/png"/>
  <Override PartName="/ppt/media/image53.png" ContentType="image/png"/>
  <Override PartName="/ppt/media/image3.png" ContentType="image/png"/>
  <Override PartName="/ppt/media/image38.png" ContentType="image/png"/>
  <Override PartName="/ppt/media/image22.png" ContentType="image/png"/>
  <Override PartName="/ppt/media/image57.png" ContentType="image/png"/>
  <Override PartName="/ppt/media/image7.png" ContentType="image/png"/>
  <Override PartName="/ppt/media/image52.png" ContentType="image/png"/>
  <Override PartName="/ppt/media/image2.png" ContentType="image/png"/>
  <Override PartName="/ppt/media/image37.png" ContentType="image/png"/>
  <Override PartName="/ppt/media/image21.png" ContentType="image/png"/>
  <Override PartName="/ppt/media/image56.png" ContentType="image/png"/>
  <Override PartName="/ppt/media/image6.png" ContentType="image/png"/>
  <Override PartName="/ppt/media/image51.png" ContentType="image/png"/>
  <Override PartName="/ppt/media/image1.png" ContentType="image/png"/>
  <Override PartName="/ppt/media/image36.png" ContentType="image/png"/>
  <Override PartName="/ppt/media/image58.png" ContentType="image/png"/>
  <Override PartName="/ppt/media/image8.png" ContentType="image/png"/>
  <Override PartName="/ppt/media/image23.png" ContentType="image/png"/>
  <Override PartName="/ppt/media/image69.png" ContentType="image/png"/>
  <Override PartName="/ppt/media/image10.png" ContentType="image/png"/>
  <Override PartName="/ppt/media/image59.png" ContentType="image/png"/>
  <Override PartName="/ppt/media/image9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slideMaster5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5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_rels/slideLayout6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6.xml.rels" ContentType="application/vnd.openxmlformats-package.relationships+xml"/>
  <Override PartName="/ppt/slideLayouts/slideLayout5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6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73" Type="http://schemas.openxmlformats.org/officeDocument/2006/relationships/slide" Target="slides/slide67.xml"/><Relationship Id="rId74" Type="http://schemas.openxmlformats.org/officeDocument/2006/relationships/slide" Target="slides/slide68.xml"/><Relationship Id="rId75" Type="http://schemas.openxmlformats.org/officeDocument/2006/relationships/slide" Target="slides/slide69.xml"/><Relationship Id="rId76" Type="http://schemas.openxmlformats.org/officeDocument/2006/relationships/slide" Target="slides/slide70.xml"/><Relationship Id="rId77" Type="http://schemas.openxmlformats.org/officeDocument/2006/relationships/slide" Target="slides/slide71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8.png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Relationship Id="rId3" Type="http://schemas.openxmlformats.org/officeDocument/2006/relationships/image" Target="../media/image10.png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" name="" descr=""/>
          <p:cNvPicPr/>
          <p:nvPr/>
        </p:nvPicPr>
        <p:blipFill>
          <a:blip r:embed="rId2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noFill/>
          </a:ln>
        </p:spPr>
      </p:pic>
      <p:pic>
        <p:nvPicPr>
          <p:cNvPr id="36" name="" descr=""/>
          <p:cNvPicPr/>
          <p:nvPr/>
        </p:nvPicPr>
        <p:blipFill>
          <a:blip r:embed="rId3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782640" y="347040"/>
            <a:ext cx="7578360" cy="3539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3" name="" descr=""/>
          <p:cNvPicPr/>
          <p:nvPr/>
        </p:nvPicPr>
        <p:blipFill>
          <a:blip r:embed="rId2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noFill/>
          </a:ln>
        </p:spPr>
      </p:pic>
      <p:pic>
        <p:nvPicPr>
          <p:cNvPr id="74" name="" descr=""/>
          <p:cNvPicPr/>
          <p:nvPr/>
        </p:nvPicPr>
        <p:blipFill>
          <a:blip r:embed="rId3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782640" y="347040"/>
            <a:ext cx="7578360" cy="3539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0" name="" descr=""/>
          <p:cNvPicPr/>
          <p:nvPr/>
        </p:nvPicPr>
        <p:blipFill>
          <a:blip r:embed="rId2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noFill/>
          </a:ln>
        </p:spPr>
      </p:pic>
      <p:pic>
        <p:nvPicPr>
          <p:cNvPr id="111" name="" descr=""/>
          <p:cNvPicPr/>
          <p:nvPr/>
        </p:nvPicPr>
        <p:blipFill>
          <a:blip r:embed="rId3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subTitle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subTitle"/>
          </p:nvPr>
        </p:nvSpPr>
        <p:spPr>
          <a:xfrm>
            <a:off x="782640" y="347040"/>
            <a:ext cx="7578360" cy="3539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PlaceHolder 5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7" name="" descr=""/>
          <p:cNvPicPr/>
          <p:nvPr/>
        </p:nvPicPr>
        <p:blipFill>
          <a:blip r:embed="rId2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noFill/>
          </a:ln>
        </p:spPr>
      </p:pic>
      <p:pic>
        <p:nvPicPr>
          <p:cNvPr id="148" name="" descr=""/>
          <p:cNvPicPr/>
          <p:nvPr/>
        </p:nvPicPr>
        <p:blipFill>
          <a:blip r:embed="rId3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subTitle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subTitle"/>
          </p:nvPr>
        </p:nvSpPr>
        <p:spPr>
          <a:xfrm>
            <a:off x="782640" y="347040"/>
            <a:ext cx="7578360" cy="3539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" name="PlaceHolder 4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" name="PlaceHolder 5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782640" y="347040"/>
            <a:ext cx="7578360" cy="3539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4" name="" descr=""/>
          <p:cNvPicPr/>
          <p:nvPr/>
        </p:nvPicPr>
        <p:blipFill>
          <a:blip r:embed="rId2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noFill/>
          </a:ln>
        </p:spPr>
      </p:pic>
      <p:pic>
        <p:nvPicPr>
          <p:cNvPr id="185" name="" descr=""/>
          <p:cNvPicPr/>
          <p:nvPr/>
        </p:nvPicPr>
        <p:blipFill>
          <a:blip r:embed="rId3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311760" y="992880"/>
            <a:ext cx="8520120" cy="27363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单击鼠标编辑标题文字格式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04C2CA6C-8CA6-4295-82C8-40611D9697D4}" type="slidenum">
              <a:rPr b="0" lang="en-US" sz="10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&lt;编号&gt;</a:t>
            </a:fld>
            <a:endParaRPr b="0" lang="en-U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单击鼠标编辑大纲文字格式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第二个大纲级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第三大纲级别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第四大纲级别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第五大纲级别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第六大纲级别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第七大纲级别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stomShape 1"/>
          <p:cNvSpPr/>
          <p:nvPr/>
        </p:nvSpPr>
        <p:spPr>
          <a:xfrm>
            <a:off x="0" y="0"/>
            <a:ext cx="9143640" cy="145764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" name="PlaceHolder 2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单击鼠标编辑标题文字格式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单击鼠标编辑大纲文字格式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第二个大纲级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第三大纲级别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第四大纲级别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第五大纲级别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第六大纲级别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第七大纲级别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sldNum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DD6B7187-2699-4552-88BC-AFAA7647AB98}" type="slidenum">
              <a:rPr b="0" lang="en-US" sz="10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&lt;编号&gt;</a:t>
            </a:fld>
            <a:endParaRPr b="0" lang="en-U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311760" y="2867760"/>
            <a:ext cx="8520120" cy="112212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单击鼠标编辑标题文字格式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sldNum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EFEABA8E-2675-4B6D-BE29-854F02F1AA9E}" type="slidenum">
              <a:rPr b="0" lang="en-US" sz="10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&lt;编号&gt;</a:t>
            </a:fld>
            <a:endParaRPr b="0" lang="en-U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单击鼠标编辑大纲文字格式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第二个大纲级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第三大纲级别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第四大纲级别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第五大纲级别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第六大纲级别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第七大纲级别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sldNum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8BF5ED5B-3CA5-4E1B-AED4-CEA2694DACE1}" type="slidenum">
              <a:rPr b="0" lang="en-US" sz="10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&lt;编号&gt;</a:t>
            </a:fld>
            <a:endParaRPr b="0" lang="en-U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单击鼠标编辑标题文字格式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单击鼠标编辑大纲文字格式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第二个大纲级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第三大纲级别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第四大纲级别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第五大纲级别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第六大纲级别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第七大纲级别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90320" y="600120"/>
            <a:ext cx="6367320" cy="54540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单击鼠标编辑标题文字格式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sldNum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18892DCA-8989-4EE2-A1DE-B8330E413360}" type="slidenum">
              <a:rPr b="0" lang="en-US" sz="10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&lt;编号&gt;</a:t>
            </a:fld>
            <a:endParaRPr b="0" lang="en-U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单击鼠标编辑大纲文字格式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第二个大纲级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第三大纲级别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第四大纲级别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第五大纲级别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第六大纲级别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第七大纲级别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hyperlink" Target="https://codepen.io/bee-arcade/pen/a068bd62a8981f08de0a468aafe5e44f?editors=0011" TargetMode="External"/><Relationship Id="rId3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hyperlink" Target="https://codepen.io/fullstackccu/pen/wZgVpB" TargetMode="External"/><Relationship Id="rId3" Type="http://schemas.openxmlformats.org/officeDocument/2006/relationships/hyperlink" Target="https://codepen.io/fullstackccu/pen/YMNmaB" TargetMode="External"/><Relationship Id="rId4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hyperlink" Target="https://developer.mozilla.org/en-US/docs/Web/API/EventTarget/addEventListener#Parameters" TargetMode="External"/><Relationship Id="rId2" Type="http://schemas.openxmlformats.org/officeDocument/2006/relationships/image" Target="../media/image27.png"/><Relationship Id="rId3" Type="http://schemas.openxmlformats.org/officeDocument/2006/relationships/hyperlink" Target="https://codepen.io/fullstackccu/pen/YMNmaB" TargetMode="External"/><Relationship Id="rId4" Type="http://schemas.openxmlformats.org/officeDocument/2006/relationships/slideLayout" Target="../slideLayouts/slideLayout1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hyperlink" Target="https://developer.mozilla.org/en-US/docs/Web/API/EventTarget/addEventListener#Parameters" TargetMode="External"/><Relationship Id="rId2" Type="http://schemas.openxmlformats.org/officeDocument/2006/relationships/image" Target="../media/image28.png"/><Relationship Id="rId3" Type="http://schemas.openxmlformats.org/officeDocument/2006/relationships/hyperlink" Target="https://codepen.io/fullstackccu/pen/YMNmaB" TargetMode="External"/><Relationship Id="rId4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hyperlink" Target="https://codepen.io/fullstackccu/pen/YMNmaB" TargetMode="External"/><Relationship Id="rId2" Type="http://schemas.openxmlformats.org/officeDocument/2006/relationships/hyperlink" Target="https://codepen.io/fullstackccu/pen/YMNmaB" TargetMode="External"/><Relationship Id="rId3" Type="http://schemas.openxmlformats.org/officeDocument/2006/relationships/image" Target="../media/image29.png"/><Relationship Id="rId4" Type="http://schemas.openxmlformats.org/officeDocument/2006/relationships/slideLayout" Target="../slideLayouts/slideLayout1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1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hyperlink" Target="https://www.w3.org/TR/DOM-Level-3-Events/#dom-event-architecture" TargetMode="External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1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hyperlink" Target="https://www.w3.org/TR/DOM-Level-3-Events/#dom-event-architecture" TargetMode="External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1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hyperlink" Target="https://www.w3.org/TR/DOM-Level-3-Events/#dom-event-architecture" TargetMode="External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hyperlink" Target="https://developer.mozilla.org/en-US/docs/Web/Events/click#General_info" TargetMode="External"/><Relationship Id="rId2" Type="http://schemas.openxmlformats.org/officeDocument/2006/relationships/hyperlink" Target="https://www.w3.org/TR/DOM-Level-3-Events/#dom-event-architecture" TargetMode="External"/><Relationship Id="rId3" Type="http://schemas.openxmlformats.org/officeDocument/2006/relationships/image" Target="../media/image36.png"/><Relationship Id="rId4" Type="http://schemas.openxmlformats.org/officeDocument/2006/relationships/slideLayout" Target="../slideLayouts/slideLayout1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hyperlink" Target="https://fullstackccu.github.io/lectures/09/tictactoe.html" TargetMode="External"/><Relationship Id="rId3" Type="http://schemas.openxmlformats.org/officeDocument/2006/relationships/slideLayout" Target="../slideLayouts/slideLayout1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hyperlink" Target="https://codepen.io/fullstackccu/pen/VNPQmY" TargetMode="External"/><Relationship Id="rId2" Type="http://schemas.openxmlformats.org/officeDocument/2006/relationships/slideLayout" Target="../slideLayouts/slideLayout1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1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slideLayout" Target="../slideLayouts/slideLayout1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slideLayout" Target="../slideLayouts/slideLayout1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1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slideLayout" Target="../slideLayouts/slideLayout37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hyperlink" Target="https://codepen.io/fullstackccu/pen/MRJQdR" TargetMode="External"/><Relationship Id="rId4" Type="http://schemas.openxmlformats.org/officeDocument/2006/relationships/slideLayout" Target="../slideLayouts/slideLayout37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hyperlink" Target="https://codepen.io/fullstackccu/pen/MRJQdR" TargetMode="Externa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slideLayout" Target="../slideLayouts/slideLayout37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hyperlink" Target="https://codepen.io/fullstackccu/pen/xegWwV" TargetMode="External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slideLayout" Target="../slideLayouts/slideLayout1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slideLayout" Target="../slideLayouts/slideLayout1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hyperlink" Target="https://developer.mozilla.org/en-US/docs/Learn/HTML/Howto/Use_data_attributes" TargetMode="External"/><Relationship Id="rId2" Type="http://schemas.openxmlformats.org/officeDocument/2006/relationships/image" Target="../media/image57.png"/><Relationship Id="rId3" Type="http://schemas.openxmlformats.org/officeDocument/2006/relationships/slideLayout" Target="../slideLayouts/slideLayout1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hyperlink" Target="https://developer.mozilla.org/en-US/docs/Web/JavaScript/Reference/Global_Objects/parseInt" TargetMode="External"/><Relationship Id="rId3" Type="http://schemas.openxmlformats.org/officeDocument/2006/relationships/slideLayout" Target="../slideLayouts/slideLayout1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slideLayout" Target="../slideLayouts/slideLayout1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png"/><Relationship Id="rId3" Type="http://schemas.openxmlformats.org/officeDocument/2006/relationships/hyperlink" Target="https://codepen.io/fullstackccu/pen/wZgXOy" TargetMode="External"/><Relationship Id="rId4" Type="http://schemas.openxmlformats.org/officeDocument/2006/relationships/slideLayout" Target="../slideLayouts/slideLayout3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1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hyperlink" Target="https://developer.mozilla.org/en-US/docs/Web/API/Node" TargetMode="External"/><Relationship Id="rId2" Type="http://schemas.openxmlformats.org/officeDocument/2006/relationships/image" Target="../media/image62.png"/><Relationship Id="rId3" Type="http://schemas.openxmlformats.org/officeDocument/2006/relationships/slideLayout" Target="../slideLayouts/slideLayout1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hyperlink" Target="https://developer.mozilla.org/en-US/docs/Web/API/Node" TargetMode="External"/><Relationship Id="rId2" Type="http://schemas.openxmlformats.org/officeDocument/2006/relationships/image" Target="../media/image63.png"/><Relationship Id="rId3" Type="http://schemas.openxmlformats.org/officeDocument/2006/relationships/slideLayout" Target="../slideLayouts/slideLayout1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slideLayout" Target="../slideLayouts/slideLayout15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slideLayout" Target="../slideLayouts/slideLayout1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hyperlink" Target="https://developer.mozilla.org/en-US/docs/Web/API/Element" TargetMode="External"/><Relationship Id="rId2" Type="http://schemas.openxmlformats.org/officeDocument/2006/relationships/hyperlink" Target="https://developer.mozilla.org/en-US/docs/Web/API/Text" TargetMode="External"/><Relationship Id="rId3" Type="http://schemas.openxmlformats.org/officeDocument/2006/relationships/slideLayout" Target="../slideLayouts/slideLayout15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hyperlink" Target="https://developer.mozilla.org/en-US/docs/Web/API/Element" TargetMode="External"/><Relationship Id="rId2" Type="http://schemas.openxmlformats.org/officeDocument/2006/relationships/hyperlink" Target="https://developer.mozilla.org/en-US/docs/Web/API/Text" TargetMode="External"/><Relationship Id="rId3" Type="http://schemas.openxmlformats.org/officeDocument/2006/relationships/slideLayout" Target="../slideLayouts/slideLayout15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hyperlink" Target="https://developer.mozilla.org/en-US/docs/Web/API/Node" TargetMode="External"/><Relationship Id="rId2" Type="http://schemas.openxmlformats.org/officeDocument/2006/relationships/hyperlink" Target="https://developer.mozilla.org/en-US/docs/Web/API/Node" TargetMode="External"/><Relationship Id="rId3" Type="http://schemas.openxmlformats.org/officeDocument/2006/relationships/hyperlink" Target="https://developer.mozilla.org/en-US/docs/Web/API/Element" TargetMode="External"/><Relationship Id="rId4" Type="http://schemas.openxmlformats.org/officeDocument/2006/relationships/hyperlink" Target="https://developer.mozilla.org/en-US/docs/Web/API/Text" TargetMode="External"/><Relationship Id="rId5" Type="http://schemas.openxmlformats.org/officeDocument/2006/relationships/hyperlink" Target="https://developer.mozilla.org/en-US/docs/Web/API/Text" TargetMode="External"/><Relationship Id="rId6" Type="http://schemas.openxmlformats.org/officeDocument/2006/relationships/hyperlink" Target="https://developer.mozilla.org/en-US/docs/Web/API/comment" TargetMode="External"/><Relationship Id="rId7" Type="http://schemas.openxmlformats.org/officeDocument/2006/relationships/hyperlink" Target="https://developer.mozilla.org/en-US/docs/Web/API/Node/nodeType" TargetMode="External"/><Relationship Id="rId8" Type="http://schemas.openxmlformats.org/officeDocument/2006/relationships/hyperlink" Target="https://developer.mozilla.org/en-US/docs/Web/API/Node/nodeType" TargetMode="External"/><Relationship Id="rId9" Type="http://schemas.openxmlformats.org/officeDocument/2006/relationships/slideLayout" Target="../slideLayouts/slideLayout15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hyperlink" Target="https://codepen.io/fullstackccu/pen/axpeJE" TargetMode="Externa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slideLayout" Target="../slideLayouts/slideLayout1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slideLayout" Target="../slideLayouts/slideLayout15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hyperlink" Target="https://developer.chrome.com/extensions/content_scripts" TargetMode="External"/><Relationship Id="rId2" Type="http://schemas.openxmlformats.org/officeDocument/2006/relationships/hyperlink" Target="https://developer.mozilla.org/en-US/Add-ons/WebExtensions/Anatomy_of_a_WebExtension#Content_scripts" TargetMode="External"/><Relationship Id="rId3" Type="http://schemas.openxmlformats.org/officeDocument/2006/relationships/slideLayout" Target="../slideLayouts/slideLayout15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slideLayout" Target="../slideLayouts/slideLayout15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slideLayout" Target="../slideLayouts/slideLayout1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hyperlink" Target="https://egghead.io/lessons/javascript-redux-the-single-immutable-state-tree" TargetMode="External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slideLayout" Target="../slideLayouts/slideLayout15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hyperlink" Target="https://developer.mozilla.org/en-US/docs/Web/API/HTMLMediaElement/playbackRate" TargetMode="External"/><Relationship Id="rId3" Type="http://schemas.openxmlformats.org/officeDocument/2006/relationships/hyperlink" Target="https://developer.mozilla.org/en-US/docs/Web/API/HTMLMediaElement/playbackRate" TargetMode="External"/><Relationship Id="rId4" Type="http://schemas.openxmlformats.org/officeDocument/2006/relationships/slideLayout" Target="../slideLayouts/slideLayout15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hyperlink" Target="https://www.quora.com/Why-is-learning-JavaScript-so-hard" TargetMode="External"/><Relationship Id="rId2" Type="http://schemas.openxmlformats.org/officeDocument/2006/relationships/image" Target="../media/image74.png"/><Relationship Id="rId3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hyperlink" Target="https://codepen.io/fullstackccu/pen/axpeJE" TargetMode="External"/><Relationship Id="rId5" Type="http://schemas.openxmlformats.org/officeDocument/2006/relationships/slideLayout" Target="../slideLayouts/slideLayout15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slideLayout" Target="../slideLayouts/slideLayout37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image" Target="../media/image77.png"/><Relationship Id="rId3" Type="http://schemas.openxmlformats.org/officeDocument/2006/relationships/slideLayout" Target="../slideLayouts/slideLayout37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png"/><Relationship Id="rId3" Type="http://schemas.openxmlformats.org/officeDocument/2006/relationships/slideLayout" Target="../slideLayouts/slideLayout15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hyperlink" Target="https://developer.mozilla.org/en-US/docs/Web/API/HTMLElement" TargetMode="External"/><Relationship Id="rId2" Type="http://schemas.openxmlformats.org/officeDocument/2006/relationships/hyperlink" Target="https://developer.mozilla.org/en-US/docs/Web/API/HTMLElement/style" TargetMode="External"/><Relationship Id="rId3" Type="http://schemas.openxmlformats.org/officeDocument/2006/relationships/hyperlink" Target="https://developer.mozilla.org/en-US/docs/Web/API/Element/classList" TargetMode="External"/><Relationship Id="rId4" Type="http://schemas.openxmlformats.org/officeDocument/2006/relationships/hyperlink" Target="https://developer.mozilla.org/en-US/docs/Web/API/HTMLElement/style" TargetMode="External"/><Relationship Id="rId5" Type="http://schemas.openxmlformats.org/officeDocument/2006/relationships/slideLayout" Target="../slideLayouts/slideLayout15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hyperlink" Target="http://www.ondemandkorea.com/kpop-star-season-6-seoul-qualifier.html" TargetMode="External"/><Relationship Id="rId3" Type="http://schemas.openxmlformats.org/officeDocument/2006/relationships/slideLayout" Target="../slideLayouts/slideLayout15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slideLayout" Target="../slideLayouts/slideLayout37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hyperlink" Target="http://api.jquery.com/on/" TargetMode="External"/><Relationship Id="rId2" Type="http://schemas.openxmlformats.org/officeDocument/2006/relationships/slideLayout" Target="../slideLayouts/slideLayout15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slideLayout" Target="../slideLayouts/slideLayout15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slideLayout" Target="../slideLayouts/slideLayout15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hyperlink" Target="https://developer.mozilla.org/en-US/docs/Web/API/Event/target" TargetMode="External"/><Relationship Id="rId3" Type="http://schemas.openxmlformats.org/officeDocument/2006/relationships/hyperlink" Target="https://developer.mozilla.org/en-US/docs/Web/API/Event/currentTarget" TargetMode="External"/><Relationship Id="rId4" Type="http://schemas.openxmlformats.org/officeDocument/2006/relationships/slideLayout" Target="../slideLayouts/slideLayout15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hyperlink" Target="https://codepen.io/fullstackccu/pen/wZgVpB" TargetMode="External"/><Relationship Id="rId5" Type="http://schemas.openxmlformats.org/officeDocument/2006/relationships/slideLayout" Target="../slideLayouts/slideLayout1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hyperlink" Target="https://codepen.io/fullstackccu/pen/wZgVpB" TargetMode="External"/><Relationship Id="rId3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Shape 1"/>
          <p:cNvSpPr txBox="1"/>
          <p:nvPr/>
        </p:nvSpPr>
        <p:spPr>
          <a:xfrm>
            <a:off x="220680" y="1074600"/>
            <a:ext cx="8520120" cy="273636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p>
            <a:pPr algn="ctr">
              <a:lnSpc>
                <a:spcPct val="100000"/>
              </a:lnSpc>
            </a:pPr>
            <a:r>
              <a:rPr b="0" lang="en-US" sz="5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4102165:</a:t>
            </a:r>
            <a:r>
              <a:rPr b="0" lang="en-US" sz="5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
</a:t>
            </a: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Full Stack Web Development Fundamentals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TextShape 2"/>
          <p:cNvSpPr txBox="1"/>
          <p:nvPr/>
        </p:nvSpPr>
        <p:spPr>
          <a:xfrm>
            <a:off x="311760" y="3811320"/>
            <a:ext cx="8520120" cy="1971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Spring 2019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簡立仁 </a:t>
            </a:r>
            <a:r>
              <a:rPr b="0" lang="en-US" sz="2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Li-Ren Chien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ccumouse@gmail.com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Event bubbling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" name="TextShape 2"/>
          <p:cNvSpPr txBox="1"/>
          <p:nvPr/>
        </p:nvSpPr>
        <p:spPr>
          <a:xfrm>
            <a:off x="782640" y="1560240"/>
            <a:ext cx="7578360" cy="15742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Both events fire if you click the inner element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By default, the event listener on the inner-most element fires first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" name="CustomShape 3"/>
          <p:cNvSpPr/>
          <p:nvPr/>
        </p:nvSpPr>
        <p:spPr>
          <a:xfrm>
            <a:off x="1625400" y="4569480"/>
            <a:ext cx="2227320" cy="46692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div id="inner"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" name="CustomShape 4"/>
          <p:cNvSpPr/>
          <p:nvPr/>
        </p:nvSpPr>
        <p:spPr>
          <a:xfrm>
            <a:off x="960480" y="3634560"/>
            <a:ext cx="2017800" cy="46692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div id="outer"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8" name="CustomShape 5"/>
          <p:cNvSpPr/>
          <p:nvPr/>
        </p:nvSpPr>
        <p:spPr>
          <a:xfrm>
            <a:off x="2023200" y="4082040"/>
            <a:ext cx="406800" cy="48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9" name="CustomShape 6"/>
          <p:cNvSpPr/>
          <p:nvPr/>
        </p:nvSpPr>
        <p:spPr>
          <a:xfrm>
            <a:off x="3074040" y="3584520"/>
            <a:ext cx="632520" cy="693000"/>
          </a:xfrm>
          <a:prstGeom prst="star4">
            <a:avLst>
              <a:gd name="adj" fmla="val 12500"/>
            </a:avLst>
          </a:prstGeom>
          <a:solidFill>
            <a:srgbClr val="ffd96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0" name="Google Shape;147;p24" descr=""/>
          <p:cNvPicPr/>
          <p:nvPr/>
        </p:nvPicPr>
        <p:blipFill>
          <a:blip r:embed="rId1"/>
          <a:srcRect l="0" t="0" r="16695" b="0"/>
          <a:stretch/>
        </p:blipFill>
        <p:spPr>
          <a:xfrm>
            <a:off x="5610240" y="3298680"/>
            <a:ext cx="2590560" cy="205380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  <p:sp>
        <p:nvSpPr>
          <p:cNvPr id="231" name="TextShape 7"/>
          <p:cNvSpPr txBox="1"/>
          <p:nvPr/>
        </p:nvSpPr>
        <p:spPr>
          <a:xfrm>
            <a:off x="960480" y="5742720"/>
            <a:ext cx="7578360" cy="13705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This event ordering (inner-most to outer-most) is known as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bubbling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. 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2"/>
              </a:rPr>
              <a:t>CodePen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stopPropagation()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782640" y="1560240"/>
            <a:ext cx="7578360" cy="1242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 can stop the event from bubbling up the chain of ancestors by using 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event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.stopPropagation()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4" name="Google Shape;155;p25" descr=""/>
          <p:cNvPicPr/>
          <p:nvPr/>
        </p:nvPicPr>
        <p:blipFill>
          <a:blip r:embed="rId1"/>
          <a:stretch/>
        </p:blipFill>
        <p:spPr>
          <a:xfrm>
            <a:off x="1023840" y="2803320"/>
            <a:ext cx="5810040" cy="2361960"/>
          </a:xfrm>
          <a:prstGeom prst="rect">
            <a:avLst/>
          </a:prstGeom>
          <a:ln>
            <a:noFill/>
          </a:ln>
        </p:spPr>
      </p:pic>
      <p:sp>
        <p:nvSpPr>
          <p:cNvPr id="235" name="CustomShape 3"/>
          <p:cNvSpPr/>
          <p:nvPr/>
        </p:nvSpPr>
        <p:spPr>
          <a:xfrm>
            <a:off x="1023840" y="5591880"/>
            <a:ext cx="734292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See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2"/>
              </a:rPr>
              <a:t>default behavior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vs with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3"/>
              </a:rPr>
              <a:t>stopPropagation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Event capturing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" name="TextShape 2"/>
          <p:cNvSpPr txBox="1"/>
          <p:nvPr/>
        </p:nvSpPr>
        <p:spPr>
          <a:xfrm>
            <a:off x="782640" y="1560240"/>
            <a:ext cx="7578360" cy="15742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To make event propagation go the opposite direction, add a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1"/>
              </a:rPr>
              <a:t>3rd parameter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to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addEventListener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:</a:t>
            </a:r>
            <a:r>
              <a:rPr b="1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
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event.addEventListener(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 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'click', onClick, </a:t>
            </a:r>
            <a:r>
              <a:rPr b="1" lang="en-US" sz="24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{ capture: true}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8" name="Google Shape;163;p26" descr=""/>
          <p:cNvPicPr/>
          <p:nvPr/>
        </p:nvPicPr>
        <p:blipFill>
          <a:blip r:embed="rId2"/>
          <a:srcRect l="0" t="0" r="16695" b="0"/>
          <a:stretch/>
        </p:blipFill>
        <p:spPr>
          <a:xfrm>
            <a:off x="5821200" y="3618000"/>
            <a:ext cx="2227320" cy="176580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  <p:sp>
        <p:nvSpPr>
          <p:cNvPr id="239" name="TextShape 3"/>
          <p:cNvSpPr txBox="1"/>
          <p:nvPr/>
        </p:nvSpPr>
        <p:spPr>
          <a:xfrm>
            <a:off x="960480" y="5867280"/>
            <a:ext cx="7578360" cy="13705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This event ordering (outer-most to inner-most) is known as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capturing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. 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3"/>
              </a:rPr>
              <a:t>CodePen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0" name="CustomShape 4"/>
          <p:cNvSpPr/>
          <p:nvPr/>
        </p:nvSpPr>
        <p:spPr>
          <a:xfrm>
            <a:off x="2032200" y="4759920"/>
            <a:ext cx="2227320" cy="46692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div id="inner"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" name="CustomShape 5"/>
          <p:cNvSpPr/>
          <p:nvPr/>
        </p:nvSpPr>
        <p:spPr>
          <a:xfrm>
            <a:off x="1367280" y="3825000"/>
            <a:ext cx="2017800" cy="46692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div id="outer"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" name="CustomShape 6"/>
          <p:cNvSpPr/>
          <p:nvPr/>
        </p:nvSpPr>
        <p:spPr>
          <a:xfrm>
            <a:off x="2430000" y="4272840"/>
            <a:ext cx="406800" cy="48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3" name="CustomShape 7"/>
          <p:cNvSpPr/>
          <p:nvPr/>
        </p:nvSpPr>
        <p:spPr>
          <a:xfrm>
            <a:off x="3495960" y="3711960"/>
            <a:ext cx="632520" cy="693000"/>
          </a:xfrm>
          <a:prstGeom prst="star4">
            <a:avLst>
              <a:gd name="adj" fmla="val 12500"/>
            </a:avLst>
          </a:prstGeom>
          <a:solidFill>
            <a:srgbClr val="ffd96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Event capturing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5" name="TextShape 2"/>
          <p:cNvSpPr txBox="1"/>
          <p:nvPr/>
        </p:nvSpPr>
        <p:spPr>
          <a:xfrm>
            <a:off x="782640" y="1560240"/>
            <a:ext cx="7578360" cy="15742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To make event propagation go the opposite direction, add a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1"/>
              </a:rPr>
              <a:t>3rd parameter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to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addEventListener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:</a:t>
            </a:r>
            <a:r>
              <a:rPr b="1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
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event.addEventListener(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 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'click', onClick, </a:t>
            </a:r>
            <a:r>
              <a:rPr b="1" lang="en-US" sz="24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{ capture: true}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6" name="Google Shape;175;p27" descr=""/>
          <p:cNvPicPr/>
          <p:nvPr/>
        </p:nvPicPr>
        <p:blipFill>
          <a:blip r:embed="rId2"/>
          <a:srcRect l="0" t="0" r="16695" b="0"/>
          <a:stretch/>
        </p:blipFill>
        <p:spPr>
          <a:xfrm>
            <a:off x="5821200" y="3618000"/>
            <a:ext cx="2227320" cy="176580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  <p:sp>
        <p:nvSpPr>
          <p:cNvPr id="247" name="TextShape 3"/>
          <p:cNvSpPr txBox="1"/>
          <p:nvPr/>
        </p:nvSpPr>
        <p:spPr>
          <a:xfrm>
            <a:off x="960480" y="5867280"/>
            <a:ext cx="7578360" cy="13705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This event ordering (outer-most to inner-most) is known as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capturing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. 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3"/>
              </a:rPr>
              <a:t>CodePen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8" name="CustomShape 4"/>
          <p:cNvSpPr/>
          <p:nvPr/>
        </p:nvSpPr>
        <p:spPr>
          <a:xfrm>
            <a:off x="2032200" y="4759920"/>
            <a:ext cx="2227320" cy="46692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div id="inner"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9" name="CustomShape 5"/>
          <p:cNvSpPr/>
          <p:nvPr/>
        </p:nvSpPr>
        <p:spPr>
          <a:xfrm>
            <a:off x="1367280" y="3825000"/>
            <a:ext cx="2017800" cy="46692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div id="outer"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0" name="CustomShape 6"/>
          <p:cNvSpPr/>
          <p:nvPr/>
        </p:nvSpPr>
        <p:spPr>
          <a:xfrm>
            <a:off x="2430000" y="4272840"/>
            <a:ext cx="406800" cy="48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1" name="CustomShape 7"/>
          <p:cNvSpPr/>
          <p:nvPr/>
        </p:nvSpPr>
        <p:spPr>
          <a:xfrm>
            <a:off x="4370040" y="4646880"/>
            <a:ext cx="632520" cy="693000"/>
          </a:xfrm>
          <a:prstGeom prst="star4">
            <a:avLst>
              <a:gd name="adj" fmla="val 12500"/>
            </a:avLst>
          </a:prstGeom>
          <a:solidFill>
            <a:srgbClr val="ffd96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stopPropagation()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3" name="TextShape 2"/>
          <p:cNvSpPr txBox="1"/>
          <p:nvPr/>
        </p:nvSpPr>
        <p:spPr>
          <a:xfrm>
            <a:off x="782640" y="1560240"/>
            <a:ext cx="7578360" cy="1242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 can also use 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event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.stopPropagation()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in capture-order: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4" name="CustomShape 3"/>
          <p:cNvSpPr/>
          <p:nvPr/>
        </p:nvSpPr>
        <p:spPr>
          <a:xfrm>
            <a:off x="1023840" y="5591880"/>
            <a:ext cx="734292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See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1"/>
              </a:rPr>
              <a:t>default behavior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vs with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2"/>
              </a:rPr>
              <a:t>stopPropagation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5" name="Google Shape;188;p28" descr=""/>
          <p:cNvPicPr/>
          <p:nvPr/>
        </p:nvPicPr>
        <p:blipFill>
          <a:blip r:embed="rId3"/>
          <a:stretch/>
        </p:blipFill>
        <p:spPr>
          <a:xfrm>
            <a:off x="782640" y="2803320"/>
            <a:ext cx="5733720" cy="2209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Some technical details...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Behind the scenes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8" name="CustomShape 2"/>
          <p:cNvSpPr/>
          <p:nvPr/>
        </p:nvSpPr>
        <p:spPr>
          <a:xfrm>
            <a:off x="782640" y="1657800"/>
            <a:ext cx="7578360" cy="80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Technically, the browser will go through </a:t>
            </a:r>
            <a:r>
              <a:rPr b="1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both</a:t>
            </a: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a capture phase and a bubbling phase when an event occurs: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9" name="Google Shape;200;p30" descr=""/>
          <p:cNvPicPr/>
          <p:nvPr/>
        </p:nvPicPr>
        <p:blipFill>
          <a:blip r:embed="rId1"/>
          <a:stretch/>
        </p:blipFill>
        <p:spPr>
          <a:xfrm>
            <a:off x="97920" y="2748240"/>
            <a:ext cx="5129280" cy="3732480"/>
          </a:xfrm>
          <a:prstGeom prst="rect">
            <a:avLst/>
          </a:prstGeom>
          <a:ln>
            <a:noFill/>
          </a:ln>
        </p:spPr>
      </p:pic>
      <p:pic>
        <p:nvPicPr>
          <p:cNvPr id="260" name="Google Shape;201;p30" descr=""/>
          <p:cNvPicPr/>
          <p:nvPr/>
        </p:nvPicPr>
        <p:blipFill>
          <a:blip r:embed="rId2"/>
          <a:stretch/>
        </p:blipFill>
        <p:spPr>
          <a:xfrm>
            <a:off x="5377320" y="3768480"/>
            <a:ext cx="3600000" cy="828360"/>
          </a:xfrm>
          <a:prstGeom prst="rect">
            <a:avLst/>
          </a:prstGeom>
          <a:ln>
            <a:noFill/>
          </a:ln>
        </p:spPr>
      </p:pic>
      <p:pic>
        <p:nvPicPr>
          <p:cNvPr id="261" name="Google Shape;202;p30" descr=""/>
          <p:cNvPicPr/>
          <p:nvPr/>
        </p:nvPicPr>
        <p:blipFill>
          <a:blip r:embed="rId3"/>
          <a:stretch/>
        </p:blipFill>
        <p:spPr>
          <a:xfrm>
            <a:off x="7039080" y="4147560"/>
            <a:ext cx="763200" cy="763200"/>
          </a:xfrm>
          <a:prstGeom prst="rect">
            <a:avLst/>
          </a:prstGeom>
          <a:ln>
            <a:noFill/>
          </a:ln>
        </p:spPr>
      </p:pic>
      <p:sp>
        <p:nvSpPr>
          <p:cNvPr id="262" name="CustomShape 3"/>
          <p:cNvSpPr/>
          <p:nvPr/>
        </p:nvSpPr>
        <p:spPr>
          <a:xfrm>
            <a:off x="5742720" y="5396040"/>
            <a:ext cx="2742840" cy="80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If we click on the div with id="inner"...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Behind the scenes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" name="CustomShape 2"/>
          <p:cNvSpPr/>
          <p:nvPr/>
        </p:nvSpPr>
        <p:spPr>
          <a:xfrm>
            <a:off x="648000" y="1440000"/>
            <a:ext cx="7578360" cy="80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The browser creates the 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target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's"</a:t>
            </a: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propagation path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," or the list of its ancestors up to root 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1"/>
              </a:rPr>
              <a:t>w3c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(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target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meaning the thing you clicked; not necessarily the element the event listener is attached to)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5" name="Google Shape;210;p31" descr=""/>
          <p:cNvPicPr/>
          <p:nvPr/>
        </p:nvPicPr>
        <p:blipFill>
          <a:blip r:embed="rId2"/>
          <a:stretch/>
        </p:blipFill>
        <p:spPr>
          <a:xfrm>
            <a:off x="4572000" y="3054960"/>
            <a:ext cx="4212000" cy="3065040"/>
          </a:xfrm>
          <a:prstGeom prst="rect">
            <a:avLst/>
          </a:prstGeom>
          <a:ln>
            <a:noFill/>
          </a:ln>
        </p:spPr>
      </p:pic>
      <p:sp>
        <p:nvSpPr>
          <p:cNvPr id="266" name="CustomShape 3"/>
          <p:cNvSpPr/>
          <p:nvPr/>
        </p:nvSpPr>
        <p:spPr>
          <a:xfrm>
            <a:off x="542520" y="2984400"/>
            <a:ext cx="768240" cy="46692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3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html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CustomShape 4"/>
          <p:cNvSpPr/>
          <p:nvPr/>
        </p:nvSpPr>
        <p:spPr>
          <a:xfrm>
            <a:off x="542520" y="2984400"/>
            <a:ext cx="768240" cy="46692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3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html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" name="CustomShape 5"/>
          <p:cNvSpPr/>
          <p:nvPr/>
        </p:nvSpPr>
        <p:spPr>
          <a:xfrm>
            <a:off x="2173680" y="5400000"/>
            <a:ext cx="2227320" cy="466920"/>
          </a:xfrm>
          <a:prstGeom prst="roundRect">
            <a:avLst>
              <a:gd name="adj" fmla="val 16667"/>
            </a:avLst>
          </a:prstGeom>
          <a:solidFill>
            <a:srgbClr val="ffc2cc">
              <a:alpha val="70000"/>
            </a:srgbClr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div id="inner"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" name="CustomShape 6"/>
          <p:cNvSpPr/>
          <p:nvPr/>
        </p:nvSpPr>
        <p:spPr>
          <a:xfrm>
            <a:off x="542520" y="2984400"/>
            <a:ext cx="768240" cy="46692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html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0" name="CustomShape 7"/>
          <p:cNvSpPr/>
          <p:nvPr/>
        </p:nvSpPr>
        <p:spPr>
          <a:xfrm>
            <a:off x="1559160" y="3744000"/>
            <a:ext cx="960840" cy="46692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body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" name="CustomShape 8"/>
          <p:cNvSpPr/>
          <p:nvPr/>
        </p:nvSpPr>
        <p:spPr>
          <a:xfrm>
            <a:off x="1509120" y="4526280"/>
            <a:ext cx="2017800" cy="46692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div id="outer"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2" name="CustomShape 9"/>
          <p:cNvSpPr/>
          <p:nvPr/>
        </p:nvSpPr>
        <p:spPr>
          <a:xfrm>
            <a:off x="1311120" y="3344040"/>
            <a:ext cx="448560" cy="410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73" name="CustomShape 10"/>
          <p:cNvSpPr/>
          <p:nvPr/>
        </p:nvSpPr>
        <p:spPr>
          <a:xfrm>
            <a:off x="2232000" y="4248000"/>
            <a:ext cx="288000" cy="27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CustomShape 11"/>
          <p:cNvSpPr/>
          <p:nvPr/>
        </p:nvSpPr>
        <p:spPr>
          <a:xfrm>
            <a:off x="3024000" y="4993200"/>
            <a:ext cx="448560" cy="410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"Capture phase"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6" name="CustomShape 2"/>
          <p:cNvSpPr/>
          <p:nvPr/>
        </p:nvSpPr>
        <p:spPr>
          <a:xfrm>
            <a:off x="932760" y="1349280"/>
            <a:ext cx="7578360" cy="1338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The browser begins at the top of the propagation path and invokes any event listeners that have </a:t>
            </a: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capture="true"</a:t>
            </a: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, in path order until it gets to the target. This is the "</a:t>
            </a:r>
            <a:r>
              <a:rPr b="1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capture phase</a:t>
            </a: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" (</a:t>
            </a:r>
            <a:r>
              <a:rPr b="0" lang="en-US" sz="22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1"/>
              </a:rPr>
              <a:t>w3c</a:t>
            </a: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7" name="CustomShape 3"/>
          <p:cNvSpPr/>
          <p:nvPr/>
        </p:nvSpPr>
        <p:spPr>
          <a:xfrm>
            <a:off x="542520" y="2984400"/>
            <a:ext cx="768240" cy="46692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3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html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8" name="CustomShape 4"/>
          <p:cNvSpPr/>
          <p:nvPr/>
        </p:nvSpPr>
        <p:spPr>
          <a:xfrm>
            <a:off x="1296000" y="3754800"/>
            <a:ext cx="864000" cy="46692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3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body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9" name="CustomShape 5"/>
          <p:cNvSpPr/>
          <p:nvPr/>
        </p:nvSpPr>
        <p:spPr>
          <a:xfrm>
            <a:off x="1509120" y="4526280"/>
            <a:ext cx="2017800" cy="46692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3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div id="outer"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" name="CustomShape 6"/>
          <p:cNvSpPr/>
          <p:nvPr/>
        </p:nvSpPr>
        <p:spPr>
          <a:xfrm>
            <a:off x="2173680" y="5461200"/>
            <a:ext cx="2227320" cy="466920"/>
          </a:xfrm>
          <a:prstGeom prst="roundRect">
            <a:avLst>
              <a:gd name="adj" fmla="val 16667"/>
            </a:avLst>
          </a:prstGeom>
          <a:solidFill>
            <a:srgbClr val="ffc2cc">
              <a:alpha val="70000"/>
            </a:srgbClr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div id="inner"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1" name="CustomShape 7"/>
          <p:cNvSpPr/>
          <p:nvPr/>
        </p:nvSpPr>
        <p:spPr>
          <a:xfrm>
            <a:off x="1311120" y="3344040"/>
            <a:ext cx="448560" cy="410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2" name="CustomShape 8"/>
          <p:cNvSpPr/>
          <p:nvPr/>
        </p:nvSpPr>
        <p:spPr>
          <a:xfrm>
            <a:off x="2143440" y="4176000"/>
            <a:ext cx="376560" cy="350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283" name="Google Shape;210;p31" descr=""/>
          <p:cNvPicPr/>
          <p:nvPr/>
        </p:nvPicPr>
        <p:blipFill>
          <a:blip r:embed="rId2"/>
          <a:stretch/>
        </p:blipFill>
        <p:spPr>
          <a:xfrm>
            <a:off x="4572000" y="3054960"/>
            <a:ext cx="4212000" cy="3065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"Target phase"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5" name="CustomShape 2"/>
          <p:cNvSpPr/>
          <p:nvPr/>
        </p:nvSpPr>
        <p:spPr>
          <a:xfrm>
            <a:off x="782640" y="1645560"/>
            <a:ext cx="7578360" cy="1338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Then the browser invokes any event listener that was set on the target itself. This is the "target phase" 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1"/>
              </a:rPr>
              <a:t>w3c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2173680" y="5461200"/>
            <a:ext cx="2227320" cy="46692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div id="inner"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" name="CustomShape 4"/>
          <p:cNvSpPr/>
          <p:nvPr/>
        </p:nvSpPr>
        <p:spPr>
          <a:xfrm>
            <a:off x="542520" y="2984400"/>
            <a:ext cx="768240" cy="46692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3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html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8" name="CustomShape 5"/>
          <p:cNvSpPr/>
          <p:nvPr/>
        </p:nvSpPr>
        <p:spPr>
          <a:xfrm>
            <a:off x="542520" y="2984400"/>
            <a:ext cx="768240" cy="46692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3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html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9" name="CustomShape 6"/>
          <p:cNvSpPr/>
          <p:nvPr/>
        </p:nvSpPr>
        <p:spPr>
          <a:xfrm>
            <a:off x="542520" y="2984400"/>
            <a:ext cx="768240" cy="46692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html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0" name="CustomShape 7"/>
          <p:cNvSpPr/>
          <p:nvPr/>
        </p:nvSpPr>
        <p:spPr>
          <a:xfrm>
            <a:off x="1267200" y="3754800"/>
            <a:ext cx="888840" cy="46692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body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1" name="CustomShape 8"/>
          <p:cNvSpPr/>
          <p:nvPr/>
        </p:nvSpPr>
        <p:spPr>
          <a:xfrm>
            <a:off x="1509120" y="4526280"/>
            <a:ext cx="2017800" cy="46692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div id="outer"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2" name="CustomShape 9"/>
          <p:cNvSpPr/>
          <p:nvPr/>
        </p:nvSpPr>
        <p:spPr>
          <a:xfrm>
            <a:off x="1311120" y="3344040"/>
            <a:ext cx="448560" cy="410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CustomShape 10"/>
          <p:cNvSpPr/>
          <p:nvPr/>
        </p:nvSpPr>
        <p:spPr>
          <a:xfrm>
            <a:off x="2160000" y="4115880"/>
            <a:ext cx="448560" cy="410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CustomShape 11"/>
          <p:cNvSpPr/>
          <p:nvPr/>
        </p:nvSpPr>
        <p:spPr>
          <a:xfrm>
            <a:off x="3105000" y="4973760"/>
            <a:ext cx="406800" cy="48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4da328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295" name="Google Shape;210;p31" descr=""/>
          <p:cNvPicPr/>
          <p:nvPr/>
        </p:nvPicPr>
        <p:blipFill>
          <a:blip r:embed="rId2"/>
          <a:stretch/>
        </p:blipFill>
        <p:spPr>
          <a:xfrm>
            <a:off x="4572000" y="3054960"/>
            <a:ext cx="4212000" cy="3065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Today's schedule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Today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00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JS Events, again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00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Finish Tic-Tac-Toe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00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DOM revisited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00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Hacks and mischief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Next (probably)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00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Animations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00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Mobile events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
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Next Next (probably)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00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Classes and objects in JavaScript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00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this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keyword and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bind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"Bubble phase"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7" name="CustomShape 2"/>
          <p:cNvSpPr/>
          <p:nvPr/>
        </p:nvSpPr>
        <p:spPr>
          <a:xfrm>
            <a:off x="792000" y="1397520"/>
            <a:ext cx="7578360" cy="1338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If the event type has </a:t>
            </a: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bubbles=true</a:t>
            </a: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(see </a:t>
            </a:r>
            <a:r>
              <a:rPr b="0" lang="en-US" sz="22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1"/>
              </a:rPr>
              <a:t>click</a:t>
            </a: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, e.g.) the browser goes back up the propagation path in reverse order and invokes any event listener that wasn't supposed to fire on capture. This is the "</a:t>
            </a:r>
            <a:r>
              <a:rPr b="1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bubble phase</a:t>
            </a: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" (</a:t>
            </a:r>
            <a:r>
              <a:rPr b="0" lang="en-US" sz="22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2"/>
              </a:rPr>
              <a:t>w3c</a:t>
            </a: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" name="CustomShape 3"/>
          <p:cNvSpPr/>
          <p:nvPr/>
        </p:nvSpPr>
        <p:spPr>
          <a:xfrm>
            <a:off x="2173680" y="5461200"/>
            <a:ext cx="2227320" cy="46692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div id="inner"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9" name="CustomShape 4"/>
          <p:cNvSpPr/>
          <p:nvPr/>
        </p:nvSpPr>
        <p:spPr>
          <a:xfrm>
            <a:off x="542520" y="2984400"/>
            <a:ext cx="768240" cy="46692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3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html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0" name="CustomShape 5"/>
          <p:cNvSpPr/>
          <p:nvPr/>
        </p:nvSpPr>
        <p:spPr>
          <a:xfrm>
            <a:off x="542520" y="2984400"/>
            <a:ext cx="768240" cy="46692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3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html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1" name="CustomShape 6"/>
          <p:cNvSpPr/>
          <p:nvPr/>
        </p:nvSpPr>
        <p:spPr>
          <a:xfrm>
            <a:off x="542520" y="2984400"/>
            <a:ext cx="768240" cy="46692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html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2" name="CustomShape 7"/>
          <p:cNvSpPr/>
          <p:nvPr/>
        </p:nvSpPr>
        <p:spPr>
          <a:xfrm>
            <a:off x="1080000" y="3754440"/>
            <a:ext cx="864000" cy="46692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body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" name="CustomShape 8"/>
          <p:cNvSpPr/>
          <p:nvPr/>
        </p:nvSpPr>
        <p:spPr>
          <a:xfrm>
            <a:off x="1509120" y="4526280"/>
            <a:ext cx="2017800" cy="46692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div id="outer"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4" name="CustomShape 9"/>
          <p:cNvSpPr/>
          <p:nvPr/>
        </p:nvSpPr>
        <p:spPr>
          <a:xfrm>
            <a:off x="1311120" y="3344040"/>
            <a:ext cx="448560" cy="410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5" name="CustomShape 10"/>
          <p:cNvSpPr/>
          <p:nvPr/>
        </p:nvSpPr>
        <p:spPr>
          <a:xfrm>
            <a:off x="1944000" y="4221360"/>
            <a:ext cx="328320" cy="304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CustomShape 11"/>
          <p:cNvSpPr/>
          <p:nvPr/>
        </p:nvSpPr>
        <p:spPr>
          <a:xfrm>
            <a:off x="3105000" y="4973760"/>
            <a:ext cx="406800" cy="48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4da328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CustomShape 12"/>
          <p:cNvSpPr/>
          <p:nvPr/>
        </p:nvSpPr>
        <p:spPr>
          <a:xfrm>
            <a:off x="864000" y="3451320"/>
            <a:ext cx="362520" cy="303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CustomShape 13"/>
          <p:cNvSpPr/>
          <p:nvPr/>
        </p:nvSpPr>
        <p:spPr>
          <a:xfrm>
            <a:off x="1440000" y="4221360"/>
            <a:ext cx="298800" cy="304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9" name="CustomShape 14"/>
          <p:cNvSpPr/>
          <p:nvPr/>
        </p:nvSpPr>
        <p:spPr>
          <a:xfrm>
            <a:off x="2571480" y="4973760"/>
            <a:ext cx="406800" cy="48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310" name="Google Shape;210;p31" descr=""/>
          <p:cNvPicPr/>
          <p:nvPr/>
        </p:nvPicPr>
        <p:blipFill>
          <a:blip r:embed="rId3"/>
          <a:stretch/>
        </p:blipFill>
        <p:spPr>
          <a:xfrm>
            <a:off x="4572000" y="3054960"/>
            <a:ext cx="4212000" cy="3065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stopPropagation()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2" name="CustomShape 2"/>
          <p:cNvSpPr/>
          <p:nvPr/>
        </p:nvSpPr>
        <p:spPr>
          <a:xfrm>
            <a:off x="782640" y="1645560"/>
            <a:ext cx="7578360" cy="1338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Therefore 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stopPropagation()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actually stops the rest of the 3-phase dispatch from executing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3" name="CustomShape 3"/>
          <p:cNvSpPr/>
          <p:nvPr/>
        </p:nvSpPr>
        <p:spPr>
          <a:xfrm>
            <a:off x="3164400" y="5613840"/>
            <a:ext cx="2227320" cy="46692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div id="inner"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4" name="CustomShape 4"/>
          <p:cNvSpPr/>
          <p:nvPr/>
        </p:nvSpPr>
        <p:spPr>
          <a:xfrm>
            <a:off x="1533240" y="3136680"/>
            <a:ext cx="768240" cy="46692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3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html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5" name="CustomShape 5"/>
          <p:cNvSpPr/>
          <p:nvPr/>
        </p:nvSpPr>
        <p:spPr>
          <a:xfrm>
            <a:off x="1533240" y="3136680"/>
            <a:ext cx="768240" cy="46692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3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html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6" name="CustomShape 6"/>
          <p:cNvSpPr/>
          <p:nvPr/>
        </p:nvSpPr>
        <p:spPr>
          <a:xfrm>
            <a:off x="1533240" y="3136680"/>
            <a:ext cx="768240" cy="46692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html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7" name="CustomShape 7"/>
          <p:cNvSpPr/>
          <p:nvPr/>
        </p:nvSpPr>
        <p:spPr>
          <a:xfrm>
            <a:off x="2045520" y="3907080"/>
            <a:ext cx="768240" cy="46692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body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8" name="CustomShape 8"/>
          <p:cNvSpPr/>
          <p:nvPr/>
        </p:nvSpPr>
        <p:spPr>
          <a:xfrm>
            <a:off x="2499480" y="4678560"/>
            <a:ext cx="2017800" cy="46692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div id="outer"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9" name="CustomShape 9"/>
          <p:cNvSpPr/>
          <p:nvPr/>
        </p:nvSpPr>
        <p:spPr>
          <a:xfrm>
            <a:off x="2301840" y="3496320"/>
            <a:ext cx="448560" cy="410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20" name="CustomShape 10"/>
          <p:cNvSpPr/>
          <p:nvPr/>
        </p:nvSpPr>
        <p:spPr>
          <a:xfrm>
            <a:off x="2814120" y="4268160"/>
            <a:ext cx="448560" cy="410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21" name="CustomShape 11"/>
          <p:cNvSpPr/>
          <p:nvPr/>
        </p:nvSpPr>
        <p:spPr>
          <a:xfrm>
            <a:off x="4095720" y="5126400"/>
            <a:ext cx="406800" cy="48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4da328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22" name="CustomShape 12"/>
          <p:cNvSpPr/>
          <p:nvPr/>
        </p:nvSpPr>
        <p:spPr>
          <a:xfrm>
            <a:off x="1944000" y="3603600"/>
            <a:ext cx="272880" cy="303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23" name="CustomShape 13"/>
          <p:cNvSpPr/>
          <p:nvPr/>
        </p:nvSpPr>
        <p:spPr>
          <a:xfrm>
            <a:off x="2520000" y="4374000"/>
            <a:ext cx="209520" cy="304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24" name="CustomShape 14"/>
          <p:cNvSpPr/>
          <p:nvPr/>
        </p:nvSpPr>
        <p:spPr>
          <a:xfrm>
            <a:off x="3562200" y="5126400"/>
            <a:ext cx="406800" cy="48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In Practice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6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 u="sng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Don't worry about: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You never need to use capture order - you can always use bubbling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You don't really need to know how the browser goes through "capture phase", "target phase", then "bubble phase"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lang="en-US" sz="2400" spc="-1" strike="noStrike" u="sng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Do worry about: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You do need to understand bubbling, though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stopPropagation()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also comes in handy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Case Study: Tic-Tac-Toe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Example: Tic Tac Toe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9" name="Google Shape;213;p37" descr=""/>
          <p:cNvPicPr/>
          <p:nvPr/>
        </p:nvPicPr>
        <p:blipFill>
          <a:blip r:embed="rId1"/>
          <a:stretch/>
        </p:blipFill>
        <p:spPr>
          <a:xfrm>
            <a:off x="2504160" y="2334240"/>
            <a:ext cx="4135320" cy="4273200"/>
          </a:xfrm>
          <a:prstGeom prst="rect">
            <a:avLst/>
          </a:prstGeom>
          <a:ln>
            <a:noFill/>
          </a:ln>
        </p:spPr>
      </p:pic>
      <p:sp>
        <p:nvSpPr>
          <p:cNvPr id="330" name="CustomShape 2"/>
          <p:cNvSpPr/>
          <p:nvPr/>
        </p:nvSpPr>
        <p:spPr>
          <a:xfrm>
            <a:off x="782640" y="1593720"/>
            <a:ext cx="7341120" cy="85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Let's try to implement a game of Tic-Tac-Toe. (</a:t>
            </a:r>
            <a:r>
              <a:rPr b="0" lang="en-US" sz="22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2"/>
              </a:rPr>
              <a:t>finished</a:t>
            </a: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Tic Tac Toe plan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782640" y="1593720"/>
            <a:ext cx="7341120" cy="351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marL="457200" indent="-380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US" sz="2400" spc="-1" strike="sng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Every time we click on an empty space, change the empty space in an "X" by adding an image of an "x" into the empty </a:t>
            </a:r>
            <a:r>
              <a:rPr b="0" lang="en-US" sz="2400" spc="-1" strike="sng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&lt;div&gt;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80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US" sz="2400" spc="-1" strike="sng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After our turn, the computer puts an "O" in a random empty space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80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When there are 3 Xs or 3 Os in a row, declare a winner: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We need to understand where the clicked element is logically positioned in the game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3" name="CustomShape 3"/>
          <p:cNvSpPr/>
          <p:nvPr/>
        </p:nvSpPr>
        <p:spPr>
          <a:xfrm>
            <a:off x="781560" y="5230080"/>
            <a:ext cx="734292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hlinkClick r:id="rId1"/>
              </a:rPr>
              <a:t>Step 2 complete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Distinguishing boxes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5" name="CustomShape 2"/>
          <p:cNvSpPr/>
          <p:nvPr/>
        </p:nvSpPr>
        <p:spPr>
          <a:xfrm>
            <a:off x="5672880" y="3004200"/>
            <a:ext cx="2986560" cy="259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When the click event fires, how do we know where in the board the event's 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currentTarget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is positioned?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6" name="Google Shape;317;p40" descr=""/>
          <p:cNvPicPr/>
          <p:nvPr/>
        </p:nvPicPr>
        <p:blipFill>
          <a:blip r:embed="rId1"/>
          <a:stretch/>
        </p:blipFill>
        <p:spPr>
          <a:xfrm>
            <a:off x="936720" y="2063160"/>
            <a:ext cx="4135320" cy="4273200"/>
          </a:xfrm>
          <a:prstGeom prst="rect">
            <a:avLst/>
          </a:prstGeom>
          <a:ln>
            <a:noFill/>
          </a:ln>
        </p:spPr>
      </p:pic>
      <p:sp>
        <p:nvSpPr>
          <p:cNvPr id="337" name="CustomShape 3"/>
          <p:cNvSpPr/>
          <p:nvPr/>
        </p:nvSpPr>
        <p:spPr>
          <a:xfrm>
            <a:off x="2318760" y="3669840"/>
            <a:ext cx="1160280" cy="76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Distinguishing boxes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9" name="Google Shape;324;p41" descr=""/>
          <p:cNvPicPr/>
          <p:nvPr/>
        </p:nvPicPr>
        <p:blipFill>
          <a:blip r:embed="rId1"/>
          <a:stretch/>
        </p:blipFill>
        <p:spPr>
          <a:xfrm>
            <a:off x="782640" y="1683000"/>
            <a:ext cx="5852160" cy="1715040"/>
          </a:xfrm>
          <a:prstGeom prst="rect">
            <a:avLst/>
          </a:prstGeom>
          <a:ln>
            <a:noFill/>
          </a:ln>
        </p:spPr>
      </p:pic>
      <p:sp>
        <p:nvSpPr>
          <p:cNvPr id="340" name="CustomShape 2"/>
          <p:cNvSpPr/>
          <p:nvPr/>
        </p:nvSpPr>
        <p:spPr>
          <a:xfrm>
            <a:off x="6064920" y="3697560"/>
            <a:ext cx="2986560" cy="259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The same event handler is called for each element...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1" name="Google Shape;326;p41" descr=""/>
          <p:cNvPicPr/>
          <p:nvPr/>
        </p:nvPicPr>
        <p:blipFill>
          <a:blip r:embed="rId2"/>
          <a:stretch/>
        </p:blipFill>
        <p:spPr>
          <a:xfrm>
            <a:off x="782640" y="3517920"/>
            <a:ext cx="4920120" cy="2775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Terrible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 idea: 9 event handlers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3" name="Google Shape;332;p42" descr=""/>
          <p:cNvPicPr/>
          <p:nvPr/>
        </p:nvPicPr>
        <p:blipFill>
          <a:blip r:embed="rId1"/>
          <a:stretch/>
        </p:blipFill>
        <p:spPr>
          <a:xfrm>
            <a:off x="3686040" y="1738080"/>
            <a:ext cx="4922280" cy="2885400"/>
          </a:xfrm>
          <a:prstGeom prst="rect">
            <a:avLst/>
          </a:prstGeom>
          <a:ln>
            <a:noFill/>
          </a:ln>
        </p:spPr>
      </p:pic>
      <p:pic>
        <p:nvPicPr>
          <p:cNvPr id="344" name="Google Shape;333;p42" descr=""/>
          <p:cNvPicPr/>
          <p:nvPr/>
        </p:nvPicPr>
        <p:blipFill>
          <a:blip r:embed="rId2"/>
          <a:stretch/>
        </p:blipFill>
        <p:spPr>
          <a:xfrm>
            <a:off x="3686040" y="4721400"/>
            <a:ext cx="5029200" cy="1117440"/>
          </a:xfrm>
          <a:prstGeom prst="rect">
            <a:avLst/>
          </a:prstGeom>
          <a:ln>
            <a:noFill/>
          </a:ln>
        </p:spPr>
      </p:pic>
      <p:pic>
        <p:nvPicPr>
          <p:cNvPr id="345" name="Google Shape;334;p42" descr=""/>
          <p:cNvPicPr/>
          <p:nvPr/>
        </p:nvPicPr>
        <p:blipFill>
          <a:blip r:embed="rId3"/>
          <a:stretch/>
        </p:blipFill>
        <p:spPr>
          <a:xfrm>
            <a:off x="194400" y="1835640"/>
            <a:ext cx="3381120" cy="4623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Uniquely identifying items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7" name="Google Shape;340;p43" descr=""/>
          <p:cNvPicPr/>
          <p:nvPr/>
        </p:nvPicPr>
        <p:blipFill>
          <a:blip r:embed="rId1"/>
          <a:stretch/>
        </p:blipFill>
        <p:spPr>
          <a:xfrm>
            <a:off x="782640" y="1821600"/>
            <a:ext cx="3381120" cy="4623120"/>
          </a:xfrm>
          <a:prstGeom prst="rect">
            <a:avLst/>
          </a:prstGeom>
          <a:ln>
            <a:noFill/>
          </a:ln>
        </p:spPr>
      </p:pic>
      <p:sp>
        <p:nvSpPr>
          <p:cNvPr id="348" name="CustomShape 2"/>
          <p:cNvSpPr/>
          <p:nvPr/>
        </p:nvSpPr>
        <p:spPr>
          <a:xfrm>
            <a:off x="4779000" y="3004200"/>
            <a:ext cx="2986560" cy="259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But this idea of uniquely identifying squares is a good one!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JavaScript events in detail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TextShape 1"/>
          <p:cNvSpPr txBox="1"/>
          <p:nvPr/>
        </p:nvSpPr>
        <p:spPr>
          <a:xfrm>
            <a:off x="64800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Solution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0" name="Google Shape;350;p57" descr=""/>
          <p:cNvPicPr/>
          <p:nvPr/>
        </p:nvPicPr>
        <p:blipFill>
          <a:blip r:embed="rId1"/>
          <a:stretch/>
        </p:blipFill>
        <p:spPr>
          <a:xfrm>
            <a:off x="599400" y="1668240"/>
            <a:ext cx="7761600" cy="3471480"/>
          </a:xfrm>
          <a:prstGeom prst="rect">
            <a:avLst/>
          </a:prstGeom>
          <a:ln>
            <a:noFill/>
          </a:ln>
        </p:spPr>
      </p:pic>
      <p:sp>
        <p:nvSpPr>
          <p:cNvPr id="351" name="TextShape 2"/>
          <p:cNvSpPr txBox="1"/>
          <p:nvPr/>
        </p:nvSpPr>
        <p:spPr>
          <a:xfrm>
            <a:off x="782640" y="5450400"/>
            <a:ext cx="7578360" cy="10468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Add another state variable,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takenBoxes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, that maps box number to who owns the box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extShape 1"/>
          <p:cNvSpPr txBox="1"/>
          <p:nvPr/>
        </p:nvSpPr>
        <p:spPr>
          <a:xfrm>
            <a:off x="712800" y="5643360"/>
            <a:ext cx="7578360" cy="10468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Update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takenBoxes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with the owner each time a space is assigned.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3" name="Google Shape;357;p58" descr=""/>
          <p:cNvPicPr/>
          <p:nvPr/>
        </p:nvPicPr>
        <p:blipFill>
          <a:blip r:embed="rId1"/>
          <a:stretch/>
        </p:blipFill>
        <p:spPr>
          <a:xfrm>
            <a:off x="887040" y="2026800"/>
            <a:ext cx="7230240" cy="3224520"/>
          </a:xfrm>
          <a:prstGeom prst="rect">
            <a:avLst/>
          </a:prstGeom>
          <a:ln>
            <a:noFill/>
          </a:ln>
        </p:spPr>
      </p:pic>
      <p:pic>
        <p:nvPicPr>
          <p:cNvPr id="354" name="Google Shape;358;p58" descr=""/>
          <p:cNvPicPr/>
          <p:nvPr/>
        </p:nvPicPr>
        <p:blipFill>
          <a:blip r:embed="rId2"/>
          <a:stretch/>
        </p:blipFill>
        <p:spPr>
          <a:xfrm>
            <a:off x="3880440" y="284760"/>
            <a:ext cx="5119560" cy="1427760"/>
          </a:xfrm>
          <a:prstGeom prst="rect">
            <a:avLst/>
          </a:prstGeom>
          <a:ln>
            <a:noFill/>
          </a:ln>
        </p:spPr>
      </p:pic>
      <p:pic>
        <p:nvPicPr>
          <p:cNvPr id="355" name="Google Shape;359;p58" descr=""/>
          <p:cNvPicPr/>
          <p:nvPr/>
        </p:nvPicPr>
        <p:blipFill>
          <a:blip r:embed="rId3"/>
          <a:stretch/>
        </p:blipFill>
        <p:spPr>
          <a:xfrm>
            <a:off x="60120" y="647280"/>
            <a:ext cx="3820320" cy="576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64;p59" descr=""/>
          <p:cNvPicPr/>
          <p:nvPr/>
        </p:nvPicPr>
        <p:blipFill>
          <a:blip r:embed="rId1"/>
          <a:stretch/>
        </p:blipFill>
        <p:spPr>
          <a:xfrm>
            <a:off x="69840" y="4350960"/>
            <a:ext cx="5376960" cy="2227320"/>
          </a:xfrm>
          <a:prstGeom prst="rect">
            <a:avLst/>
          </a:prstGeom>
          <a:ln>
            <a:noFill/>
          </a:ln>
        </p:spPr>
      </p:pic>
      <p:pic>
        <p:nvPicPr>
          <p:cNvPr id="357" name="Google Shape;365;p59" descr=""/>
          <p:cNvPicPr/>
          <p:nvPr/>
        </p:nvPicPr>
        <p:blipFill>
          <a:blip r:embed="rId2"/>
          <a:stretch/>
        </p:blipFill>
        <p:spPr>
          <a:xfrm>
            <a:off x="152280" y="152280"/>
            <a:ext cx="5522760" cy="4093200"/>
          </a:xfrm>
          <a:prstGeom prst="rect">
            <a:avLst/>
          </a:prstGeom>
          <a:ln>
            <a:noFill/>
          </a:ln>
        </p:spPr>
      </p:pic>
      <p:sp>
        <p:nvSpPr>
          <p:cNvPr id="358" name="TextShape 1"/>
          <p:cNvSpPr txBox="1"/>
          <p:nvPr/>
        </p:nvSpPr>
        <p:spPr>
          <a:xfrm>
            <a:off x="5760000" y="2496240"/>
            <a:ext cx="3137040" cy="15357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Find winner by checking rows, columns and diagonal spaces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hlinkClick r:id="rId3"/>
              </a:rPr>
              <a:t>CodePen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3" dur="indefinite" restart="never" nodeType="tmRoot">
          <p:childTnLst>
            <p:seq>
              <p:cTn id="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extShape 1"/>
          <p:cNvSpPr txBox="1"/>
          <p:nvPr/>
        </p:nvSpPr>
        <p:spPr>
          <a:xfrm>
            <a:off x="575640" y="6007680"/>
            <a:ext cx="7992360" cy="801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Create a results div and add results to the div 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1"/>
              </a:rPr>
              <a:t>CodePen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0" name="Google Shape;372;p60" descr=""/>
          <p:cNvPicPr/>
          <p:nvPr/>
        </p:nvPicPr>
        <p:blipFill>
          <a:blip r:embed="rId2"/>
          <a:stretch/>
        </p:blipFill>
        <p:spPr>
          <a:xfrm>
            <a:off x="219240" y="1795320"/>
            <a:ext cx="6964560" cy="402840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  <p:pic>
        <p:nvPicPr>
          <p:cNvPr id="361" name="Google Shape;373;p60" descr=""/>
          <p:cNvPicPr/>
          <p:nvPr/>
        </p:nvPicPr>
        <p:blipFill>
          <a:blip r:embed="rId3"/>
          <a:stretch/>
        </p:blipFill>
        <p:spPr>
          <a:xfrm>
            <a:off x="219240" y="335160"/>
            <a:ext cx="4226040" cy="127584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</p:spTree>
  </p:cSld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extShape 1"/>
          <p:cNvSpPr txBox="1"/>
          <p:nvPr/>
        </p:nvSpPr>
        <p:spPr>
          <a:xfrm>
            <a:off x="64800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Solution – Magic Number 15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3" name="" descr=""/>
          <p:cNvPicPr/>
          <p:nvPr/>
        </p:nvPicPr>
        <p:blipFill>
          <a:blip r:embed="rId1"/>
          <a:stretch/>
        </p:blipFill>
        <p:spPr>
          <a:xfrm>
            <a:off x="5112000" y="1512000"/>
            <a:ext cx="3960000" cy="5178240"/>
          </a:xfrm>
          <a:prstGeom prst="rect">
            <a:avLst/>
          </a:prstGeom>
          <a:ln>
            <a:noFill/>
          </a:ln>
        </p:spPr>
      </p:pic>
      <p:sp>
        <p:nvSpPr>
          <p:cNvPr id="364" name="TextShape 2"/>
          <p:cNvSpPr txBox="1"/>
          <p:nvPr/>
        </p:nvSpPr>
        <p:spPr>
          <a:xfrm>
            <a:off x="1440000" y="5550120"/>
            <a:ext cx="24480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2"/>
              </a:rPr>
              <a:t>Codepen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5" name="" descr=""/>
          <p:cNvPicPr/>
          <p:nvPr/>
        </p:nvPicPr>
        <p:blipFill>
          <a:blip r:embed="rId3"/>
          <a:stretch/>
        </p:blipFill>
        <p:spPr>
          <a:xfrm>
            <a:off x="2880000" y="2521440"/>
            <a:ext cx="2198160" cy="2086920"/>
          </a:xfrm>
          <a:prstGeom prst="rect">
            <a:avLst/>
          </a:prstGeom>
          <a:ln>
            <a:noFill/>
          </a:ln>
        </p:spPr>
      </p:pic>
      <p:pic>
        <p:nvPicPr>
          <p:cNvPr id="366" name="" descr=""/>
          <p:cNvPicPr/>
          <p:nvPr/>
        </p:nvPicPr>
        <p:blipFill>
          <a:blip r:embed="rId4"/>
          <a:stretch/>
        </p:blipFill>
        <p:spPr>
          <a:xfrm>
            <a:off x="241200" y="1519200"/>
            <a:ext cx="2638800" cy="3808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Attach "data" to divs?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8" name="TextShape 2"/>
          <p:cNvSpPr txBox="1"/>
          <p:nvPr/>
        </p:nvSpPr>
        <p:spPr>
          <a:xfrm>
            <a:off x="4204080" y="1741680"/>
            <a:ext cx="447804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Wouldn't it be nicer if we could operate on numbers instead of string ids?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But we can't have numeric IDs…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Is there some way to attach additional "data" to an element?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9" name="Google Shape;380;p61" descr=""/>
          <p:cNvPicPr/>
          <p:nvPr/>
        </p:nvPicPr>
        <p:blipFill>
          <a:blip r:embed="rId1"/>
          <a:stretch/>
        </p:blipFill>
        <p:spPr>
          <a:xfrm>
            <a:off x="501480" y="1560240"/>
            <a:ext cx="3381120" cy="4623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TextShape 1"/>
          <p:cNvSpPr txBox="1"/>
          <p:nvPr/>
        </p:nvSpPr>
        <p:spPr>
          <a:xfrm>
            <a:off x="557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Data attributes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1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You can assign special </a:t>
            </a:r>
            <a:r>
              <a:rPr b="0" lang="en-US" sz="22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1"/>
              </a:rPr>
              <a:t>data-* attributes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to HTML elements to give associate additional data with the element.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data-</a:t>
            </a:r>
            <a:r>
              <a:rPr b="1" i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your-name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="</a:t>
            </a:r>
            <a:r>
              <a:rPr b="1" i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Your Value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"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2" name="Google Shape;387;p62" descr=""/>
          <p:cNvPicPr/>
          <p:nvPr/>
        </p:nvPicPr>
        <p:blipFill>
          <a:blip r:embed="rId2"/>
          <a:srcRect l="21215" t="0" r="0" b="0"/>
          <a:stretch/>
        </p:blipFill>
        <p:spPr>
          <a:xfrm>
            <a:off x="933840" y="3372840"/>
            <a:ext cx="4106160" cy="2891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Data attributes in JavaScript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4" name="TextShape 2"/>
          <p:cNvSpPr txBox="1"/>
          <p:nvPr/>
        </p:nvSpPr>
        <p:spPr>
          <a:xfrm>
            <a:off x="782640" y="1560240"/>
            <a:ext cx="7578360" cy="12189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You can access your custom-defined data attributes via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dataset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object on the DOM object: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5" name="Google Shape;394;p63" descr=""/>
          <p:cNvPicPr/>
          <p:nvPr/>
        </p:nvPicPr>
        <p:blipFill>
          <a:blip r:embed="rId1"/>
          <a:stretch/>
        </p:blipFill>
        <p:spPr>
          <a:xfrm>
            <a:off x="951120" y="2779560"/>
            <a:ext cx="6390720" cy="1727640"/>
          </a:xfrm>
          <a:prstGeom prst="rect">
            <a:avLst/>
          </a:prstGeom>
          <a:ln>
            <a:noFill/>
          </a:ln>
        </p:spPr>
      </p:pic>
      <p:sp>
        <p:nvSpPr>
          <p:cNvPr id="376" name="TextShape 3"/>
          <p:cNvSpPr txBox="1"/>
          <p:nvPr/>
        </p:nvSpPr>
        <p:spPr>
          <a:xfrm>
            <a:off x="386640" y="4812840"/>
            <a:ext cx="8370360" cy="12189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679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Dash-separated words turn to camel case, e.g. 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data-index-number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in HTML is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dataset.indexNumber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in JS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679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Aside: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Data attributes are returned as strings, but you can cast them to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Number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via </a:t>
            </a:r>
            <a:r>
              <a:rPr b="0" lang="en-US" sz="22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2"/>
              </a:rPr>
              <a:t>parseInt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3" dur="indefinite" restart="never" nodeType="tmRoot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Data attributes in CSS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8" name="TextShape 2"/>
          <p:cNvSpPr txBox="1"/>
          <p:nvPr/>
        </p:nvSpPr>
        <p:spPr>
          <a:xfrm>
            <a:off x="782640" y="1560240"/>
            <a:ext cx="7578360" cy="12189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You can also style data attributes in CSS: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[data-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variable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-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name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]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or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[data-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variable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-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name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='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value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']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or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
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element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[data-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variable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-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name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]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etc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9" name="Google Shape;402;p64" descr=""/>
          <p:cNvPicPr/>
          <p:nvPr/>
        </p:nvPicPr>
        <p:blipFill>
          <a:blip r:embed="rId1"/>
          <a:stretch/>
        </p:blipFill>
        <p:spPr>
          <a:xfrm>
            <a:off x="858960" y="3672000"/>
            <a:ext cx="4179600" cy="2514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5" dur="indefinite" restart="never" nodeType="tmRoot">
          <p:childTnLst>
            <p:seq>
              <p:cTn id="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408;p65" descr=""/>
          <p:cNvPicPr/>
          <p:nvPr/>
        </p:nvPicPr>
        <p:blipFill>
          <a:blip r:embed="rId1"/>
          <a:stretch/>
        </p:blipFill>
        <p:spPr>
          <a:xfrm>
            <a:off x="152280" y="152280"/>
            <a:ext cx="4339800" cy="5338800"/>
          </a:xfrm>
          <a:prstGeom prst="rect">
            <a:avLst/>
          </a:prstGeom>
          <a:ln>
            <a:noFill/>
          </a:ln>
        </p:spPr>
      </p:pic>
      <p:pic>
        <p:nvPicPr>
          <p:cNvPr id="381" name="Google Shape;409;p65" descr=""/>
          <p:cNvPicPr/>
          <p:nvPr/>
        </p:nvPicPr>
        <p:blipFill>
          <a:blip r:embed="rId2"/>
          <a:srcRect l="0" t="46389" r="22192" b="42511"/>
          <a:stretch/>
        </p:blipFill>
        <p:spPr>
          <a:xfrm>
            <a:off x="152280" y="5725440"/>
            <a:ext cx="6912360" cy="831960"/>
          </a:xfrm>
          <a:prstGeom prst="rect">
            <a:avLst/>
          </a:prstGeom>
          <a:ln>
            <a:noFill/>
          </a:ln>
        </p:spPr>
      </p:pic>
      <p:sp>
        <p:nvSpPr>
          <p:cNvPr id="382" name="TextShape 1"/>
          <p:cNvSpPr txBox="1"/>
          <p:nvPr/>
        </p:nvSpPr>
        <p:spPr>
          <a:xfrm>
            <a:off x="5040000" y="2304000"/>
            <a:ext cx="30960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3"/>
              </a:rPr>
              <a:t>Final Solution Codepen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7" dur="indefinite" restart="never" nodeType="tmRoot">
          <p:childTnLst>
            <p:seq>
              <p:cTn id="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Events in JavaScript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TextShape 2"/>
          <p:cNvSpPr txBox="1"/>
          <p:nvPr/>
        </p:nvSpPr>
        <p:spPr>
          <a:xfrm>
            <a:off x="782640" y="1560240"/>
            <a:ext cx="7578360" cy="10339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If you put a "click" event listener on an element, what happens if the user clicks a </a:t>
            </a:r>
            <a:r>
              <a:rPr b="0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child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of that element?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3" name="Google Shape;80;p17" descr=""/>
          <p:cNvPicPr/>
          <p:nvPr/>
        </p:nvPicPr>
        <p:blipFill>
          <a:blip r:embed="rId1"/>
          <a:srcRect l="0" t="0" r="11004" b="0"/>
          <a:stretch/>
        </p:blipFill>
        <p:spPr>
          <a:xfrm>
            <a:off x="225000" y="2868120"/>
            <a:ext cx="8594640" cy="117252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  <p:pic>
        <p:nvPicPr>
          <p:cNvPr id="194" name="Google Shape;81;p17" descr=""/>
          <p:cNvPicPr/>
          <p:nvPr/>
        </p:nvPicPr>
        <p:blipFill>
          <a:blip r:embed="rId2"/>
          <a:stretch/>
        </p:blipFill>
        <p:spPr>
          <a:xfrm>
            <a:off x="225000" y="5504760"/>
            <a:ext cx="8770320" cy="91980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  <p:pic>
        <p:nvPicPr>
          <p:cNvPr id="195" name="Google Shape;82;p17" descr=""/>
          <p:cNvPicPr/>
          <p:nvPr/>
        </p:nvPicPr>
        <p:blipFill>
          <a:blip r:embed="rId3"/>
          <a:stretch/>
        </p:blipFill>
        <p:spPr>
          <a:xfrm>
            <a:off x="225000" y="4217040"/>
            <a:ext cx="7732800" cy="111060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Understanding the DOM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9" dur="indefinite" restart="never" nodeType="tmRoot">
          <p:childTnLst>
            <p:seq>
              <p:cTn id="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DOM Nodes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5" name="TextShape 2"/>
          <p:cNvSpPr txBox="1"/>
          <p:nvPr/>
        </p:nvSpPr>
        <p:spPr>
          <a:xfrm>
            <a:off x="782640" y="1618200"/>
            <a:ext cx="7578360" cy="1260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If the DOM is a tree composed of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1"/>
              </a:rPr>
              <a:t>Node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s…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Q: Does that mean a Node in the DOM has child pointers like the trees?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6" name="Google Shape;421;p67" descr=""/>
          <p:cNvPicPr/>
          <p:nvPr/>
        </p:nvPicPr>
        <p:blipFill>
          <a:blip r:embed="rId2"/>
          <a:stretch/>
        </p:blipFill>
        <p:spPr>
          <a:xfrm>
            <a:off x="2352960" y="3830400"/>
            <a:ext cx="4248360" cy="2526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1" dur="indefinite" restart="never" nodeType="tmRoot">
          <p:childTnLst>
            <p:seq>
              <p:cTn id="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DOM Nodes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8" name="TextShape 2"/>
          <p:cNvSpPr txBox="1"/>
          <p:nvPr/>
        </p:nvSpPr>
        <p:spPr>
          <a:xfrm>
            <a:off x="782640" y="1618200"/>
            <a:ext cx="7578360" cy="1260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If the DOM is a tree composed of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1"/>
              </a:rPr>
              <a:t>Node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s…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Q: Does that mean a Node in the DOM has child pointers like the trees?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9" name="Google Shape;421;p67" descr=""/>
          <p:cNvPicPr/>
          <p:nvPr/>
        </p:nvPicPr>
        <p:blipFill>
          <a:blip r:embed="rId2"/>
          <a:stretch/>
        </p:blipFill>
        <p:spPr>
          <a:xfrm>
            <a:off x="2352960" y="3830400"/>
            <a:ext cx="4248360" cy="2526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3" dur="indefinite" restart="never" nodeType="tmRoot">
          <p:childTnLst>
            <p:seq>
              <p:cTn id="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extShape 1"/>
          <p:cNvSpPr txBox="1"/>
          <p:nvPr/>
        </p:nvSpPr>
        <p:spPr>
          <a:xfrm>
            <a:off x="576000" y="31680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Node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 properties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391" name="Table 2"/>
          <p:cNvGraphicFramePr/>
          <p:nvPr/>
        </p:nvGraphicFramePr>
        <p:xfrm>
          <a:off x="375120" y="1652400"/>
          <a:ext cx="8511840" cy="2118600"/>
        </p:xfrm>
        <a:graphic>
          <a:graphicData uri="http://schemas.openxmlformats.org/drawingml/2006/table">
            <a:tbl>
              <a:tblPr/>
              <a:tblGrid>
                <a:gridCol w="2322000"/>
                <a:gridCol w="6190200"/>
              </a:tblGrid>
              <a:tr h="435240"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Property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ffc2cc">
                        <a:alpha val="70000"/>
                      </a:srgbClr>
                    </a:solidFill>
                  </a:tcPr>
                </a:tc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Description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ffc2cc">
                        <a:alpha val="70000"/>
                      </a:srgbClr>
                    </a:solidFill>
                  </a:tcPr>
                </a:tc>
              </a:tr>
              <a:tr h="813240">
                <a:tc>
                  <a:txBody>
                    <a:bodyPr lIns="28440" rIns="28440" tIns="28440" bIns="28440" anchor="ctr"/>
                    <a:p>
                      <a:pPr algn="ctr"/>
                      <a:r>
                        <a:rPr b="0" lang="en-US" sz="2400" spc="-1" strike="noStrike">
                          <a:solidFill>
                            <a:srgbClr val="434343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onsolas"/>
                        </a:rPr>
                        <a:t>textContent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 lIns="28440" rIns="28440" tIns="28440" bIns="2844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The text content of a node and its descendants.</a:t>
                      </a: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
</a:t>
                      </a: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(This property is writeable)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fff2cc"/>
                    </a:solidFill>
                  </a:tcPr>
                </a:tc>
              </a:tr>
              <a:tr h="435240"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434343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onsolas"/>
                        </a:rPr>
                        <a:t>childNodes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8440" rIns="28440" tIns="28440" bIns="2844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An array of this node's children (empty if a leaf)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35240">
                <a:tc>
                  <a:txBody>
                    <a:bodyPr lIns="28440" rIns="28440" tIns="28440" bIns="284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434343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文泉驛微米黑"/>
                          <a:ea typeface="Consolas"/>
                        </a:rPr>
                        <a:t>parentNode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8440" rIns="28440" tIns="28440" bIns="2844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A reference to this node's parent Node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92" name="TextShape 3"/>
          <p:cNvSpPr txBox="1"/>
          <p:nvPr/>
        </p:nvSpPr>
        <p:spPr>
          <a:xfrm>
            <a:off x="405000" y="4083840"/>
            <a:ext cx="4171680" cy="26215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&lt;body&gt;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	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&lt;h1&gt;My favorites&lt;/h1&gt;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	</a:t>
            </a:r>
            <a:r>
              <a:rPr b="1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&lt;section&gt;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	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	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&lt;p&gt;Strawberries&lt;/p&gt;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	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	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&lt;p&gt;Chocolate&lt;/p&gt;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	</a:t>
            </a:r>
            <a:r>
              <a:rPr b="1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&lt;/section&gt;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&lt;/body&gt;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3" name="CustomShape 4"/>
          <p:cNvSpPr/>
          <p:nvPr/>
        </p:nvSpPr>
        <p:spPr>
          <a:xfrm>
            <a:off x="4325760" y="4190040"/>
            <a:ext cx="4385520" cy="2515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What's the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parentNode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of </a:t>
            </a:r>
            <a:r>
              <a:rPr b="1" lang="en-US" sz="24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&lt;section&gt;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85" dur="indefinite" restart="never" nodeType="tmRoot">
          <p:childTnLst>
            <p:seq>
              <p:cTn id="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parentNode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395" name="TextShape 2"/>
          <p:cNvSpPr txBox="1"/>
          <p:nvPr/>
        </p:nvSpPr>
        <p:spPr>
          <a:xfrm>
            <a:off x="782640" y="3650040"/>
            <a:ext cx="4171680" cy="26215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&lt;body&gt;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	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&lt;h1&gt;My favorites&lt;/h1&gt;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	</a:t>
            </a:r>
            <a:r>
              <a:rPr b="1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&lt;section&gt;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	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	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&lt;p&gt;Strawberries&lt;/p&gt;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	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	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&lt;p&gt;Chocolate&lt;/p&gt;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	</a:t>
            </a:r>
            <a:r>
              <a:rPr b="1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&lt;/section&gt;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&lt;/body&gt;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96" name="Google Shape;443;p70" descr=""/>
          <p:cNvPicPr/>
          <p:nvPr/>
        </p:nvPicPr>
        <p:blipFill>
          <a:blip r:embed="rId1"/>
          <a:stretch/>
        </p:blipFill>
        <p:spPr>
          <a:xfrm>
            <a:off x="782640" y="1745280"/>
            <a:ext cx="5981400" cy="154260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  <p:sp>
        <p:nvSpPr>
          <p:cNvPr id="397" name="CustomShape 3"/>
          <p:cNvSpPr/>
          <p:nvPr/>
        </p:nvSpPr>
        <p:spPr>
          <a:xfrm>
            <a:off x="4694760" y="3923280"/>
            <a:ext cx="3873240" cy="2515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The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parentNode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of </a:t>
            </a:r>
            <a:r>
              <a:rPr b="1" lang="en-US" sz="24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&lt;section&gt;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is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&lt;body&gt;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What are the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childNodes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of </a:t>
            </a:r>
            <a:r>
              <a:rPr b="1" lang="en-US" sz="24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&lt;section&gt;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87" dur="indefinite" restart="never" nodeType="tmRoot">
          <p:childTnLst>
            <p:seq>
              <p:cTn id="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childNodes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pic>
        <p:nvPicPr>
          <p:cNvPr id="399" name="Google Shape;450;p71" descr=""/>
          <p:cNvPicPr/>
          <p:nvPr/>
        </p:nvPicPr>
        <p:blipFill>
          <a:blip r:embed="rId1"/>
          <a:stretch/>
        </p:blipFill>
        <p:spPr>
          <a:xfrm>
            <a:off x="565920" y="1680840"/>
            <a:ext cx="6248160" cy="232380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  <p:sp>
        <p:nvSpPr>
          <p:cNvPr id="400" name="TextShape 2"/>
          <p:cNvSpPr txBox="1"/>
          <p:nvPr/>
        </p:nvSpPr>
        <p:spPr>
          <a:xfrm>
            <a:off x="554040" y="4104000"/>
            <a:ext cx="4171680" cy="26215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&lt;body&gt;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	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&lt;h1&gt;My favorites&lt;/h1&gt;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	</a:t>
            </a:r>
            <a:r>
              <a:rPr b="1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&lt;section&gt;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	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	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&lt;p&gt;Strawberries&lt;/p&gt;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	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	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&lt;p&gt;Chocolate&lt;/p&gt;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	</a:t>
            </a:r>
            <a:r>
              <a:rPr b="1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&lt;/section&gt;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&lt;/body&gt;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1" name="CustomShape 3"/>
          <p:cNvSpPr/>
          <p:nvPr/>
        </p:nvSpPr>
        <p:spPr>
          <a:xfrm>
            <a:off x="6050880" y="2202120"/>
            <a:ext cx="3831120" cy="1280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???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2" name="CustomShape 4"/>
          <p:cNvSpPr/>
          <p:nvPr/>
        </p:nvSpPr>
        <p:spPr>
          <a:xfrm>
            <a:off x="5034240" y="4418280"/>
            <a:ext cx="3479040" cy="177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Why does </a:t>
            </a:r>
            <a:r>
              <a:rPr b="0" lang="en-US" sz="28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section</a:t>
            </a:r>
            <a:r>
              <a:rPr b="0" lang="en-US" sz="2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have 5 children, not 2?!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89" dur="indefinite" restart="never" nodeType="tmRoot">
          <p:childTnLst>
            <p:seq>
              <p:cTn id="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TextNode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4" name="TextShape 2"/>
          <p:cNvSpPr txBox="1"/>
          <p:nvPr/>
        </p:nvSpPr>
        <p:spPr>
          <a:xfrm>
            <a:off x="782640" y="1560240"/>
            <a:ext cx="7578360" cy="1077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In addition to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1"/>
              </a:rPr>
              <a:t>Element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nodes, the DOM also contains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2"/>
              </a:rPr>
              <a:t>Text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nodes. All text present in the HTML,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including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whitespace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, is contained in a text node: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5" name="TextShape 3"/>
          <p:cNvSpPr txBox="1"/>
          <p:nvPr/>
        </p:nvSpPr>
        <p:spPr>
          <a:xfrm>
            <a:off x="782640" y="3097440"/>
            <a:ext cx="4171680" cy="26215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&lt;body&gt;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	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&lt;h1&gt;My favorites&lt;/h1&gt;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	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&lt;section&gt;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	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	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&lt;p&gt;Strawberries&lt;/p&gt;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	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	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&lt;p&gt;Chocolate&lt;/p&gt;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	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&lt;/section&gt;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&lt;/body&gt;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1" dur="indefinite" restart="never" nodeType="tmRoot">
          <p:childTnLst>
            <p:seq>
              <p:cTn id="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TextNode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7" name="TextShape 2"/>
          <p:cNvSpPr txBox="1"/>
          <p:nvPr/>
        </p:nvSpPr>
        <p:spPr>
          <a:xfrm>
            <a:off x="782640" y="1560240"/>
            <a:ext cx="7578360" cy="1077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In addition to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1"/>
              </a:rPr>
              <a:t>Element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nodes, the DOM also contains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2"/>
              </a:rPr>
              <a:t>Text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nodes. All text present in the HTML,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including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whitespace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, is contained in a text node: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8" name="TextShape 3"/>
          <p:cNvSpPr txBox="1"/>
          <p:nvPr/>
        </p:nvSpPr>
        <p:spPr>
          <a:xfrm>
            <a:off x="782640" y="3097440"/>
            <a:ext cx="4171680" cy="26215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&lt;body&gt;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	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&lt;h1&gt;My favorites&lt;/h1&gt;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	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&lt;section&gt;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	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	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&lt;p&gt;Strawberries&lt;/p&gt;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	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	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&lt;p&gt;Chocolate&lt;/p&gt;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	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&lt;/section&gt;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&lt;/body&gt;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3" dur="indefinite" restart="never" nodeType="tmRoot">
          <p:childTnLst>
            <p:seq>
              <p:cTn id="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DOM and Text nodes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0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The DOM is composed of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  <a:hlinkClick r:id="rId1"/>
              </a:rPr>
              <a:t>Node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s, and there are several subtypes of 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  <a:hlinkClick r:id="rId2"/>
              </a:rPr>
              <a:t>Node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  <a:hlinkClick r:id="rId3"/>
              </a:rPr>
              <a:t>Element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: HTML (or SVG) elements in the DOM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  <a:hlinkClick r:id="rId4"/>
              </a:rPr>
              <a:t>Text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: Text content in the DOM, including whitespace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  <a:hlinkClick r:id="rId5"/>
              </a:rPr>
              <a:t>Text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nodes cannot contain children (are always leafs)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  <a:hlinkClick r:id="rId6"/>
              </a:rPr>
              <a:t>Comment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: HTML comments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hlinkClick r:id="rId7"/>
              </a:rPr>
              <a:t>more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The type of a node is stored in the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  <a:hlinkClick r:id="rId8"/>
              </a:rPr>
              <a:t>nodeType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property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5" dur="indefinite" restart="never" nodeType="tmRoot">
          <p:childTnLst>
            <p:seq>
              <p:cTn id="9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Traversing the DOM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412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Q: How would we print out all nodes in the DOM?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</p:spTree>
  </p:cSld>
  <p:timing>
    <p:tnLst>
      <p:par>
        <p:cTn id="97" dur="indefinite" restart="never" nodeType="tmRoot">
          <p:childTnLst>
            <p:seq>
              <p:cTn id="9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Events in JavaScript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TextShape 2"/>
          <p:cNvSpPr txBox="1"/>
          <p:nvPr/>
        </p:nvSpPr>
        <p:spPr>
          <a:xfrm>
            <a:off x="782640" y="1560240"/>
            <a:ext cx="7578360" cy="10339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Example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: If you click on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&lt;img&gt;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, will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toggleVisibility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function fire? 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1"/>
              </a:rPr>
              <a:t>CodePen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8" name="Google Shape;89;p18" descr=""/>
          <p:cNvPicPr/>
          <p:nvPr/>
        </p:nvPicPr>
        <p:blipFill>
          <a:blip r:embed="rId2"/>
          <a:srcRect l="0" t="0" r="11004" b="0"/>
          <a:stretch/>
        </p:blipFill>
        <p:spPr>
          <a:xfrm>
            <a:off x="225000" y="2868120"/>
            <a:ext cx="8594640" cy="117252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  <p:pic>
        <p:nvPicPr>
          <p:cNvPr id="199" name="Google Shape;90;p18" descr=""/>
          <p:cNvPicPr/>
          <p:nvPr/>
        </p:nvPicPr>
        <p:blipFill>
          <a:blip r:embed="rId3"/>
          <a:stretch/>
        </p:blipFill>
        <p:spPr>
          <a:xfrm>
            <a:off x="225000" y="5504760"/>
            <a:ext cx="8770320" cy="91980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  <p:pic>
        <p:nvPicPr>
          <p:cNvPr id="200" name="Google Shape;91;p18" descr=""/>
          <p:cNvPicPr/>
          <p:nvPr/>
        </p:nvPicPr>
        <p:blipFill>
          <a:blip r:embed="rId4"/>
          <a:stretch/>
        </p:blipFill>
        <p:spPr>
          <a:xfrm>
            <a:off x="225000" y="4217040"/>
            <a:ext cx="7732800" cy="111060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What's the point?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414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I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f we have document.querySelector that lets us get elements in the DOM…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And if we can change the HTML as necessary to add classes/ids/elements/etc to select the right things…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Q: When would we ever want to traverse the DOM?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9" dur="indefinite" restart="never" nodeType="tmRoot">
          <p:childTnLst>
            <p:seq>
              <p:cTn id="10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Browser extensions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pic>
        <p:nvPicPr>
          <p:cNvPr id="416" name="Google Shape;511;p66" descr=""/>
          <p:cNvPicPr/>
          <p:nvPr/>
        </p:nvPicPr>
        <p:blipFill>
          <a:blip r:embed="rId1"/>
          <a:stretch/>
        </p:blipFill>
        <p:spPr>
          <a:xfrm>
            <a:off x="864000" y="2880000"/>
            <a:ext cx="5760000" cy="3607200"/>
          </a:xfrm>
          <a:prstGeom prst="rect">
            <a:avLst/>
          </a:prstGeom>
          <a:ln w="19080">
            <a:solidFill>
              <a:srgbClr val="595959"/>
            </a:solidFill>
            <a:round/>
          </a:ln>
        </p:spPr>
      </p:pic>
      <p:sp>
        <p:nvSpPr>
          <p:cNvPr id="417" name="TextShape 2"/>
          <p:cNvSpPr txBox="1"/>
          <p:nvPr/>
        </p:nvSpPr>
        <p:spPr>
          <a:xfrm>
            <a:off x="792000" y="1440000"/>
            <a:ext cx="7578360" cy="15505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Add-on that extends the functionality of the browser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 piece of JavaScript that is injected into the webpage before or after it has loaded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418" name="CustomShape 3"/>
          <p:cNvSpPr/>
          <p:nvPr/>
        </p:nvSpPr>
        <p:spPr>
          <a:xfrm>
            <a:off x="6624000" y="3816000"/>
            <a:ext cx="966240" cy="360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419" name="Google Shape;515;p66" descr=""/>
          <p:cNvPicPr/>
          <p:nvPr/>
        </p:nvPicPr>
        <p:blipFill>
          <a:blip r:embed="rId2"/>
          <a:stretch/>
        </p:blipFill>
        <p:spPr>
          <a:xfrm>
            <a:off x="7488000" y="3816000"/>
            <a:ext cx="1388160" cy="1388160"/>
          </a:xfrm>
          <a:prstGeom prst="rect">
            <a:avLst/>
          </a:prstGeom>
          <a:ln>
            <a:noFill/>
          </a:ln>
        </p:spPr>
      </p:pic>
      <p:pic>
        <p:nvPicPr>
          <p:cNvPr id="420" name="" descr=""/>
          <p:cNvPicPr/>
          <p:nvPr/>
        </p:nvPicPr>
        <p:blipFill>
          <a:blip r:embed="rId3"/>
          <a:stretch/>
        </p:blipFill>
        <p:spPr>
          <a:xfrm>
            <a:off x="917280" y="3355920"/>
            <a:ext cx="5634720" cy="2980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1" dur="indefinite" restart="never" nodeType="tmRoot">
          <p:childTnLst>
            <p:seq>
              <p:cTn id="10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Content scripts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422" name="TextShape 2"/>
          <p:cNvSpPr txBox="1"/>
          <p:nvPr/>
        </p:nvSpPr>
        <p:spPr>
          <a:xfrm>
            <a:off x="782640" y="1560240"/>
            <a:ext cx="7578360" cy="15505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 type of extension that runs in the context of a web browser, meaning it can access the DOM of the page on which it's loaded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Concept is the same in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1"/>
              </a:rPr>
              <a:t>Chrome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,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2"/>
              </a:rPr>
              <a:t>Firefox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, probably other browsers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Usually composed of: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marL="457200" indent="-3679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manifest.json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: Contains title, settings, etc for the script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marL="457200" indent="-3679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page.js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: The extension file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 are using a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content script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in HW2, Part 2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</p:spTree>
  </p:cSld>
  <p:timing>
    <p:tnLst>
      <p:par>
        <p:cTn id="103" dur="indefinite" restart="never" nodeType="tmRoot">
          <p:childTnLst>
            <p:seq>
              <p:cTn id="10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Example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manifest.json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424" name="CustomShape 2"/>
          <p:cNvSpPr/>
          <p:nvPr/>
        </p:nvSpPr>
        <p:spPr>
          <a:xfrm>
            <a:off x="893160" y="1575720"/>
            <a:ext cx="5172120" cy="4972320"/>
          </a:xfrm>
          <a:prstGeom prst="rect">
            <a:avLst/>
          </a:prstGeom>
          <a:noFill/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{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"name": "Empty Chrome Extension",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"version": "1.0",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"description": "",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"content_scripts": [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 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{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   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"matches": ["&lt;all_urls&gt;"],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   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"js": ["page.js"]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 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}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],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"icons": {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 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"16": "pizza.png",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 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"48": "pizza.png",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 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"128": "pizza.png"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},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"manifest_version": 2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}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05" dur="indefinite" restart="never" nodeType="tmRoot">
          <p:childTnLst>
            <p:seq>
              <p:cTn id="10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Example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page.js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pic>
        <p:nvPicPr>
          <p:cNvPr id="426" name="Google Shape;533;p69" descr=""/>
          <p:cNvPicPr/>
          <p:nvPr/>
        </p:nvPicPr>
        <p:blipFill>
          <a:blip r:embed="rId1"/>
          <a:stretch/>
        </p:blipFill>
        <p:spPr>
          <a:xfrm>
            <a:off x="152280" y="1763640"/>
            <a:ext cx="8838720" cy="429804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</p:spTree>
  </p:cSld>
  <p:timing>
    <p:tnLst>
      <p:par>
        <p:cTn id="107" dur="indefinite" restart="never" nodeType="tmRoot">
          <p:childTnLst>
            <p:seq>
              <p:cTn id="10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Result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428" name="TextShape 2"/>
          <p:cNvSpPr txBox="1"/>
          <p:nvPr/>
        </p:nvSpPr>
        <p:spPr>
          <a:xfrm>
            <a:off x="782640" y="1560240"/>
            <a:ext cx="7578360" cy="1176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When this extension is loaded, the console message appears in the Web Inspector for every page: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pic>
        <p:nvPicPr>
          <p:cNvPr id="429" name="Google Shape;540;p70" descr=""/>
          <p:cNvPicPr/>
          <p:nvPr/>
        </p:nvPicPr>
        <p:blipFill>
          <a:blip r:embed="rId1"/>
          <a:srcRect l="0" t="23913" r="0" b="0"/>
          <a:stretch/>
        </p:blipFill>
        <p:spPr>
          <a:xfrm>
            <a:off x="463320" y="2970000"/>
            <a:ext cx="8083800" cy="321876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</p:spTree>
  </p:cSld>
  <p:timing>
    <p:tnLst>
      <p:par>
        <p:cTn id="109" dur="indefinite" restart="never" nodeType="tmRoot">
          <p:childTnLst>
            <p:seq>
              <p:cTn id="1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TextShape 1"/>
          <p:cNvSpPr txBox="1"/>
          <p:nvPr/>
        </p:nvSpPr>
        <p:spPr>
          <a:xfrm>
            <a:off x="490320" y="600120"/>
            <a:ext cx="6367320" cy="545400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Hacks and Mischief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</p:spTree>
  </p:cSld>
  <p:timing>
    <p:tnLst>
      <p:par>
        <p:cTn id="111" dur="indefinite" restart="never" nodeType="tmRoot">
          <p:childTnLst>
            <p:seq>
              <p:cTn id="1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Example: Egghead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2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hlinkClick r:id="rId1"/>
              </a:rPr>
              <a:t>Dan Abromov's Redux videos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33" name="Google Shape;552;p72" descr=""/>
          <p:cNvPicPr/>
          <p:nvPr/>
        </p:nvPicPr>
        <p:blipFill>
          <a:blip r:embed="rId2"/>
          <a:stretch/>
        </p:blipFill>
        <p:spPr>
          <a:xfrm>
            <a:off x="2333520" y="2406600"/>
            <a:ext cx="4476240" cy="2285640"/>
          </a:xfrm>
          <a:prstGeom prst="rect">
            <a:avLst/>
          </a:prstGeom>
          <a:ln>
            <a:noFill/>
          </a:ln>
        </p:spPr>
      </p:pic>
      <p:pic>
        <p:nvPicPr>
          <p:cNvPr id="434" name="Google Shape;553;p72" descr=""/>
          <p:cNvPicPr/>
          <p:nvPr/>
        </p:nvPicPr>
        <p:blipFill>
          <a:blip r:embed="rId3"/>
          <a:stretch/>
        </p:blipFill>
        <p:spPr>
          <a:xfrm>
            <a:off x="2333520" y="4774320"/>
            <a:ext cx="4245840" cy="1947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3" dur="indefinite" restart="never" nodeType="tmRoot">
          <p:childTnLst>
            <p:seq>
              <p:cTn id="1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Example: Egghead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pic>
        <p:nvPicPr>
          <p:cNvPr id="436" name="Google Shape;559;p73" descr=""/>
          <p:cNvPicPr/>
          <p:nvPr/>
        </p:nvPicPr>
        <p:blipFill>
          <a:blip r:embed="rId1"/>
          <a:stretch/>
        </p:blipFill>
        <p:spPr>
          <a:xfrm>
            <a:off x="89280" y="1584000"/>
            <a:ext cx="8838720" cy="282312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  <p:sp>
        <p:nvSpPr>
          <p:cNvPr id="437" name="TextShape 2"/>
          <p:cNvSpPr txBox="1"/>
          <p:nvPr/>
        </p:nvSpPr>
        <p:spPr>
          <a:xfrm>
            <a:off x="576000" y="4843800"/>
            <a:ext cx="7860240" cy="1276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 can access the DOM via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querySelector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in the Web Inspector. Useful for debugging, and for speeding up videos.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(</a:t>
            </a:r>
            <a:r>
              <a:rPr b="0" lang="en-US" sz="22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2"/>
              </a:rPr>
              <a:t>MDN for </a:t>
            </a:r>
            <a:r>
              <a:rPr b="0" lang="en-US" sz="22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3"/>
              </a:rPr>
              <a:t>playbackRate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15" dur="indefinite" restart="never" nodeType="tmRoot">
          <p:childTnLst>
            <p:seq>
              <p:cTn id="1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Example: Quora signin wall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439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hlinkClick r:id="rId1"/>
              </a:rPr>
              <a:t>https://www.quora.com/Why-is-learning-JavaScript-so-hard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40" name="Google Shape;567;p74" descr=""/>
          <p:cNvPicPr/>
          <p:nvPr/>
        </p:nvPicPr>
        <p:blipFill>
          <a:blip r:embed="rId2"/>
          <a:stretch/>
        </p:blipFill>
        <p:spPr>
          <a:xfrm>
            <a:off x="2265480" y="2713680"/>
            <a:ext cx="4612680" cy="3601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7" dur="indefinite" restart="never" nodeType="tmRoot">
          <p:childTnLst>
            <p:seq>
              <p:cTn id="1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Events in JavaScript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" name="TextShape 2"/>
          <p:cNvSpPr txBox="1"/>
          <p:nvPr/>
        </p:nvSpPr>
        <p:spPr>
          <a:xfrm>
            <a:off x="782640" y="1560240"/>
            <a:ext cx="7578360" cy="10796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Yes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, a click event set on an element will fire if you click on a child of that element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3" name="Google Shape;98;p19" descr=""/>
          <p:cNvPicPr/>
          <p:nvPr/>
        </p:nvPicPr>
        <p:blipFill>
          <a:blip r:embed="rId1"/>
          <a:stretch/>
        </p:blipFill>
        <p:spPr>
          <a:xfrm>
            <a:off x="3777840" y="3035520"/>
            <a:ext cx="4824000" cy="50580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  <p:pic>
        <p:nvPicPr>
          <p:cNvPr id="204" name="Google Shape;99;p19" descr=""/>
          <p:cNvPicPr/>
          <p:nvPr/>
        </p:nvPicPr>
        <p:blipFill>
          <a:blip r:embed="rId2"/>
          <a:stretch/>
        </p:blipFill>
        <p:spPr>
          <a:xfrm>
            <a:off x="4099680" y="3047400"/>
            <a:ext cx="763200" cy="763200"/>
          </a:xfrm>
          <a:prstGeom prst="rect">
            <a:avLst/>
          </a:prstGeom>
          <a:ln>
            <a:noFill/>
          </a:ln>
        </p:spPr>
      </p:pic>
      <p:pic>
        <p:nvPicPr>
          <p:cNvPr id="205" name="Google Shape;100;p19" descr=""/>
          <p:cNvPicPr/>
          <p:nvPr/>
        </p:nvPicPr>
        <p:blipFill>
          <a:blip r:embed="rId3"/>
          <a:srcRect l="0" t="0" r="11004" b="0"/>
          <a:stretch/>
        </p:blipFill>
        <p:spPr>
          <a:xfrm>
            <a:off x="3746160" y="4608000"/>
            <a:ext cx="4749840" cy="64800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  <p:sp>
        <p:nvSpPr>
          <p:cNvPr id="206" name="CustomShape 3"/>
          <p:cNvSpPr/>
          <p:nvPr/>
        </p:nvSpPr>
        <p:spPr>
          <a:xfrm>
            <a:off x="782640" y="3047400"/>
            <a:ext cx="2727720" cy="264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If you put a click event listener on the </a:t>
            </a: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div</a:t>
            </a: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, and the user clicks on the </a:t>
            </a: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img</a:t>
            </a: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inside that </a:t>
            </a: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div</a:t>
            </a: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, then the event listener will still fire.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4"/>
              </a:rPr>
              <a:t>CodePen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572;p75" descr=""/>
          <p:cNvPicPr/>
          <p:nvPr/>
        </p:nvPicPr>
        <p:blipFill>
          <a:blip r:embed="rId1"/>
          <a:stretch/>
        </p:blipFill>
        <p:spPr>
          <a:xfrm>
            <a:off x="576000" y="720000"/>
            <a:ext cx="7958880" cy="5398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9" dur="indefinite" restart="never" nodeType="tmRoot">
          <p:childTnLst>
            <p:seq>
              <p:cTn id="1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577;p76" descr=""/>
          <p:cNvPicPr/>
          <p:nvPr/>
        </p:nvPicPr>
        <p:blipFill>
          <a:blip r:embed="rId1"/>
          <a:stretch/>
        </p:blipFill>
        <p:spPr>
          <a:xfrm>
            <a:off x="152280" y="435960"/>
            <a:ext cx="8838720" cy="1475280"/>
          </a:xfrm>
          <a:prstGeom prst="rect">
            <a:avLst/>
          </a:prstGeom>
          <a:ln>
            <a:noFill/>
          </a:ln>
        </p:spPr>
      </p:pic>
      <p:pic>
        <p:nvPicPr>
          <p:cNvPr id="443" name="Google Shape;578;p76" descr=""/>
          <p:cNvPicPr/>
          <p:nvPr/>
        </p:nvPicPr>
        <p:blipFill>
          <a:blip r:embed="rId2"/>
          <a:stretch/>
        </p:blipFill>
        <p:spPr>
          <a:xfrm>
            <a:off x="152280" y="2264400"/>
            <a:ext cx="8838720" cy="4232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1" dur="indefinite" restart="never" nodeType="tmRoot">
          <p:childTnLst>
            <p:seq>
              <p:cTn id="1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Quora Chrome Extension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445" name="TextShape 2"/>
          <p:cNvSpPr txBox="1"/>
          <p:nvPr/>
        </p:nvSpPr>
        <p:spPr>
          <a:xfrm>
            <a:off x="782640" y="1560240"/>
            <a:ext cx="7578360" cy="6087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You can make a Chrome extension to automate this: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pic>
        <p:nvPicPr>
          <p:cNvPr id="446" name="Google Shape;585;p77" descr=""/>
          <p:cNvPicPr/>
          <p:nvPr/>
        </p:nvPicPr>
        <p:blipFill>
          <a:blip r:embed="rId1"/>
          <a:stretch/>
        </p:blipFill>
        <p:spPr>
          <a:xfrm>
            <a:off x="152280" y="4371840"/>
            <a:ext cx="8838720" cy="151776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  <p:sp>
        <p:nvSpPr>
          <p:cNvPr id="447" name="TextShape 3"/>
          <p:cNvSpPr txBox="1"/>
          <p:nvPr/>
        </p:nvSpPr>
        <p:spPr>
          <a:xfrm>
            <a:off x="96840" y="3769920"/>
            <a:ext cx="7578360" cy="6087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page.js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48" name="Google Shape;587;p77" descr=""/>
          <p:cNvPicPr/>
          <p:nvPr/>
        </p:nvPicPr>
        <p:blipFill>
          <a:blip r:embed="rId2"/>
          <a:srcRect l="7975" t="31272" r="0" b="28305"/>
          <a:stretch/>
        </p:blipFill>
        <p:spPr>
          <a:xfrm>
            <a:off x="152280" y="2772720"/>
            <a:ext cx="4425480" cy="76320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  <p:sp>
        <p:nvSpPr>
          <p:cNvPr id="449" name="TextShape 4"/>
          <p:cNvSpPr txBox="1"/>
          <p:nvPr/>
        </p:nvSpPr>
        <p:spPr>
          <a:xfrm>
            <a:off x="96840" y="2246040"/>
            <a:ext cx="7578360" cy="6087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manifest.json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23" dur="indefinite" restart="never" nodeType="tmRoot">
          <p:childTnLst>
            <p:seq>
              <p:cTn id="1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Aside: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style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 attribute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451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Every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1"/>
              </a:rPr>
              <a:t>HTMLElement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also has a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2"/>
              </a:rPr>
              <a:t>style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attribute that lets you set a style directly on the element: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nagScreen.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style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.display = 'none';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Generally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you should not use this property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, as adding and removing classes via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3"/>
              </a:rPr>
              <a:t>classList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is a better way to change the style of an element via JavaScript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(But for extensions/hacking,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4"/>
              </a:rPr>
              <a:t>style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 can be useful!)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25" dur="indefinite" restart="never" nodeType="tmRoot">
          <p:childTnLst>
            <p:seq>
              <p:cTn id="1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TextShape 1"/>
          <p:cNvSpPr txBox="1"/>
          <p:nvPr/>
        </p:nvSpPr>
        <p:spPr>
          <a:xfrm>
            <a:off x="782640" y="36216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Example: Adblock block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pic>
        <p:nvPicPr>
          <p:cNvPr id="453" name="Google Shape;600;p79" descr=""/>
          <p:cNvPicPr/>
          <p:nvPr/>
        </p:nvPicPr>
        <p:blipFill>
          <a:blip r:embed="rId1"/>
          <a:stretch/>
        </p:blipFill>
        <p:spPr>
          <a:xfrm>
            <a:off x="1080000" y="2602800"/>
            <a:ext cx="6825960" cy="4255200"/>
          </a:xfrm>
          <a:prstGeom prst="rect">
            <a:avLst/>
          </a:prstGeom>
          <a:ln>
            <a:noFill/>
          </a:ln>
        </p:spPr>
      </p:pic>
      <p:sp>
        <p:nvSpPr>
          <p:cNvPr id="454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hlinkClick r:id="rId2"/>
              </a:rPr>
              <a:t>http://www.ondemandkorea.com/kpop-star-season-6-seoul-qualifier.html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27" dur="indefinite" restart="never" nodeType="tmRoot">
          <p:childTnLst>
            <p:seq>
              <p:cTn id="1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606;p80" descr=""/>
          <p:cNvPicPr/>
          <p:nvPr/>
        </p:nvPicPr>
        <p:blipFill>
          <a:blip r:embed="rId1"/>
          <a:stretch/>
        </p:blipFill>
        <p:spPr>
          <a:xfrm>
            <a:off x="152280" y="1055160"/>
            <a:ext cx="8838720" cy="4747680"/>
          </a:xfrm>
          <a:prstGeom prst="rect">
            <a:avLst/>
          </a:prstGeom>
          <a:ln>
            <a:noFill/>
          </a:ln>
        </p:spPr>
      </p:pic>
      <p:sp>
        <p:nvSpPr>
          <p:cNvPr id="456" name="TextShape 1"/>
          <p:cNvSpPr txBox="1"/>
          <p:nvPr/>
        </p:nvSpPr>
        <p:spPr>
          <a:xfrm>
            <a:off x="782640" y="275400"/>
            <a:ext cx="7578360" cy="6087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View-source, search for "adblock"...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</p:spTree>
  </p:cSld>
  <p:timing>
    <p:tnLst>
      <p:par>
        <p:cTn id="129" dur="indefinite" restart="never" nodeType="tmRoot">
          <p:childTnLst>
            <p:seq>
              <p:cTn id="1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Lol global scope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458" name="TextShape 2"/>
          <p:cNvSpPr txBox="1"/>
          <p:nvPr/>
        </p:nvSpPr>
        <p:spPr>
          <a:xfrm>
            <a:off x="782640" y="1647360"/>
            <a:ext cx="7578360" cy="49053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jwplayer().on('adBlock', function(event) {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jwplayer().remove();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$("#odk_player").html(</a:t>
            </a:r>
            <a:r>
              <a:rPr b="0" lang="en-US" sz="1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'&lt;a id="adblock_signup_in_player" href="https://www.ondemandkorea.com/odk-plus-benefits" target="_blank" style="position: absolute;margin-top: 291px;margin-left: 262px;width: 406px;height: 38px;"&gt;&lt;/a&gt;&lt;a href="http://www.ondemandkorea.com/blog/?p=2085" target="_blank" style="position: absolute;margin-top: 341px;margin-left: 497px;width: 172px;height: 20px;"&gt;&lt;/a&gt;&lt;img src="http://www.ondemandkorea.com/images/player_adblock_0_en.jpg"&gt;'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});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Note that this is using the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1"/>
              </a:rPr>
              <a:t>jQuery library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31" dur="indefinite" restart="never" nodeType="tmRoot">
          <p:childTnLst>
            <p:seq>
              <p:cTn id="1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jQuery on?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pic>
        <p:nvPicPr>
          <p:cNvPr id="460" name="Google Shape;620;p82" descr=""/>
          <p:cNvPicPr/>
          <p:nvPr/>
        </p:nvPicPr>
        <p:blipFill>
          <a:blip r:embed="rId1"/>
          <a:stretch/>
        </p:blipFill>
        <p:spPr>
          <a:xfrm>
            <a:off x="0" y="1887480"/>
            <a:ext cx="9143640" cy="2504520"/>
          </a:xfrm>
          <a:prstGeom prst="rect">
            <a:avLst/>
          </a:prstGeom>
          <a:ln>
            <a:noFill/>
          </a:ln>
        </p:spPr>
      </p:pic>
      <p:sp>
        <p:nvSpPr>
          <p:cNvPr id="461" name="TextShape 2"/>
          <p:cNvSpPr txBox="1"/>
          <p:nvPr/>
        </p:nvSpPr>
        <p:spPr>
          <a:xfrm>
            <a:off x="782640" y="5330160"/>
            <a:ext cx="7578360" cy="10090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We see that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.on()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is essentially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addEventListener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</p:spTree>
  </p:cSld>
  <p:timing>
    <p:tnLst>
      <p:par>
        <p:cTn id="133" dur="indefinite" restart="never" nodeType="tmRoot">
          <p:childTnLst>
            <p:seq>
              <p:cTn id="1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jQuery off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463" name="TextShape 2"/>
          <p:cNvSpPr txBox="1"/>
          <p:nvPr/>
        </p:nvSpPr>
        <p:spPr>
          <a:xfrm>
            <a:off x="782640" y="4925160"/>
            <a:ext cx="7578360" cy="10090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And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.off()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is essentially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removeEventListener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pic>
        <p:nvPicPr>
          <p:cNvPr id="464" name="Google Shape;628;p83" descr=""/>
          <p:cNvPicPr/>
          <p:nvPr/>
        </p:nvPicPr>
        <p:blipFill>
          <a:blip r:embed="rId1"/>
          <a:stretch/>
        </p:blipFill>
        <p:spPr>
          <a:xfrm>
            <a:off x="1440000" y="1872000"/>
            <a:ext cx="5769000" cy="2534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5" dur="indefinite" restart="never" nodeType="tmRoot">
          <p:childTnLst>
            <p:seq>
              <p:cTn id="1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Lol global scope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466" name="TextShape 2"/>
          <p:cNvSpPr txBox="1"/>
          <p:nvPr/>
        </p:nvSpPr>
        <p:spPr>
          <a:xfrm>
            <a:off x="782640" y="1680120"/>
            <a:ext cx="7578360" cy="1359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What if we try this...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pic>
        <p:nvPicPr>
          <p:cNvPr id="467" name="Google Shape;635;p84" descr=""/>
          <p:cNvPicPr/>
          <p:nvPr/>
        </p:nvPicPr>
        <p:blipFill>
          <a:blip r:embed="rId1"/>
          <a:stretch/>
        </p:blipFill>
        <p:spPr>
          <a:xfrm>
            <a:off x="0" y="2811600"/>
            <a:ext cx="9143640" cy="2012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7" dur="indefinite" restart="never" nodeType="tmRoot">
          <p:childTnLst>
            <p:seq>
              <p:cTn id="1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Event.currentTarget vs target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8" name="Google Shape;107;p20" descr=""/>
          <p:cNvPicPr/>
          <p:nvPr/>
        </p:nvPicPr>
        <p:blipFill>
          <a:blip r:embed="rId1"/>
          <a:stretch/>
        </p:blipFill>
        <p:spPr>
          <a:xfrm>
            <a:off x="144000" y="1467360"/>
            <a:ext cx="8838720" cy="1484640"/>
          </a:xfrm>
          <a:prstGeom prst="rect">
            <a:avLst/>
          </a:prstGeom>
          <a:ln>
            <a:noFill/>
          </a:ln>
        </p:spPr>
      </p:pic>
      <p:sp>
        <p:nvSpPr>
          <p:cNvPr id="209" name="CustomShape 2"/>
          <p:cNvSpPr/>
          <p:nvPr/>
        </p:nvSpPr>
        <p:spPr>
          <a:xfrm>
            <a:off x="485640" y="3024000"/>
            <a:ext cx="7578360" cy="264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You can access either the element clicked or the element to which the event listener was attached: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event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.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2"/>
              </a:rPr>
              <a:t>target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: the element that was clicked / "dispatched the event" (might be a child of the target)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event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.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  <a:hlinkClick r:id="rId3"/>
              </a:rPr>
              <a:t>currentTarget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: the element that the original event handler was attached to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Aside: inline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&lt;script&gt;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sp>
        <p:nvSpPr>
          <p:cNvPr id="469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You can put JavaScript directly in your HTML by adding it to the body of a &lt;script&gt; tag: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 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&lt;script&gt;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console.log('hello');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&lt;/script&gt;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Generally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you should not use do this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, as it's a violation of Separation of Concerns, mixing behavior (JS) in content (HTML)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(But for extensions/hacking, adding JavaScript directly in a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onsolas"/>
              </a:rPr>
              <a:t>&lt;script&gt;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tag can be useful!)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</p:spTree>
  </p:cSld>
  <p:timing>
    <p:tnLst>
      <p:par>
        <p:cTn id="139" dur="indefinite" restart="never" nodeType="tmRoot">
          <p:childTnLst>
            <p:seq>
              <p:cTn id="1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Success!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驛微米黑"/>
            </a:endParaRPr>
          </a:p>
        </p:txBody>
      </p:sp>
      <p:pic>
        <p:nvPicPr>
          <p:cNvPr id="471" name="Google Shape;647;p86" descr=""/>
          <p:cNvPicPr/>
          <p:nvPr/>
        </p:nvPicPr>
        <p:blipFill>
          <a:blip r:embed="rId1"/>
          <a:stretch/>
        </p:blipFill>
        <p:spPr>
          <a:xfrm>
            <a:off x="1025280" y="1911960"/>
            <a:ext cx="7093080" cy="4440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1" dur="indefinite" restart="never" nodeType="tmRoot">
          <p:childTnLst>
            <p:seq>
              <p:cTn id="1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Multiple event listeners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1" name="TextShape 2"/>
          <p:cNvSpPr txBox="1"/>
          <p:nvPr/>
        </p:nvSpPr>
        <p:spPr>
          <a:xfrm>
            <a:off x="629640" y="1440000"/>
            <a:ext cx="7578360" cy="19663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What if you have event listeners set on both an element and a child of that element?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Do both fire?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Which fires first?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2" name="Google Shape;121;p22" descr=""/>
          <p:cNvPicPr/>
          <p:nvPr/>
        </p:nvPicPr>
        <p:blipFill>
          <a:blip r:embed="rId1"/>
          <a:srcRect l="0" t="0" r="16695" b="0"/>
          <a:stretch/>
        </p:blipFill>
        <p:spPr>
          <a:xfrm>
            <a:off x="317160" y="3628080"/>
            <a:ext cx="2590560" cy="205380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  <p:pic>
        <p:nvPicPr>
          <p:cNvPr id="213" name="Google Shape;122;p22" descr=""/>
          <p:cNvPicPr/>
          <p:nvPr/>
        </p:nvPicPr>
        <p:blipFill>
          <a:blip r:embed="rId2"/>
          <a:stretch/>
        </p:blipFill>
        <p:spPr>
          <a:xfrm>
            <a:off x="2991600" y="3628080"/>
            <a:ext cx="5834520" cy="130752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  <p:pic>
        <p:nvPicPr>
          <p:cNvPr id="214" name="Google Shape;123;p22" descr=""/>
          <p:cNvPicPr/>
          <p:nvPr/>
        </p:nvPicPr>
        <p:blipFill>
          <a:blip r:embed="rId3"/>
          <a:stretch/>
        </p:blipFill>
        <p:spPr>
          <a:xfrm>
            <a:off x="2991600" y="5187960"/>
            <a:ext cx="6027840" cy="1387080"/>
          </a:xfrm>
          <a:prstGeom prst="rect">
            <a:avLst/>
          </a:prstGeom>
          <a:ln>
            <a:noFill/>
          </a:ln>
        </p:spPr>
      </p:pic>
      <p:sp>
        <p:nvSpPr>
          <p:cNvPr id="215" name="TextShape 3"/>
          <p:cNvSpPr txBox="1"/>
          <p:nvPr/>
        </p:nvSpPr>
        <p:spPr>
          <a:xfrm>
            <a:off x="677160" y="5874480"/>
            <a:ext cx="156852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(</a:t>
            </a:r>
            <a:r>
              <a:rPr b="0" lang="en-US" sz="22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4"/>
              </a:rPr>
              <a:t>Codepen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Event bubbling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7" name="TextShape 2"/>
          <p:cNvSpPr txBox="1"/>
          <p:nvPr/>
        </p:nvSpPr>
        <p:spPr>
          <a:xfrm>
            <a:off x="782640" y="1560240"/>
            <a:ext cx="7578360" cy="15742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Both events fire if you click the inner element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By default, the event listener on the inner-most element fires first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8" name="CustomShape 3"/>
          <p:cNvSpPr/>
          <p:nvPr/>
        </p:nvSpPr>
        <p:spPr>
          <a:xfrm>
            <a:off x="1625400" y="4569480"/>
            <a:ext cx="2227320" cy="46692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div id="inner"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" name="CustomShape 4"/>
          <p:cNvSpPr/>
          <p:nvPr/>
        </p:nvSpPr>
        <p:spPr>
          <a:xfrm>
            <a:off x="960480" y="3634560"/>
            <a:ext cx="2017800" cy="46692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div id="outer"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" name="CustomShape 5"/>
          <p:cNvSpPr/>
          <p:nvPr/>
        </p:nvSpPr>
        <p:spPr>
          <a:xfrm>
            <a:off x="2023200" y="4082040"/>
            <a:ext cx="406800" cy="48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1" name="CustomShape 6"/>
          <p:cNvSpPr/>
          <p:nvPr/>
        </p:nvSpPr>
        <p:spPr>
          <a:xfrm>
            <a:off x="3978360" y="4456440"/>
            <a:ext cx="632520" cy="693000"/>
          </a:xfrm>
          <a:prstGeom prst="star4">
            <a:avLst>
              <a:gd name="adj" fmla="val 12500"/>
            </a:avLst>
          </a:prstGeom>
          <a:solidFill>
            <a:srgbClr val="ffd96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22" name="Google Shape;135;p23" descr=""/>
          <p:cNvPicPr/>
          <p:nvPr/>
        </p:nvPicPr>
        <p:blipFill>
          <a:blip r:embed="rId1"/>
          <a:srcRect l="0" t="0" r="16695" b="0"/>
          <a:stretch/>
        </p:blipFill>
        <p:spPr>
          <a:xfrm>
            <a:off x="5610240" y="3298680"/>
            <a:ext cx="2590560" cy="205380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  <p:sp>
        <p:nvSpPr>
          <p:cNvPr id="223" name="TextShape 7"/>
          <p:cNvSpPr txBox="1"/>
          <p:nvPr/>
        </p:nvSpPr>
        <p:spPr>
          <a:xfrm>
            <a:off x="960480" y="5742720"/>
            <a:ext cx="7578360" cy="13705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This event ordering (inner-most to outer-most) is known as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bubbling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. 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  <a:hlinkClick r:id="rId2"/>
              </a:rPr>
              <a:t>CodePen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Calibri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7477</TotalTime>
  <Application>LibreOffice/5.1.6.2$Linux_X86_64 LibreOffice_project/10m0$Build-2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zh-CN</dc:language>
  <cp:lastModifiedBy>jjean</cp:lastModifiedBy>
  <dcterms:modified xsi:type="dcterms:W3CDTF">2019-04-15T20:40:57Z</dcterms:modified>
  <cp:revision>9</cp:revision>
  <dc:subject/>
  <dc:title/>
</cp:coreProperties>
</file>